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3" r:id="rId2"/>
  </p:sldMasterIdLst>
  <p:notesMasterIdLst>
    <p:notesMasterId r:id="rId56"/>
  </p:notesMasterIdLst>
  <p:handoutMasterIdLst>
    <p:handoutMasterId r:id="rId57"/>
  </p:handoutMasterIdLst>
  <p:sldIdLst>
    <p:sldId id="333" r:id="rId3"/>
    <p:sldId id="257" r:id="rId4"/>
    <p:sldId id="320" r:id="rId5"/>
    <p:sldId id="260" r:id="rId6"/>
    <p:sldId id="273" r:id="rId7"/>
    <p:sldId id="278" r:id="rId8"/>
    <p:sldId id="281" r:id="rId9"/>
    <p:sldId id="378" r:id="rId10"/>
    <p:sldId id="379" r:id="rId11"/>
    <p:sldId id="322" r:id="rId12"/>
    <p:sldId id="321" r:id="rId13"/>
    <p:sldId id="279" r:id="rId14"/>
    <p:sldId id="353" r:id="rId15"/>
    <p:sldId id="355" r:id="rId16"/>
    <p:sldId id="380" r:id="rId17"/>
    <p:sldId id="356" r:id="rId18"/>
    <p:sldId id="359" r:id="rId19"/>
    <p:sldId id="301" r:id="rId20"/>
    <p:sldId id="361" r:id="rId21"/>
    <p:sldId id="365" r:id="rId22"/>
    <p:sldId id="324" r:id="rId23"/>
    <p:sldId id="323" r:id="rId24"/>
    <p:sldId id="291" r:id="rId25"/>
    <p:sldId id="316" r:id="rId26"/>
    <p:sldId id="366" r:id="rId27"/>
    <p:sldId id="367" r:id="rId28"/>
    <p:sldId id="368" r:id="rId29"/>
    <p:sldId id="325" r:id="rId30"/>
    <p:sldId id="326" r:id="rId31"/>
    <p:sldId id="317" r:id="rId32"/>
    <p:sldId id="350" r:id="rId33"/>
    <p:sldId id="351" r:id="rId34"/>
    <p:sldId id="375" r:id="rId35"/>
    <p:sldId id="376" r:id="rId36"/>
    <p:sldId id="360" r:id="rId37"/>
    <p:sldId id="377" r:id="rId38"/>
    <p:sldId id="352" r:id="rId39"/>
    <p:sldId id="328" r:id="rId40"/>
    <p:sldId id="327" r:id="rId41"/>
    <p:sldId id="269" r:id="rId42"/>
    <p:sldId id="347" r:id="rId43"/>
    <p:sldId id="348" r:id="rId44"/>
    <p:sldId id="346" r:id="rId45"/>
    <p:sldId id="344" r:id="rId46"/>
    <p:sldId id="342" r:id="rId47"/>
    <p:sldId id="337" r:id="rId48"/>
    <p:sldId id="354" r:id="rId49"/>
    <p:sldId id="338" r:id="rId50"/>
    <p:sldId id="339" r:id="rId51"/>
    <p:sldId id="345" r:id="rId52"/>
    <p:sldId id="340" r:id="rId53"/>
    <p:sldId id="261" r:id="rId54"/>
    <p:sldId id="330" r:id="rId5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FFA"/>
    <a:srgbClr val="D3E2F5"/>
    <a:srgbClr val="BDD5F1"/>
    <a:srgbClr val="24D307"/>
    <a:srgbClr val="9DC76F"/>
    <a:srgbClr val="3399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8350" autoAdjust="0"/>
  </p:normalViewPr>
  <p:slideViewPr>
    <p:cSldViewPr>
      <p:cViewPr>
        <p:scale>
          <a:sx n="60" d="100"/>
          <a:sy n="60" d="100"/>
        </p:scale>
        <p:origin x="-135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A7F2C-D69B-42A3-B095-53027AA0FD22}"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s-CO"/>
        </a:p>
      </dgm:t>
    </dgm:pt>
    <dgm:pt modelId="{2BE924E8-9A98-422A-B2A7-32B0EF7CBF96}">
      <dgm:prSet phldrT="[Texto]"/>
      <dgm:spPr/>
      <dgm:t>
        <a:bodyPr/>
        <a:lstStyle/>
        <a:p>
          <a:r>
            <a:rPr lang="es-CO" dirty="0" smtClean="0"/>
            <a:t>Diseño</a:t>
          </a:r>
          <a:endParaRPr lang="es-CO" dirty="0"/>
        </a:p>
      </dgm:t>
    </dgm:pt>
    <dgm:pt modelId="{3BCEC3F4-0DEA-4DE2-AC8F-FA5CD3E70901}" type="sibTrans" cxnId="{A0F54C80-0931-4EC5-880E-3D5C73423594}">
      <dgm:prSet/>
      <dgm:spPr/>
      <dgm:t>
        <a:bodyPr/>
        <a:lstStyle/>
        <a:p>
          <a:endParaRPr lang="es-CO"/>
        </a:p>
      </dgm:t>
    </dgm:pt>
    <dgm:pt modelId="{4D6B720A-9E38-4568-8FE1-5789A2ED002E}" type="parTrans" cxnId="{A0F54C80-0931-4EC5-880E-3D5C73423594}">
      <dgm:prSet/>
      <dgm:spPr/>
      <dgm:t>
        <a:bodyPr/>
        <a:lstStyle/>
        <a:p>
          <a:endParaRPr lang="es-CO"/>
        </a:p>
      </dgm:t>
    </dgm:pt>
    <dgm:pt modelId="{F5D2C6D9-68FB-43B1-89E8-3569F25720F5}">
      <dgm:prSet phldrT="[Texto]"/>
      <dgm:spPr/>
      <dgm:t>
        <a:bodyPr/>
        <a:lstStyle/>
        <a:p>
          <a:endParaRPr lang="es-CO" dirty="0"/>
        </a:p>
      </dgm:t>
    </dgm:pt>
    <dgm:pt modelId="{B080105D-DC1A-4C1F-A34F-4D637A6C5FB2}">
      <dgm:prSet phldrT="[Texto]"/>
      <dgm:spPr/>
      <dgm:t>
        <a:bodyPr/>
        <a:lstStyle/>
        <a:p>
          <a:r>
            <a:rPr lang="es-CO" dirty="0" smtClean="0"/>
            <a:t>Análisis</a:t>
          </a:r>
          <a:endParaRPr lang="es-CO" dirty="0"/>
        </a:p>
      </dgm:t>
    </dgm:pt>
    <dgm:pt modelId="{7F6C6F18-CD74-44A9-95E8-7668A74958B1}" type="sibTrans" cxnId="{0DDF2D13-B556-4E04-9564-86DB9DA6E4C4}">
      <dgm:prSet/>
      <dgm:spPr/>
      <dgm:t>
        <a:bodyPr/>
        <a:lstStyle/>
        <a:p>
          <a:endParaRPr lang="es-CO"/>
        </a:p>
      </dgm:t>
    </dgm:pt>
    <dgm:pt modelId="{4392EE1F-2525-4DBA-AE63-9DB2FF9295B2}" type="parTrans" cxnId="{0DDF2D13-B556-4E04-9564-86DB9DA6E4C4}">
      <dgm:prSet/>
      <dgm:spPr/>
      <dgm:t>
        <a:bodyPr/>
        <a:lstStyle/>
        <a:p>
          <a:endParaRPr lang="es-CO"/>
        </a:p>
      </dgm:t>
    </dgm:pt>
    <dgm:pt modelId="{DAF9E8FA-0BD2-4A73-BE66-DF550571BB3F}" type="sibTrans" cxnId="{96EEDE52-3FA3-47FF-8538-13ABC26086B1}">
      <dgm:prSet/>
      <dgm:spPr/>
      <dgm:t>
        <a:bodyPr/>
        <a:lstStyle/>
        <a:p>
          <a:endParaRPr lang="es-CO"/>
        </a:p>
      </dgm:t>
    </dgm:pt>
    <dgm:pt modelId="{2C63FC29-BA7E-4162-A76D-33811791BFE7}" type="parTrans" cxnId="{96EEDE52-3FA3-47FF-8538-13ABC26086B1}">
      <dgm:prSet/>
      <dgm:spPr/>
      <dgm:t>
        <a:bodyPr/>
        <a:lstStyle/>
        <a:p>
          <a:endParaRPr lang="es-CO"/>
        </a:p>
      </dgm:t>
    </dgm:pt>
    <dgm:pt modelId="{F74C906D-6E2C-41C9-A302-6EA7C98E9C8B}">
      <dgm:prSet phldrT="[Texto]"/>
      <dgm:spPr/>
      <dgm:t>
        <a:bodyPr/>
        <a:lstStyle/>
        <a:p>
          <a:r>
            <a:rPr lang="es-CO" dirty="0" smtClean="0"/>
            <a:t>Implementación</a:t>
          </a:r>
          <a:endParaRPr lang="es-CO" dirty="0"/>
        </a:p>
      </dgm:t>
    </dgm:pt>
    <dgm:pt modelId="{EE945913-F529-4E97-A5EC-4B256D24F64B}" type="sibTrans" cxnId="{2792F6F8-BE9C-4A18-9834-E1566CF6EE39}">
      <dgm:prSet/>
      <dgm:spPr/>
      <dgm:t>
        <a:bodyPr/>
        <a:lstStyle/>
        <a:p>
          <a:endParaRPr lang="es-CO"/>
        </a:p>
      </dgm:t>
    </dgm:pt>
    <dgm:pt modelId="{5A080A44-73BC-4135-BE18-4898A0D7A71C}" type="parTrans" cxnId="{2792F6F8-BE9C-4A18-9834-E1566CF6EE39}">
      <dgm:prSet/>
      <dgm:spPr/>
      <dgm:t>
        <a:bodyPr/>
        <a:lstStyle/>
        <a:p>
          <a:endParaRPr lang="es-CO"/>
        </a:p>
      </dgm:t>
    </dgm:pt>
    <dgm:pt modelId="{0AD136A5-1048-4E4A-A7AE-775A41C42E02}" type="pres">
      <dgm:prSet presAssocID="{0DCA7F2C-D69B-42A3-B095-53027AA0FD22}" presName="Name0" presStyleCnt="0">
        <dgm:presLayoutVars>
          <dgm:dir/>
          <dgm:animLvl val="lvl"/>
          <dgm:resizeHandles val="exact"/>
        </dgm:presLayoutVars>
      </dgm:prSet>
      <dgm:spPr/>
      <dgm:t>
        <a:bodyPr/>
        <a:lstStyle/>
        <a:p>
          <a:endParaRPr lang="es-CO"/>
        </a:p>
      </dgm:t>
    </dgm:pt>
    <dgm:pt modelId="{56270452-A63D-4EDE-ABAC-0FDC0262122A}" type="pres">
      <dgm:prSet presAssocID="{B080105D-DC1A-4C1F-A34F-4D637A6C5FB2}" presName="compositeNode" presStyleCnt="0">
        <dgm:presLayoutVars>
          <dgm:bulletEnabled val="1"/>
        </dgm:presLayoutVars>
      </dgm:prSet>
      <dgm:spPr/>
      <dgm:t>
        <a:bodyPr/>
        <a:lstStyle/>
        <a:p>
          <a:endParaRPr lang="es-CO"/>
        </a:p>
      </dgm:t>
    </dgm:pt>
    <dgm:pt modelId="{A2389D80-ADB4-4200-9B47-F78C40BB9D65}" type="pres">
      <dgm:prSet presAssocID="{B080105D-DC1A-4C1F-A34F-4D637A6C5FB2}" presName="bgRect" presStyleLbl="node1" presStyleIdx="0" presStyleCnt="3"/>
      <dgm:spPr/>
      <dgm:t>
        <a:bodyPr/>
        <a:lstStyle/>
        <a:p>
          <a:endParaRPr lang="es-CO"/>
        </a:p>
      </dgm:t>
    </dgm:pt>
    <dgm:pt modelId="{D4728FC3-E259-43C4-9A54-1BB2428E0E64}" type="pres">
      <dgm:prSet presAssocID="{B080105D-DC1A-4C1F-A34F-4D637A6C5FB2}" presName="parentNode" presStyleLbl="node1" presStyleIdx="0" presStyleCnt="3">
        <dgm:presLayoutVars>
          <dgm:chMax val="0"/>
          <dgm:bulletEnabled val="1"/>
        </dgm:presLayoutVars>
      </dgm:prSet>
      <dgm:spPr/>
      <dgm:t>
        <a:bodyPr/>
        <a:lstStyle/>
        <a:p>
          <a:endParaRPr lang="es-CO"/>
        </a:p>
      </dgm:t>
    </dgm:pt>
    <dgm:pt modelId="{F9ED9F1C-693C-4AB8-B053-4A772A99CC00}" type="pres">
      <dgm:prSet presAssocID="{B080105D-DC1A-4C1F-A34F-4D637A6C5FB2}" presName="childNode" presStyleLbl="node1" presStyleIdx="0" presStyleCnt="3">
        <dgm:presLayoutVars>
          <dgm:bulletEnabled val="1"/>
        </dgm:presLayoutVars>
      </dgm:prSet>
      <dgm:spPr/>
      <dgm:t>
        <a:bodyPr/>
        <a:lstStyle/>
        <a:p>
          <a:endParaRPr lang="es-CO"/>
        </a:p>
      </dgm:t>
    </dgm:pt>
    <dgm:pt modelId="{246C96DF-947A-4EB3-BBB2-72E54B297051}" type="pres">
      <dgm:prSet presAssocID="{7F6C6F18-CD74-44A9-95E8-7668A74958B1}" presName="hSp" presStyleCnt="0"/>
      <dgm:spPr/>
      <dgm:t>
        <a:bodyPr/>
        <a:lstStyle/>
        <a:p>
          <a:endParaRPr lang="es-CO"/>
        </a:p>
      </dgm:t>
    </dgm:pt>
    <dgm:pt modelId="{A34B4A4F-7E1A-4832-AF57-1FA364558565}" type="pres">
      <dgm:prSet presAssocID="{7F6C6F18-CD74-44A9-95E8-7668A74958B1}" presName="vProcSp" presStyleCnt="0"/>
      <dgm:spPr/>
      <dgm:t>
        <a:bodyPr/>
        <a:lstStyle/>
        <a:p>
          <a:endParaRPr lang="es-CO"/>
        </a:p>
      </dgm:t>
    </dgm:pt>
    <dgm:pt modelId="{E67B5C2C-A929-4E0D-98D1-8E7A0578EB3D}" type="pres">
      <dgm:prSet presAssocID="{7F6C6F18-CD74-44A9-95E8-7668A74958B1}" presName="vSp1" presStyleCnt="0"/>
      <dgm:spPr/>
      <dgm:t>
        <a:bodyPr/>
        <a:lstStyle/>
        <a:p>
          <a:endParaRPr lang="es-CO"/>
        </a:p>
      </dgm:t>
    </dgm:pt>
    <dgm:pt modelId="{91A4C304-D28E-4E40-8BF6-3146550182B8}" type="pres">
      <dgm:prSet presAssocID="{7F6C6F18-CD74-44A9-95E8-7668A74958B1}" presName="simulatedConn" presStyleLbl="solidFgAcc1" presStyleIdx="0" presStyleCnt="2"/>
      <dgm:spPr>
        <a:solidFill>
          <a:schemeClr val="accent4"/>
        </a:solidFill>
      </dgm:spPr>
      <dgm:t>
        <a:bodyPr/>
        <a:lstStyle/>
        <a:p>
          <a:endParaRPr lang="es-CO"/>
        </a:p>
      </dgm:t>
    </dgm:pt>
    <dgm:pt modelId="{8A5F429C-0E50-4B22-9AFC-22BEE9F05E23}" type="pres">
      <dgm:prSet presAssocID="{7F6C6F18-CD74-44A9-95E8-7668A74958B1}" presName="vSp2" presStyleCnt="0"/>
      <dgm:spPr/>
      <dgm:t>
        <a:bodyPr/>
        <a:lstStyle/>
        <a:p>
          <a:endParaRPr lang="es-CO"/>
        </a:p>
      </dgm:t>
    </dgm:pt>
    <dgm:pt modelId="{10447CDB-B672-4466-81F6-F72D7E6F7771}" type="pres">
      <dgm:prSet presAssocID="{7F6C6F18-CD74-44A9-95E8-7668A74958B1}" presName="sibTrans" presStyleCnt="0"/>
      <dgm:spPr/>
      <dgm:t>
        <a:bodyPr/>
        <a:lstStyle/>
        <a:p>
          <a:endParaRPr lang="es-CO"/>
        </a:p>
      </dgm:t>
    </dgm:pt>
    <dgm:pt modelId="{4744E728-05AC-4DC4-9021-555DC62C0C8A}" type="pres">
      <dgm:prSet presAssocID="{2BE924E8-9A98-422A-B2A7-32B0EF7CBF96}" presName="compositeNode" presStyleCnt="0">
        <dgm:presLayoutVars>
          <dgm:bulletEnabled val="1"/>
        </dgm:presLayoutVars>
      </dgm:prSet>
      <dgm:spPr/>
      <dgm:t>
        <a:bodyPr/>
        <a:lstStyle/>
        <a:p>
          <a:endParaRPr lang="es-CO"/>
        </a:p>
      </dgm:t>
    </dgm:pt>
    <dgm:pt modelId="{D54F8E14-76BA-4D3F-A8FB-AB2FAC2DC607}" type="pres">
      <dgm:prSet presAssocID="{2BE924E8-9A98-422A-B2A7-32B0EF7CBF96}" presName="bgRect" presStyleLbl="node1" presStyleIdx="1" presStyleCnt="3"/>
      <dgm:spPr/>
      <dgm:t>
        <a:bodyPr/>
        <a:lstStyle/>
        <a:p>
          <a:endParaRPr lang="es-CO"/>
        </a:p>
      </dgm:t>
    </dgm:pt>
    <dgm:pt modelId="{F59D9F25-1A24-4CDC-866E-FF4F149F2C0D}" type="pres">
      <dgm:prSet presAssocID="{2BE924E8-9A98-422A-B2A7-32B0EF7CBF96}" presName="parentNode" presStyleLbl="node1" presStyleIdx="1" presStyleCnt="3">
        <dgm:presLayoutVars>
          <dgm:chMax val="0"/>
          <dgm:bulletEnabled val="1"/>
        </dgm:presLayoutVars>
      </dgm:prSet>
      <dgm:spPr/>
      <dgm:t>
        <a:bodyPr/>
        <a:lstStyle/>
        <a:p>
          <a:endParaRPr lang="es-CO"/>
        </a:p>
      </dgm:t>
    </dgm:pt>
    <dgm:pt modelId="{C0B4060B-5757-4381-A4C0-B171612B018B}" type="pres">
      <dgm:prSet presAssocID="{3BCEC3F4-0DEA-4DE2-AC8F-FA5CD3E70901}" presName="hSp" presStyleCnt="0"/>
      <dgm:spPr/>
      <dgm:t>
        <a:bodyPr/>
        <a:lstStyle/>
        <a:p>
          <a:endParaRPr lang="es-CO"/>
        </a:p>
      </dgm:t>
    </dgm:pt>
    <dgm:pt modelId="{DEC17B99-A3B5-4B6F-92F0-9A165E1E54C0}" type="pres">
      <dgm:prSet presAssocID="{3BCEC3F4-0DEA-4DE2-AC8F-FA5CD3E70901}" presName="vProcSp" presStyleCnt="0"/>
      <dgm:spPr/>
      <dgm:t>
        <a:bodyPr/>
        <a:lstStyle/>
        <a:p>
          <a:endParaRPr lang="es-CO"/>
        </a:p>
      </dgm:t>
    </dgm:pt>
    <dgm:pt modelId="{E4219755-7A8C-4BAA-862C-A8CA7367FB08}" type="pres">
      <dgm:prSet presAssocID="{3BCEC3F4-0DEA-4DE2-AC8F-FA5CD3E70901}" presName="vSp1" presStyleCnt="0"/>
      <dgm:spPr/>
      <dgm:t>
        <a:bodyPr/>
        <a:lstStyle/>
        <a:p>
          <a:endParaRPr lang="es-CO"/>
        </a:p>
      </dgm:t>
    </dgm:pt>
    <dgm:pt modelId="{26AA4F5A-13D6-45CD-A6EB-52DC3A6E1DAD}" type="pres">
      <dgm:prSet presAssocID="{3BCEC3F4-0DEA-4DE2-AC8F-FA5CD3E70901}" presName="simulatedConn" presStyleLbl="solidFgAcc1" presStyleIdx="1" presStyleCnt="2"/>
      <dgm:spPr>
        <a:solidFill>
          <a:schemeClr val="accent4"/>
        </a:solidFill>
      </dgm:spPr>
      <dgm:t>
        <a:bodyPr/>
        <a:lstStyle/>
        <a:p>
          <a:endParaRPr lang="es-CO"/>
        </a:p>
      </dgm:t>
    </dgm:pt>
    <dgm:pt modelId="{8EFF60BF-3FE7-419B-802A-9423F7228157}" type="pres">
      <dgm:prSet presAssocID="{3BCEC3F4-0DEA-4DE2-AC8F-FA5CD3E70901}" presName="vSp2" presStyleCnt="0"/>
      <dgm:spPr/>
      <dgm:t>
        <a:bodyPr/>
        <a:lstStyle/>
        <a:p>
          <a:endParaRPr lang="es-CO"/>
        </a:p>
      </dgm:t>
    </dgm:pt>
    <dgm:pt modelId="{37BA41CB-4962-40B2-9727-80D537E309BB}" type="pres">
      <dgm:prSet presAssocID="{3BCEC3F4-0DEA-4DE2-AC8F-FA5CD3E70901}" presName="sibTrans" presStyleCnt="0"/>
      <dgm:spPr/>
      <dgm:t>
        <a:bodyPr/>
        <a:lstStyle/>
        <a:p>
          <a:endParaRPr lang="es-CO"/>
        </a:p>
      </dgm:t>
    </dgm:pt>
    <dgm:pt modelId="{DB78884A-0B1E-4757-A681-4A961078C314}" type="pres">
      <dgm:prSet presAssocID="{F74C906D-6E2C-41C9-A302-6EA7C98E9C8B}" presName="compositeNode" presStyleCnt="0">
        <dgm:presLayoutVars>
          <dgm:bulletEnabled val="1"/>
        </dgm:presLayoutVars>
      </dgm:prSet>
      <dgm:spPr/>
      <dgm:t>
        <a:bodyPr/>
        <a:lstStyle/>
        <a:p>
          <a:endParaRPr lang="es-CO"/>
        </a:p>
      </dgm:t>
    </dgm:pt>
    <dgm:pt modelId="{B04DE95B-35E9-43A6-8BE6-E9044402E052}" type="pres">
      <dgm:prSet presAssocID="{F74C906D-6E2C-41C9-A302-6EA7C98E9C8B}" presName="bgRect" presStyleLbl="node1" presStyleIdx="2" presStyleCnt="3"/>
      <dgm:spPr/>
      <dgm:t>
        <a:bodyPr/>
        <a:lstStyle/>
        <a:p>
          <a:endParaRPr lang="es-CO"/>
        </a:p>
      </dgm:t>
    </dgm:pt>
    <dgm:pt modelId="{468CF56A-B51D-4118-8ECC-7A66D737A330}" type="pres">
      <dgm:prSet presAssocID="{F74C906D-6E2C-41C9-A302-6EA7C98E9C8B}" presName="parentNode" presStyleLbl="node1" presStyleIdx="2" presStyleCnt="3">
        <dgm:presLayoutVars>
          <dgm:chMax val="0"/>
          <dgm:bulletEnabled val="1"/>
        </dgm:presLayoutVars>
      </dgm:prSet>
      <dgm:spPr/>
      <dgm:t>
        <a:bodyPr/>
        <a:lstStyle/>
        <a:p>
          <a:endParaRPr lang="es-CO"/>
        </a:p>
      </dgm:t>
    </dgm:pt>
  </dgm:ptLst>
  <dgm:cxnLst>
    <dgm:cxn modelId="{57DE650C-46B2-4D2E-B526-99916E083FBD}" type="presOf" srcId="{0DCA7F2C-D69B-42A3-B095-53027AA0FD22}" destId="{0AD136A5-1048-4E4A-A7AE-775A41C42E02}" srcOrd="0" destOrd="0" presId="urn:microsoft.com/office/officeart/2005/8/layout/hProcess7"/>
    <dgm:cxn modelId="{8CE8B0F6-93B9-457B-B820-10F7BE73D1B5}" type="presOf" srcId="{F74C906D-6E2C-41C9-A302-6EA7C98E9C8B}" destId="{468CF56A-B51D-4118-8ECC-7A66D737A330}" srcOrd="1" destOrd="0" presId="urn:microsoft.com/office/officeart/2005/8/layout/hProcess7"/>
    <dgm:cxn modelId="{02FB1EED-8789-43CC-A1CB-D4362A200260}" type="presOf" srcId="{F74C906D-6E2C-41C9-A302-6EA7C98E9C8B}" destId="{B04DE95B-35E9-43A6-8BE6-E9044402E052}" srcOrd="0" destOrd="0" presId="urn:microsoft.com/office/officeart/2005/8/layout/hProcess7"/>
    <dgm:cxn modelId="{7EC8C915-A96C-4DF1-BC68-97CC0B4E8517}" type="presOf" srcId="{B080105D-DC1A-4C1F-A34F-4D637A6C5FB2}" destId="{D4728FC3-E259-43C4-9A54-1BB2428E0E64}" srcOrd="1" destOrd="0" presId="urn:microsoft.com/office/officeart/2005/8/layout/hProcess7"/>
    <dgm:cxn modelId="{A0F54C80-0931-4EC5-880E-3D5C73423594}" srcId="{0DCA7F2C-D69B-42A3-B095-53027AA0FD22}" destId="{2BE924E8-9A98-422A-B2A7-32B0EF7CBF96}" srcOrd="1" destOrd="0" parTransId="{4D6B720A-9E38-4568-8FE1-5789A2ED002E}" sibTransId="{3BCEC3F4-0DEA-4DE2-AC8F-FA5CD3E70901}"/>
    <dgm:cxn modelId="{30744F3E-C62F-4599-A4AE-A1063FAD75C1}" type="presOf" srcId="{B080105D-DC1A-4C1F-A34F-4D637A6C5FB2}" destId="{A2389D80-ADB4-4200-9B47-F78C40BB9D65}" srcOrd="0" destOrd="0" presId="urn:microsoft.com/office/officeart/2005/8/layout/hProcess7"/>
    <dgm:cxn modelId="{AF2195D9-98E4-4F16-845D-406CB014CCFA}" type="presOf" srcId="{F5D2C6D9-68FB-43B1-89E8-3569F25720F5}" destId="{F9ED9F1C-693C-4AB8-B053-4A772A99CC00}" srcOrd="0" destOrd="0" presId="urn:microsoft.com/office/officeart/2005/8/layout/hProcess7"/>
    <dgm:cxn modelId="{2792F6F8-BE9C-4A18-9834-E1566CF6EE39}" srcId="{0DCA7F2C-D69B-42A3-B095-53027AA0FD22}" destId="{F74C906D-6E2C-41C9-A302-6EA7C98E9C8B}" srcOrd="2" destOrd="0" parTransId="{5A080A44-73BC-4135-BE18-4898A0D7A71C}" sibTransId="{EE945913-F529-4E97-A5EC-4B256D24F64B}"/>
    <dgm:cxn modelId="{0DDF2D13-B556-4E04-9564-86DB9DA6E4C4}" srcId="{0DCA7F2C-D69B-42A3-B095-53027AA0FD22}" destId="{B080105D-DC1A-4C1F-A34F-4D637A6C5FB2}" srcOrd="0" destOrd="0" parTransId="{4392EE1F-2525-4DBA-AE63-9DB2FF9295B2}" sibTransId="{7F6C6F18-CD74-44A9-95E8-7668A74958B1}"/>
    <dgm:cxn modelId="{E7097CF2-5AC4-4033-ABE6-E9C51AD24135}" type="presOf" srcId="{2BE924E8-9A98-422A-B2A7-32B0EF7CBF96}" destId="{F59D9F25-1A24-4CDC-866E-FF4F149F2C0D}" srcOrd="1" destOrd="0" presId="urn:microsoft.com/office/officeart/2005/8/layout/hProcess7"/>
    <dgm:cxn modelId="{24B4AD76-978E-471A-926B-0C0DE269DE14}" type="presOf" srcId="{2BE924E8-9A98-422A-B2A7-32B0EF7CBF96}" destId="{D54F8E14-76BA-4D3F-A8FB-AB2FAC2DC607}" srcOrd="0" destOrd="0" presId="urn:microsoft.com/office/officeart/2005/8/layout/hProcess7"/>
    <dgm:cxn modelId="{96EEDE52-3FA3-47FF-8538-13ABC26086B1}" srcId="{B080105D-DC1A-4C1F-A34F-4D637A6C5FB2}" destId="{F5D2C6D9-68FB-43B1-89E8-3569F25720F5}" srcOrd="0" destOrd="0" parTransId="{2C63FC29-BA7E-4162-A76D-33811791BFE7}" sibTransId="{DAF9E8FA-0BD2-4A73-BE66-DF550571BB3F}"/>
    <dgm:cxn modelId="{AC8BC303-6161-478F-9E41-B1B5504A4377}" type="presParOf" srcId="{0AD136A5-1048-4E4A-A7AE-775A41C42E02}" destId="{56270452-A63D-4EDE-ABAC-0FDC0262122A}" srcOrd="0" destOrd="0" presId="urn:microsoft.com/office/officeart/2005/8/layout/hProcess7"/>
    <dgm:cxn modelId="{AF72A97E-19E2-4D1D-A6E0-B5F29A22E003}" type="presParOf" srcId="{56270452-A63D-4EDE-ABAC-0FDC0262122A}" destId="{A2389D80-ADB4-4200-9B47-F78C40BB9D65}" srcOrd="0" destOrd="0" presId="urn:microsoft.com/office/officeart/2005/8/layout/hProcess7"/>
    <dgm:cxn modelId="{A549B81D-15E1-4EB8-87DD-96314EC7EF9F}" type="presParOf" srcId="{56270452-A63D-4EDE-ABAC-0FDC0262122A}" destId="{D4728FC3-E259-43C4-9A54-1BB2428E0E64}" srcOrd="1" destOrd="0" presId="urn:microsoft.com/office/officeart/2005/8/layout/hProcess7"/>
    <dgm:cxn modelId="{B312A851-41AD-4AA8-ACA1-5C0176FF6CE2}" type="presParOf" srcId="{56270452-A63D-4EDE-ABAC-0FDC0262122A}" destId="{F9ED9F1C-693C-4AB8-B053-4A772A99CC00}" srcOrd="2" destOrd="0" presId="urn:microsoft.com/office/officeart/2005/8/layout/hProcess7"/>
    <dgm:cxn modelId="{1B2695D6-2799-4543-B1CA-126D0ADBD478}" type="presParOf" srcId="{0AD136A5-1048-4E4A-A7AE-775A41C42E02}" destId="{246C96DF-947A-4EB3-BBB2-72E54B297051}" srcOrd="1" destOrd="0" presId="urn:microsoft.com/office/officeart/2005/8/layout/hProcess7"/>
    <dgm:cxn modelId="{1AF81B66-0B0E-4745-99F8-DEDFE5552813}" type="presParOf" srcId="{0AD136A5-1048-4E4A-A7AE-775A41C42E02}" destId="{A34B4A4F-7E1A-4832-AF57-1FA364558565}" srcOrd="2" destOrd="0" presId="urn:microsoft.com/office/officeart/2005/8/layout/hProcess7"/>
    <dgm:cxn modelId="{F867EAF7-35B7-4969-81AC-D9AF0C59A812}" type="presParOf" srcId="{A34B4A4F-7E1A-4832-AF57-1FA364558565}" destId="{E67B5C2C-A929-4E0D-98D1-8E7A0578EB3D}" srcOrd="0" destOrd="0" presId="urn:microsoft.com/office/officeart/2005/8/layout/hProcess7"/>
    <dgm:cxn modelId="{5C207EC1-7270-48D9-BD1B-D280A36849B9}" type="presParOf" srcId="{A34B4A4F-7E1A-4832-AF57-1FA364558565}" destId="{91A4C304-D28E-4E40-8BF6-3146550182B8}" srcOrd="1" destOrd="0" presId="urn:microsoft.com/office/officeart/2005/8/layout/hProcess7"/>
    <dgm:cxn modelId="{FF006BB7-7AE5-415E-883C-171FDF93F165}" type="presParOf" srcId="{A34B4A4F-7E1A-4832-AF57-1FA364558565}" destId="{8A5F429C-0E50-4B22-9AFC-22BEE9F05E23}" srcOrd="2" destOrd="0" presId="urn:microsoft.com/office/officeart/2005/8/layout/hProcess7"/>
    <dgm:cxn modelId="{A35F13B5-1B6C-420C-826B-81DAB8A9FA86}" type="presParOf" srcId="{0AD136A5-1048-4E4A-A7AE-775A41C42E02}" destId="{10447CDB-B672-4466-81F6-F72D7E6F7771}" srcOrd="3" destOrd="0" presId="urn:microsoft.com/office/officeart/2005/8/layout/hProcess7"/>
    <dgm:cxn modelId="{EFA8E648-F4AA-47F9-A6B7-38B384C022A8}" type="presParOf" srcId="{0AD136A5-1048-4E4A-A7AE-775A41C42E02}" destId="{4744E728-05AC-4DC4-9021-555DC62C0C8A}" srcOrd="4" destOrd="0" presId="urn:microsoft.com/office/officeart/2005/8/layout/hProcess7"/>
    <dgm:cxn modelId="{6E83332E-C7BF-4552-8731-C8A5F077DC81}" type="presParOf" srcId="{4744E728-05AC-4DC4-9021-555DC62C0C8A}" destId="{D54F8E14-76BA-4D3F-A8FB-AB2FAC2DC607}" srcOrd="0" destOrd="0" presId="urn:microsoft.com/office/officeart/2005/8/layout/hProcess7"/>
    <dgm:cxn modelId="{3BBBA9DA-E523-4AAD-9F61-48A968147182}" type="presParOf" srcId="{4744E728-05AC-4DC4-9021-555DC62C0C8A}" destId="{F59D9F25-1A24-4CDC-866E-FF4F149F2C0D}" srcOrd="1" destOrd="0" presId="urn:microsoft.com/office/officeart/2005/8/layout/hProcess7"/>
    <dgm:cxn modelId="{14404392-32DB-4C6D-8497-E9318F7C3496}" type="presParOf" srcId="{0AD136A5-1048-4E4A-A7AE-775A41C42E02}" destId="{C0B4060B-5757-4381-A4C0-B171612B018B}" srcOrd="5" destOrd="0" presId="urn:microsoft.com/office/officeart/2005/8/layout/hProcess7"/>
    <dgm:cxn modelId="{6D077A7F-7597-4BED-AA1C-65031196939F}" type="presParOf" srcId="{0AD136A5-1048-4E4A-A7AE-775A41C42E02}" destId="{DEC17B99-A3B5-4B6F-92F0-9A165E1E54C0}" srcOrd="6" destOrd="0" presId="urn:microsoft.com/office/officeart/2005/8/layout/hProcess7"/>
    <dgm:cxn modelId="{00178DC3-E7DB-40CE-A4D9-B35AEF719A3D}" type="presParOf" srcId="{DEC17B99-A3B5-4B6F-92F0-9A165E1E54C0}" destId="{E4219755-7A8C-4BAA-862C-A8CA7367FB08}" srcOrd="0" destOrd="0" presId="urn:microsoft.com/office/officeart/2005/8/layout/hProcess7"/>
    <dgm:cxn modelId="{5B23B5CD-84A0-40E2-BE94-E4E03AB2FD29}" type="presParOf" srcId="{DEC17B99-A3B5-4B6F-92F0-9A165E1E54C0}" destId="{26AA4F5A-13D6-45CD-A6EB-52DC3A6E1DAD}" srcOrd="1" destOrd="0" presId="urn:microsoft.com/office/officeart/2005/8/layout/hProcess7"/>
    <dgm:cxn modelId="{96C9CB19-1398-479A-B1B5-A36040AA8196}" type="presParOf" srcId="{DEC17B99-A3B5-4B6F-92F0-9A165E1E54C0}" destId="{8EFF60BF-3FE7-419B-802A-9423F7228157}" srcOrd="2" destOrd="0" presId="urn:microsoft.com/office/officeart/2005/8/layout/hProcess7"/>
    <dgm:cxn modelId="{361AFE1F-989F-486E-BA16-2038F8F1C854}" type="presParOf" srcId="{0AD136A5-1048-4E4A-A7AE-775A41C42E02}" destId="{37BA41CB-4962-40B2-9727-80D537E309BB}" srcOrd="7" destOrd="0" presId="urn:microsoft.com/office/officeart/2005/8/layout/hProcess7"/>
    <dgm:cxn modelId="{7A7457BD-6422-47D0-BDF7-77509BFBAD63}" type="presParOf" srcId="{0AD136A5-1048-4E4A-A7AE-775A41C42E02}" destId="{DB78884A-0B1E-4757-A681-4A961078C314}" srcOrd="8" destOrd="0" presId="urn:microsoft.com/office/officeart/2005/8/layout/hProcess7"/>
    <dgm:cxn modelId="{62D8420D-6B46-4208-BC2C-CC0C86D571D4}" type="presParOf" srcId="{DB78884A-0B1E-4757-A681-4A961078C314}" destId="{B04DE95B-35E9-43A6-8BE6-E9044402E052}" srcOrd="0" destOrd="0" presId="urn:microsoft.com/office/officeart/2005/8/layout/hProcess7"/>
    <dgm:cxn modelId="{8037039B-FA33-4F7F-AD56-AD0330A1702B}" type="presParOf" srcId="{DB78884A-0B1E-4757-A681-4A961078C314}" destId="{468CF56A-B51D-4118-8ECC-7A66D737A330}"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A7F2C-D69B-42A3-B095-53027AA0FD22}"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s-CO"/>
        </a:p>
      </dgm:t>
    </dgm:pt>
    <dgm:pt modelId="{F5D2C6D9-68FB-43B1-89E8-3569F25720F5}">
      <dgm:prSet phldrT="[Texto]"/>
      <dgm:spPr/>
      <dgm:t>
        <a:bodyPr/>
        <a:lstStyle/>
        <a:p>
          <a:endParaRPr lang="es-CO" dirty="0"/>
        </a:p>
      </dgm:t>
    </dgm:pt>
    <dgm:pt modelId="{B080105D-DC1A-4C1F-A34F-4D637A6C5FB2}">
      <dgm:prSet phldrT="[Texto]"/>
      <dgm:spPr/>
      <dgm:t>
        <a:bodyPr/>
        <a:lstStyle/>
        <a:p>
          <a:r>
            <a:rPr lang="es-CO" dirty="0" smtClean="0"/>
            <a:t>Análisis</a:t>
          </a:r>
          <a:endParaRPr lang="es-CO" dirty="0"/>
        </a:p>
      </dgm:t>
    </dgm:pt>
    <dgm:pt modelId="{7F6C6F18-CD74-44A9-95E8-7668A74958B1}" type="sibTrans" cxnId="{0DDF2D13-B556-4E04-9564-86DB9DA6E4C4}">
      <dgm:prSet/>
      <dgm:spPr/>
      <dgm:t>
        <a:bodyPr/>
        <a:lstStyle/>
        <a:p>
          <a:endParaRPr lang="es-CO"/>
        </a:p>
      </dgm:t>
    </dgm:pt>
    <dgm:pt modelId="{4392EE1F-2525-4DBA-AE63-9DB2FF9295B2}" type="parTrans" cxnId="{0DDF2D13-B556-4E04-9564-86DB9DA6E4C4}">
      <dgm:prSet/>
      <dgm:spPr/>
      <dgm:t>
        <a:bodyPr/>
        <a:lstStyle/>
        <a:p>
          <a:endParaRPr lang="es-CO"/>
        </a:p>
      </dgm:t>
    </dgm:pt>
    <dgm:pt modelId="{DAF9E8FA-0BD2-4A73-BE66-DF550571BB3F}" type="sibTrans" cxnId="{96EEDE52-3FA3-47FF-8538-13ABC26086B1}">
      <dgm:prSet/>
      <dgm:spPr/>
      <dgm:t>
        <a:bodyPr/>
        <a:lstStyle/>
        <a:p>
          <a:endParaRPr lang="es-CO"/>
        </a:p>
      </dgm:t>
    </dgm:pt>
    <dgm:pt modelId="{2C63FC29-BA7E-4162-A76D-33811791BFE7}" type="parTrans" cxnId="{96EEDE52-3FA3-47FF-8538-13ABC26086B1}">
      <dgm:prSet/>
      <dgm:spPr/>
      <dgm:t>
        <a:bodyPr/>
        <a:lstStyle/>
        <a:p>
          <a:endParaRPr lang="es-CO"/>
        </a:p>
      </dgm:t>
    </dgm:pt>
    <dgm:pt modelId="{0AD136A5-1048-4E4A-A7AE-775A41C42E02}" type="pres">
      <dgm:prSet presAssocID="{0DCA7F2C-D69B-42A3-B095-53027AA0FD22}" presName="Name0" presStyleCnt="0">
        <dgm:presLayoutVars>
          <dgm:dir/>
          <dgm:animLvl val="lvl"/>
          <dgm:resizeHandles val="exact"/>
        </dgm:presLayoutVars>
      </dgm:prSet>
      <dgm:spPr/>
      <dgm:t>
        <a:bodyPr/>
        <a:lstStyle/>
        <a:p>
          <a:endParaRPr lang="es-CO"/>
        </a:p>
      </dgm:t>
    </dgm:pt>
    <dgm:pt modelId="{56270452-A63D-4EDE-ABAC-0FDC0262122A}" type="pres">
      <dgm:prSet presAssocID="{B080105D-DC1A-4C1F-A34F-4D637A6C5FB2}" presName="compositeNode" presStyleCnt="0">
        <dgm:presLayoutVars>
          <dgm:bulletEnabled val="1"/>
        </dgm:presLayoutVars>
      </dgm:prSet>
      <dgm:spPr/>
      <dgm:t>
        <a:bodyPr/>
        <a:lstStyle/>
        <a:p>
          <a:endParaRPr lang="es-CO"/>
        </a:p>
      </dgm:t>
    </dgm:pt>
    <dgm:pt modelId="{A2389D80-ADB4-4200-9B47-F78C40BB9D65}" type="pres">
      <dgm:prSet presAssocID="{B080105D-DC1A-4C1F-A34F-4D637A6C5FB2}" presName="bgRect" presStyleLbl="node1" presStyleIdx="0" presStyleCnt="1"/>
      <dgm:spPr/>
      <dgm:t>
        <a:bodyPr/>
        <a:lstStyle/>
        <a:p>
          <a:endParaRPr lang="es-CO"/>
        </a:p>
      </dgm:t>
    </dgm:pt>
    <dgm:pt modelId="{D4728FC3-E259-43C4-9A54-1BB2428E0E64}" type="pres">
      <dgm:prSet presAssocID="{B080105D-DC1A-4C1F-A34F-4D637A6C5FB2}" presName="parentNode" presStyleLbl="node1" presStyleIdx="0" presStyleCnt="1">
        <dgm:presLayoutVars>
          <dgm:chMax val="0"/>
          <dgm:bulletEnabled val="1"/>
        </dgm:presLayoutVars>
      </dgm:prSet>
      <dgm:spPr/>
      <dgm:t>
        <a:bodyPr/>
        <a:lstStyle/>
        <a:p>
          <a:endParaRPr lang="es-CO"/>
        </a:p>
      </dgm:t>
    </dgm:pt>
    <dgm:pt modelId="{F9ED9F1C-693C-4AB8-B053-4A772A99CC00}" type="pres">
      <dgm:prSet presAssocID="{B080105D-DC1A-4C1F-A34F-4D637A6C5FB2}" presName="childNode" presStyleLbl="node1" presStyleIdx="0" presStyleCnt="1">
        <dgm:presLayoutVars>
          <dgm:bulletEnabled val="1"/>
        </dgm:presLayoutVars>
      </dgm:prSet>
      <dgm:spPr/>
      <dgm:t>
        <a:bodyPr/>
        <a:lstStyle/>
        <a:p>
          <a:endParaRPr lang="es-CO"/>
        </a:p>
      </dgm:t>
    </dgm:pt>
  </dgm:ptLst>
  <dgm:cxnLst>
    <dgm:cxn modelId="{D7C19419-266F-4647-A0BC-266BFBFF0C5A}" type="presOf" srcId="{F5D2C6D9-68FB-43B1-89E8-3569F25720F5}" destId="{F9ED9F1C-693C-4AB8-B053-4A772A99CC00}" srcOrd="0" destOrd="0" presId="urn:microsoft.com/office/officeart/2005/8/layout/hProcess7"/>
    <dgm:cxn modelId="{D15566F2-CA9E-4FD1-9604-04881BF0ABCA}" type="presOf" srcId="{B080105D-DC1A-4C1F-A34F-4D637A6C5FB2}" destId="{A2389D80-ADB4-4200-9B47-F78C40BB9D65}" srcOrd="0" destOrd="0" presId="urn:microsoft.com/office/officeart/2005/8/layout/hProcess7"/>
    <dgm:cxn modelId="{0DDF2D13-B556-4E04-9564-86DB9DA6E4C4}" srcId="{0DCA7F2C-D69B-42A3-B095-53027AA0FD22}" destId="{B080105D-DC1A-4C1F-A34F-4D637A6C5FB2}" srcOrd="0" destOrd="0" parTransId="{4392EE1F-2525-4DBA-AE63-9DB2FF9295B2}" sibTransId="{7F6C6F18-CD74-44A9-95E8-7668A74958B1}"/>
    <dgm:cxn modelId="{96EEDE52-3FA3-47FF-8538-13ABC26086B1}" srcId="{B080105D-DC1A-4C1F-A34F-4D637A6C5FB2}" destId="{F5D2C6D9-68FB-43B1-89E8-3569F25720F5}" srcOrd="0" destOrd="0" parTransId="{2C63FC29-BA7E-4162-A76D-33811791BFE7}" sibTransId="{DAF9E8FA-0BD2-4A73-BE66-DF550571BB3F}"/>
    <dgm:cxn modelId="{F99B51B1-6B04-4913-B659-2B8E08B681F3}" type="presOf" srcId="{B080105D-DC1A-4C1F-A34F-4D637A6C5FB2}" destId="{D4728FC3-E259-43C4-9A54-1BB2428E0E64}" srcOrd="1" destOrd="0" presId="urn:microsoft.com/office/officeart/2005/8/layout/hProcess7"/>
    <dgm:cxn modelId="{A4F45687-CE8C-4756-BCFB-C7476AF3B56E}" type="presOf" srcId="{0DCA7F2C-D69B-42A3-B095-53027AA0FD22}" destId="{0AD136A5-1048-4E4A-A7AE-775A41C42E02}" srcOrd="0" destOrd="0" presId="urn:microsoft.com/office/officeart/2005/8/layout/hProcess7"/>
    <dgm:cxn modelId="{0BBE8BB0-9054-462D-A365-547D366EC8F7}" type="presParOf" srcId="{0AD136A5-1048-4E4A-A7AE-775A41C42E02}" destId="{56270452-A63D-4EDE-ABAC-0FDC0262122A}" srcOrd="0" destOrd="0" presId="urn:microsoft.com/office/officeart/2005/8/layout/hProcess7"/>
    <dgm:cxn modelId="{ADF22021-FB82-45DE-8DF0-EB81504CEA88}" type="presParOf" srcId="{56270452-A63D-4EDE-ABAC-0FDC0262122A}" destId="{A2389D80-ADB4-4200-9B47-F78C40BB9D65}" srcOrd="0" destOrd="0" presId="urn:microsoft.com/office/officeart/2005/8/layout/hProcess7"/>
    <dgm:cxn modelId="{E16390B1-06B5-4D8B-82AE-4B0A6F7FDE94}" type="presParOf" srcId="{56270452-A63D-4EDE-ABAC-0FDC0262122A}" destId="{D4728FC3-E259-43C4-9A54-1BB2428E0E64}" srcOrd="1" destOrd="0" presId="urn:microsoft.com/office/officeart/2005/8/layout/hProcess7"/>
    <dgm:cxn modelId="{D413CB23-AC8C-47BB-AA9A-6C4B58390B43}" type="presParOf" srcId="{56270452-A63D-4EDE-ABAC-0FDC0262122A}" destId="{F9ED9F1C-693C-4AB8-B053-4A772A99CC0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CA7F2C-D69B-42A3-B095-53027AA0FD22}"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s-CO"/>
        </a:p>
      </dgm:t>
    </dgm:pt>
    <dgm:pt modelId="{2BE924E8-9A98-422A-B2A7-32B0EF7CBF96}">
      <dgm:prSet phldrT="[Texto]"/>
      <dgm:spPr/>
      <dgm:t>
        <a:bodyPr/>
        <a:lstStyle/>
        <a:p>
          <a:r>
            <a:rPr lang="es-CO" dirty="0" smtClean="0"/>
            <a:t>Diseño</a:t>
          </a:r>
          <a:endParaRPr lang="es-CO" dirty="0"/>
        </a:p>
      </dgm:t>
    </dgm:pt>
    <dgm:pt modelId="{3BCEC3F4-0DEA-4DE2-AC8F-FA5CD3E70901}" type="sibTrans" cxnId="{A0F54C80-0931-4EC5-880E-3D5C73423594}">
      <dgm:prSet/>
      <dgm:spPr/>
      <dgm:t>
        <a:bodyPr/>
        <a:lstStyle/>
        <a:p>
          <a:endParaRPr lang="es-CO"/>
        </a:p>
      </dgm:t>
    </dgm:pt>
    <dgm:pt modelId="{4D6B720A-9E38-4568-8FE1-5789A2ED002E}" type="parTrans" cxnId="{A0F54C80-0931-4EC5-880E-3D5C73423594}">
      <dgm:prSet/>
      <dgm:spPr/>
      <dgm:t>
        <a:bodyPr/>
        <a:lstStyle/>
        <a:p>
          <a:endParaRPr lang="es-CO"/>
        </a:p>
      </dgm:t>
    </dgm:pt>
    <dgm:pt modelId="{0AD136A5-1048-4E4A-A7AE-775A41C42E02}" type="pres">
      <dgm:prSet presAssocID="{0DCA7F2C-D69B-42A3-B095-53027AA0FD22}" presName="Name0" presStyleCnt="0">
        <dgm:presLayoutVars>
          <dgm:dir/>
          <dgm:animLvl val="lvl"/>
          <dgm:resizeHandles val="exact"/>
        </dgm:presLayoutVars>
      </dgm:prSet>
      <dgm:spPr/>
      <dgm:t>
        <a:bodyPr/>
        <a:lstStyle/>
        <a:p>
          <a:endParaRPr lang="es-CO"/>
        </a:p>
      </dgm:t>
    </dgm:pt>
    <dgm:pt modelId="{4744E728-05AC-4DC4-9021-555DC62C0C8A}" type="pres">
      <dgm:prSet presAssocID="{2BE924E8-9A98-422A-B2A7-32B0EF7CBF96}" presName="compositeNode" presStyleCnt="0">
        <dgm:presLayoutVars>
          <dgm:bulletEnabled val="1"/>
        </dgm:presLayoutVars>
      </dgm:prSet>
      <dgm:spPr/>
      <dgm:t>
        <a:bodyPr/>
        <a:lstStyle/>
        <a:p>
          <a:endParaRPr lang="es-CO"/>
        </a:p>
      </dgm:t>
    </dgm:pt>
    <dgm:pt modelId="{D54F8E14-76BA-4D3F-A8FB-AB2FAC2DC607}" type="pres">
      <dgm:prSet presAssocID="{2BE924E8-9A98-422A-B2A7-32B0EF7CBF96}" presName="bgRect" presStyleLbl="node1" presStyleIdx="0" presStyleCnt="1"/>
      <dgm:spPr/>
      <dgm:t>
        <a:bodyPr/>
        <a:lstStyle/>
        <a:p>
          <a:endParaRPr lang="es-CO"/>
        </a:p>
      </dgm:t>
    </dgm:pt>
    <dgm:pt modelId="{F59D9F25-1A24-4CDC-866E-FF4F149F2C0D}" type="pres">
      <dgm:prSet presAssocID="{2BE924E8-9A98-422A-B2A7-32B0EF7CBF96}" presName="parentNode" presStyleLbl="node1" presStyleIdx="0" presStyleCnt="1">
        <dgm:presLayoutVars>
          <dgm:chMax val="0"/>
          <dgm:bulletEnabled val="1"/>
        </dgm:presLayoutVars>
      </dgm:prSet>
      <dgm:spPr/>
      <dgm:t>
        <a:bodyPr/>
        <a:lstStyle/>
        <a:p>
          <a:endParaRPr lang="es-CO"/>
        </a:p>
      </dgm:t>
    </dgm:pt>
  </dgm:ptLst>
  <dgm:cxnLst>
    <dgm:cxn modelId="{1ABCCCA9-F27D-47B3-9AAF-EF41E318760D}" type="presOf" srcId="{2BE924E8-9A98-422A-B2A7-32B0EF7CBF96}" destId="{F59D9F25-1A24-4CDC-866E-FF4F149F2C0D}" srcOrd="1" destOrd="0" presId="urn:microsoft.com/office/officeart/2005/8/layout/hProcess7"/>
    <dgm:cxn modelId="{EF3D29C0-EDF8-4E60-B876-FD718AD97155}" type="presOf" srcId="{2BE924E8-9A98-422A-B2A7-32B0EF7CBF96}" destId="{D54F8E14-76BA-4D3F-A8FB-AB2FAC2DC607}" srcOrd="0" destOrd="0" presId="urn:microsoft.com/office/officeart/2005/8/layout/hProcess7"/>
    <dgm:cxn modelId="{F7BC0A13-EE7B-468F-A6BB-54512D31F983}" type="presOf" srcId="{0DCA7F2C-D69B-42A3-B095-53027AA0FD22}" destId="{0AD136A5-1048-4E4A-A7AE-775A41C42E02}" srcOrd="0" destOrd="0" presId="urn:microsoft.com/office/officeart/2005/8/layout/hProcess7"/>
    <dgm:cxn modelId="{A0F54C80-0931-4EC5-880E-3D5C73423594}" srcId="{0DCA7F2C-D69B-42A3-B095-53027AA0FD22}" destId="{2BE924E8-9A98-422A-B2A7-32B0EF7CBF96}" srcOrd="0" destOrd="0" parTransId="{4D6B720A-9E38-4568-8FE1-5789A2ED002E}" sibTransId="{3BCEC3F4-0DEA-4DE2-AC8F-FA5CD3E70901}"/>
    <dgm:cxn modelId="{E66794AA-43DF-4667-B855-324D392BA7A6}" type="presParOf" srcId="{0AD136A5-1048-4E4A-A7AE-775A41C42E02}" destId="{4744E728-05AC-4DC4-9021-555DC62C0C8A}" srcOrd="0" destOrd="0" presId="urn:microsoft.com/office/officeart/2005/8/layout/hProcess7"/>
    <dgm:cxn modelId="{7212747F-E75C-4DB3-85D7-443C4E40106E}" type="presParOf" srcId="{4744E728-05AC-4DC4-9021-555DC62C0C8A}" destId="{D54F8E14-76BA-4D3F-A8FB-AB2FAC2DC607}" srcOrd="0" destOrd="0" presId="urn:microsoft.com/office/officeart/2005/8/layout/hProcess7"/>
    <dgm:cxn modelId="{255C6A4A-D13D-432D-812C-EB0EC3E0D8F5}" type="presParOf" srcId="{4744E728-05AC-4DC4-9021-555DC62C0C8A}" destId="{F59D9F25-1A24-4CDC-866E-FF4F149F2C0D}"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A7F2C-D69B-42A3-B095-53027AA0FD22}"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s-CO"/>
        </a:p>
      </dgm:t>
    </dgm:pt>
    <dgm:pt modelId="{2BE924E8-9A98-422A-B2A7-32B0EF7CBF96}">
      <dgm:prSet phldrT="[Texto]"/>
      <dgm:spPr/>
      <dgm:t>
        <a:bodyPr/>
        <a:lstStyle/>
        <a:p>
          <a:r>
            <a:rPr lang="es-CO" dirty="0" smtClean="0"/>
            <a:t>Diseño</a:t>
          </a:r>
          <a:endParaRPr lang="es-CO" dirty="0"/>
        </a:p>
      </dgm:t>
    </dgm:pt>
    <dgm:pt modelId="{3BCEC3F4-0DEA-4DE2-AC8F-FA5CD3E70901}" type="sibTrans" cxnId="{A0F54C80-0931-4EC5-880E-3D5C73423594}">
      <dgm:prSet/>
      <dgm:spPr/>
      <dgm:t>
        <a:bodyPr/>
        <a:lstStyle/>
        <a:p>
          <a:endParaRPr lang="es-CO"/>
        </a:p>
      </dgm:t>
    </dgm:pt>
    <dgm:pt modelId="{4D6B720A-9E38-4568-8FE1-5789A2ED002E}" type="parTrans" cxnId="{A0F54C80-0931-4EC5-880E-3D5C73423594}">
      <dgm:prSet/>
      <dgm:spPr/>
      <dgm:t>
        <a:bodyPr/>
        <a:lstStyle/>
        <a:p>
          <a:endParaRPr lang="es-CO"/>
        </a:p>
      </dgm:t>
    </dgm:pt>
    <dgm:pt modelId="{0AD136A5-1048-4E4A-A7AE-775A41C42E02}" type="pres">
      <dgm:prSet presAssocID="{0DCA7F2C-D69B-42A3-B095-53027AA0FD22}" presName="Name0" presStyleCnt="0">
        <dgm:presLayoutVars>
          <dgm:dir/>
          <dgm:animLvl val="lvl"/>
          <dgm:resizeHandles val="exact"/>
        </dgm:presLayoutVars>
      </dgm:prSet>
      <dgm:spPr/>
      <dgm:t>
        <a:bodyPr/>
        <a:lstStyle/>
        <a:p>
          <a:endParaRPr lang="es-CO"/>
        </a:p>
      </dgm:t>
    </dgm:pt>
    <dgm:pt modelId="{4744E728-05AC-4DC4-9021-555DC62C0C8A}" type="pres">
      <dgm:prSet presAssocID="{2BE924E8-9A98-422A-B2A7-32B0EF7CBF96}" presName="compositeNode" presStyleCnt="0">
        <dgm:presLayoutVars>
          <dgm:bulletEnabled val="1"/>
        </dgm:presLayoutVars>
      </dgm:prSet>
      <dgm:spPr/>
      <dgm:t>
        <a:bodyPr/>
        <a:lstStyle/>
        <a:p>
          <a:endParaRPr lang="es-CO"/>
        </a:p>
      </dgm:t>
    </dgm:pt>
    <dgm:pt modelId="{D54F8E14-76BA-4D3F-A8FB-AB2FAC2DC607}" type="pres">
      <dgm:prSet presAssocID="{2BE924E8-9A98-422A-B2A7-32B0EF7CBF96}" presName="bgRect" presStyleLbl="node1" presStyleIdx="0" presStyleCnt="1"/>
      <dgm:spPr/>
      <dgm:t>
        <a:bodyPr/>
        <a:lstStyle/>
        <a:p>
          <a:endParaRPr lang="es-CO"/>
        </a:p>
      </dgm:t>
    </dgm:pt>
    <dgm:pt modelId="{F59D9F25-1A24-4CDC-866E-FF4F149F2C0D}" type="pres">
      <dgm:prSet presAssocID="{2BE924E8-9A98-422A-B2A7-32B0EF7CBF96}" presName="parentNode" presStyleLbl="node1" presStyleIdx="0" presStyleCnt="1">
        <dgm:presLayoutVars>
          <dgm:chMax val="0"/>
          <dgm:bulletEnabled val="1"/>
        </dgm:presLayoutVars>
      </dgm:prSet>
      <dgm:spPr/>
      <dgm:t>
        <a:bodyPr/>
        <a:lstStyle/>
        <a:p>
          <a:endParaRPr lang="es-CO"/>
        </a:p>
      </dgm:t>
    </dgm:pt>
  </dgm:ptLst>
  <dgm:cxnLst>
    <dgm:cxn modelId="{F96C8273-6B03-47E8-A69D-7DEA0A1A0864}" type="presOf" srcId="{2BE924E8-9A98-422A-B2A7-32B0EF7CBF96}" destId="{F59D9F25-1A24-4CDC-866E-FF4F149F2C0D}" srcOrd="1" destOrd="0" presId="urn:microsoft.com/office/officeart/2005/8/layout/hProcess7"/>
    <dgm:cxn modelId="{2C509DF8-5937-48DC-8589-7D63D065675E}" type="presOf" srcId="{2BE924E8-9A98-422A-B2A7-32B0EF7CBF96}" destId="{D54F8E14-76BA-4D3F-A8FB-AB2FAC2DC607}" srcOrd="0" destOrd="0" presId="urn:microsoft.com/office/officeart/2005/8/layout/hProcess7"/>
    <dgm:cxn modelId="{A0F54C80-0931-4EC5-880E-3D5C73423594}" srcId="{0DCA7F2C-D69B-42A3-B095-53027AA0FD22}" destId="{2BE924E8-9A98-422A-B2A7-32B0EF7CBF96}" srcOrd="0" destOrd="0" parTransId="{4D6B720A-9E38-4568-8FE1-5789A2ED002E}" sibTransId="{3BCEC3F4-0DEA-4DE2-AC8F-FA5CD3E70901}"/>
    <dgm:cxn modelId="{8DD7E0F7-AC8A-4A9D-B069-F73FB4F39B11}" type="presOf" srcId="{0DCA7F2C-D69B-42A3-B095-53027AA0FD22}" destId="{0AD136A5-1048-4E4A-A7AE-775A41C42E02}" srcOrd="0" destOrd="0" presId="urn:microsoft.com/office/officeart/2005/8/layout/hProcess7"/>
    <dgm:cxn modelId="{283D8064-06D6-4C54-BB50-F87E61511DA4}" type="presParOf" srcId="{0AD136A5-1048-4E4A-A7AE-775A41C42E02}" destId="{4744E728-05AC-4DC4-9021-555DC62C0C8A}" srcOrd="0" destOrd="0" presId="urn:microsoft.com/office/officeart/2005/8/layout/hProcess7"/>
    <dgm:cxn modelId="{891785CF-5132-4923-809D-A495D7790545}" type="presParOf" srcId="{4744E728-05AC-4DC4-9021-555DC62C0C8A}" destId="{D54F8E14-76BA-4D3F-A8FB-AB2FAC2DC607}" srcOrd="0" destOrd="0" presId="urn:microsoft.com/office/officeart/2005/8/layout/hProcess7"/>
    <dgm:cxn modelId="{FC85DF08-F118-4362-9406-52F2895C6A54}" type="presParOf" srcId="{4744E728-05AC-4DC4-9021-555DC62C0C8A}" destId="{F59D9F25-1A24-4CDC-866E-FF4F149F2C0D}"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A7F2C-D69B-42A3-B095-53027AA0FD22}"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s-CO"/>
        </a:p>
      </dgm:t>
    </dgm:pt>
    <dgm:pt modelId="{F74C906D-6E2C-41C9-A302-6EA7C98E9C8B}">
      <dgm:prSet phldrT="[Texto]"/>
      <dgm:spPr/>
      <dgm:t>
        <a:bodyPr/>
        <a:lstStyle/>
        <a:p>
          <a:r>
            <a:rPr lang="es-CO" dirty="0" smtClean="0"/>
            <a:t>Implementación</a:t>
          </a:r>
          <a:endParaRPr lang="es-CO" dirty="0"/>
        </a:p>
      </dgm:t>
    </dgm:pt>
    <dgm:pt modelId="{EE945913-F529-4E97-A5EC-4B256D24F64B}" type="sibTrans" cxnId="{2792F6F8-BE9C-4A18-9834-E1566CF6EE39}">
      <dgm:prSet/>
      <dgm:spPr/>
      <dgm:t>
        <a:bodyPr/>
        <a:lstStyle/>
        <a:p>
          <a:endParaRPr lang="es-CO"/>
        </a:p>
      </dgm:t>
    </dgm:pt>
    <dgm:pt modelId="{5A080A44-73BC-4135-BE18-4898A0D7A71C}" type="parTrans" cxnId="{2792F6F8-BE9C-4A18-9834-E1566CF6EE39}">
      <dgm:prSet/>
      <dgm:spPr/>
      <dgm:t>
        <a:bodyPr/>
        <a:lstStyle/>
        <a:p>
          <a:endParaRPr lang="es-CO"/>
        </a:p>
      </dgm:t>
    </dgm:pt>
    <dgm:pt modelId="{0AD136A5-1048-4E4A-A7AE-775A41C42E02}" type="pres">
      <dgm:prSet presAssocID="{0DCA7F2C-D69B-42A3-B095-53027AA0FD22}" presName="Name0" presStyleCnt="0">
        <dgm:presLayoutVars>
          <dgm:dir/>
          <dgm:animLvl val="lvl"/>
          <dgm:resizeHandles val="exact"/>
        </dgm:presLayoutVars>
      </dgm:prSet>
      <dgm:spPr/>
      <dgm:t>
        <a:bodyPr/>
        <a:lstStyle/>
        <a:p>
          <a:endParaRPr lang="es-CO"/>
        </a:p>
      </dgm:t>
    </dgm:pt>
    <dgm:pt modelId="{DB78884A-0B1E-4757-A681-4A961078C314}" type="pres">
      <dgm:prSet presAssocID="{F74C906D-6E2C-41C9-A302-6EA7C98E9C8B}" presName="compositeNode" presStyleCnt="0">
        <dgm:presLayoutVars>
          <dgm:bulletEnabled val="1"/>
        </dgm:presLayoutVars>
      </dgm:prSet>
      <dgm:spPr/>
      <dgm:t>
        <a:bodyPr/>
        <a:lstStyle/>
        <a:p>
          <a:endParaRPr lang="es-CO"/>
        </a:p>
      </dgm:t>
    </dgm:pt>
    <dgm:pt modelId="{B04DE95B-35E9-43A6-8BE6-E9044402E052}" type="pres">
      <dgm:prSet presAssocID="{F74C906D-6E2C-41C9-A302-6EA7C98E9C8B}" presName="bgRect" presStyleLbl="node1" presStyleIdx="0" presStyleCnt="1"/>
      <dgm:spPr/>
      <dgm:t>
        <a:bodyPr/>
        <a:lstStyle/>
        <a:p>
          <a:endParaRPr lang="es-CO"/>
        </a:p>
      </dgm:t>
    </dgm:pt>
    <dgm:pt modelId="{468CF56A-B51D-4118-8ECC-7A66D737A330}" type="pres">
      <dgm:prSet presAssocID="{F74C906D-6E2C-41C9-A302-6EA7C98E9C8B}" presName="parentNode" presStyleLbl="node1" presStyleIdx="0" presStyleCnt="1">
        <dgm:presLayoutVars>
          <dgm:chMax val="0"/>
          <dgm:bulletEnabled val="1"/>
        </dgm:presLayoutVars>
      </dgm:prSet>
      <dgm:spPr/>
      <dgm:t>
        <a:bodyPr/>
        <a:lstStyle/>
        <a:p>
          <a:endParaRPr lang="es-CO"/>
        </a:p>
      </dgm:t>
    </dgm:pt>
  </dgm:ptLst>
  <dgm:cxnLst>
    <dgm:cxn modelId="{CF9A72FF-682C-454F-9315-4294E9B0383E}" type="presOf" srcId="{0DCA7F2C-D69B-42A3-B095-53027AA0FD22}" destId="{0AD136A5-1048-4E4A-A7AE-775A41C42E02}" srcOrd="0" destOrd="0" presId="urn:microsoft.com/office/officeart/2005/8/layout/hProcess7"/>
    <dgm:cxn modelId="{CE6EFDD0-1E34-4B41-B984-5FA5C6E2A638}" type="presOf" srcId="{F74C906D-6E2C-41C9-A302-6EA7C98E9C8B}" destId="{B04DE95B-35E9-43A6-8BE6-E9044402E052}" srcOrd="0" destOrd="0" presId="urn:microsoft.com/office/officeart/2005/8/layout/hProcess7"/>
    <dgm:cxn modelId="{2792F6F8-BE9C-4A18-9834-E1566CF6EE39}" srcId="{0DCA7F2C-D69B-42A3-B095-53027AA0FD22}" destId="{F74C906D-6E2C-41C9-A302-6EA7C98E9C8B}" srcOrd="0" destOrd="0" parTransId="{5A080A44-73BC-4135-BE18-4898A0D7A71C}" sibTransId="{EE945913-F529-4E97-A5EC-4B256D24F64B}"/>
    <dgm:cxn modelId="{CC986937-F3B5-400B-8727-4CD724560AC0}" type="presOf" srcId="{F74C906D-6E2C-41C9-A302-6EA7C98E9C8B}" destId="{468CF56A-B51D-4118-8ECC-7A66D737A330}" srcOrd="1" destOrd="0" presId="urn:microsoft.com/office/officeart/2005/8/layout/hProcess7"/>
    <dgm:cxn modelId="{259812FD-23BE-4451-A893-B43149DF94C5}" type="presParOf" srcId="{0AD136A5-1048-4E4A-A7AE-775A41C42E02}" destId="{DB78884A-0B1E-4757-A681-4A961078C314}" srcOrd="0" destOrd="0" presId="urn:microsoft.com/office/officeart/2005/8/layout/hProcess7"/>
    <dgm:cxn modelId="{655D7BD0-69D9-4C6F-A449-3D6E1E805009}" type="presParOf" srcId="{DB78884A-0B1E-4757-A681-4A961078C314}" destId="{B04DE95B-35E9-43A6-8BE6-E9044402E052}" srcOrd="0" destOrd="0" presId="urn:microsoft.com/office/officeart/2005/8/layout/hProcess7"/>
    <dgm:cxn modelId="{2DD58603-2795-4A6F-8694-180DAE38F72D}" type="presParOf" srcId="{DB78884A-0B1E-4757-A681-4A961078C314}" destId="{468CF56A-B51D-4118-8ECC-7A66D737A330}"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9D80-ADB4-4200-9B47-F78C40BB9D65}">
      <dsp:nvSpPr>
        <dsp:cNvPr id="0" name=""/>
        <dsp:cNvSpPr/>
      </dsp:nvSpPr>
      <dsp:spPr>
        <a:xfrm>
          <a:off x="581" y="530528"/>
          <a:ext cx="2502451" cy="3002942"/>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s-CO" sz="2700" kern="1200" dirty="0" smtClean="0"/>
            <a:t>Análisis</a:t>
          </a:r>
          <a:endParaRPr lang="es-CO" sz="2700" kern="1200" dirty="0"/>
        </a:p>
      </dsp:txBody>
      <dsp:txXfrm rot="16200000">
        <a:off x="-980379" y="1511490"/>
        <a:ext cx="2462412" cy="500490"/>
      </dsp:txXfrm>
    </dsp:sp>
    <dsp:sp modelId="{F9ED9F1C-693C-4AB8-B053-4A772A99CC00}">
      <dsp:nvSpPr>
        <dsp:cNvPr id="0" name=""/>
        <dsp:cNvSpPr/>
      </dsp:nvSpPr>
      <dsp:spPr>
        <a:xfrm>
          <a:off x="501071" y="530528"/>
          <a:ext cx="1864326" cy="30029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es-CO" sz="6500" kern="1200" dirty="0"/>
        </a:p>
      </dsp:txBody>
      <dsp:txXfrm>
        <a:off x="501071" y="530528"/>
        <a:ext cx="1864326" cy="3002942"/>
      </dsp:txXfrm>
    </dsp:sp>
    <dsp:sp modelId="{D54F8E14-76BA-4D3F-A8FB-AB2FAC2DC607}">
      <dsp:nvSpPr>
        <dsp:cNvPr id="0" name=""/>
        <dsp:cNvSpPr/>
      </dsp:nvSpPr>
      <dsp:spPr>
        <a:xfrm>
          <a:off x="2590619" y="530528"/>
          <a:ext cx="2502451" cy="3002942"/>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s-CO" sz="2700" kern="1200" dirty="0" smtClean="0"/>
            <a:t>Diseño</a:t>
          </a:r>
          <a:endParaRPr lang="es-CO" sz="2700" kern="1200" dirty="0"/>
        </a:p>
      </dsp:txBody>
      <dsp:txXfrm rot="16200000">
        <a:off x="1609658" y="1511490"/>
        <a:ext cx="2462412" cy="500490"/>
      </dsp:txXfrm>
    </dsp:sp>
    <dsp:sp modelId="{91A4C304-D28E-4E40-8BF6-3146550182B8}">
      <dsp:nvSpPr>
        <dsp:cNvPr id="0" name=""/>
        <dsp:cNvSpPr/>
      </dsp:nvSpPr>
      <dsp:spPr>
        <a:xfrm rot="5400000">
          <a:off x="2382342" y="2918709"/>
          <a:ext cx="441576" cy="375367"/>
        </a:xfrm>
        <a:prstGeom prst="flowChartExtract">
          <a:avLst/>
        </a:prstGeom>
        <a:solidFill>
          <a:schemeClr val="accent4"/>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DE95B-35E9-43A6-8BE6-E9044402E052}">
      <dsp:nvSpPr>
        <dsp:cNvPr id="0" name=""/>
        <dsp:cNvSpPr/>
      </dsp:nvSpPr>
      <dsp:spPr>
        <a:xfrm>
          <a:off x="5180656" y="530528"/>
          <a:ext cx="2502451" cy="3002942"/>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s-CO" sz="2700" kern="1200" dirty="0" smtClean="0"/>
            <a:t>Implementación</a:t>
          </a:r>
          <a:endParaRPr lang="es-CO" sz="2700" kern="1200" dirty="0"/>
        </a:p>
      </dsp:txBody>
      <dsp:txXfrm rot="16200000">
        <a:off x="4199695" y="1511490"/>
        <a:ext cx="2462412" cy="500490"/>
      </dsp:txXfrm>
    </dsp:sp>
    <dsp:sp modelId="{26AA4F5A-13D6-45CD-A6EB-52DC3A6E1DAD}">
      <dsp:nvSpPr>
        <dsp:cNvPr id="0" name=""/>
        <dsp:cNvSpPr/>
      </dsp:nvSpPr>
      <dsp:spPr>
        <a:xfrm rot="5400000">
          <a:off x="4972380" y="2918709"/>
          <a:ext cx="441576" cy="375367"/>
        </a:xfrm>
        <a:prstGeom prst="flowChartExtract">
          <a:avLst/>
        </a:prstGeom>
        <a:solidFill>
          <a:schemeClr val="accent4"/>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9D80-ADB4-4200-9B47-F78C40BB9D65}">
      <dsp:nvSpPr>
        <dsp:cNvPr id="0" name=""/>
        <dsp:cNvSpPr/>
      </dsp:nvSpPr>
      <dsp:spPr>
        <a:xfrm>
          <a:off x="0" y="477968"/>
          <a:ext cx="2770073" cy="332408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s-CO" sz="3100" kern="1200" dirty="0" smtClean="0"/>
            <a:t>Análisis</a:t>
          </a:r>
          <a:endParaRPr lang="es-CO" sz="3100" kern="1200" dirty="0"/>
        </a:p>
      </dsp:txBody>
      <dsp:txXfrm rot="16200000">
        <a:off x="-1085868" y="1563836"/>
        <a:ext cx="2725751" cy="554014"/>
      </dsp:txXfrm>
    </dsp:sp>
    <dsp:sp modelId="{F9ED9F1C-693C-4AB8-B053-4A772A99CC00}">
      <dsp:nvSpPr>
        <dsp:cNvPr id="0" name=""/>
        <dsp:cNvSpPr/>
      </dsp:nvSpPr>
      <dsp:spPr>
        <a:xfrm>
          <a:off x="554014" y="477968"/>
          <a:ext cx="2063704" cy="33240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es-CO" sz="6500" kern="1200" dirty="0"/>
        </a:p>
      </dsp:txBody>
      <dsp:txXfrm>
        <a:off x="554014" y="477968"/>
        <a:ext cx="2063704" cy="3324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8E14-76BA-4D3F-A8FB-AB2FAC2DC607}">
      <dsp:nvSpPr>
        <dsp:cNvPr id="0" name=""/>
        <dsp:cNvSpPr/>
      </dsp:nvSpPr>
      <dsp:spPr>
        <a:xfrm>
          <a:off x="0" y="261944"/>
          <a:ext cx="2770073" cy="332408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s-CO" sz="3100" kern="1200" dirty="0" smtClean="0"/>
            <a:t>Diseño</a:t>
          </a:r>
          <a:endParaRPr lang="es-CO" sz="3100" kern="1200" dirty="0"/>
        </a:p>
      </dsp:txBody>
      <dsp:txXfrm rot="16200000">
        <a:off x="-1085868" y="1347812"/>
        <a:ext cx="2725751" cy="554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8E14-76BA-4D3F-A8FB-AB2FAC2DC607}">
      <dsp:nvSpPr>
        <dsp:cNvPr id="0" name=""/>
        <dsp:cNvSpPr/>
      </dsp:nvSpPr>
      <dsp:spPr>
        <a:xfrm>
          <a:off x="0" y="261944"/>
          <a:ext cx="2770073" cy="332408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s-CO" sz="3100" kern="1200" dirty="0" smtClean="0"/>
            <a:t>Diseño</a:t>
          </a:r>
          <a:endParaRPr lang="es-CO" sz="3100" kern="1200" dirty="0"/>
        </a:p>
      </dsp:txBody>
      <dsp:txXfrm rot="16200000">
        <a:off x="-1085868" y="1347812"/>
        <a:ext cx="2725751" cy="554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DE95B-35E9-43A6-8BE6-E9044402E052}">
      <dsp:nvSpPr>
        <dsp:cNvPr id="0" name=""/>
        <dsp:cNvSpPr/>
      </dsp:nvSpPr>
      <dsp:spPr>
        <a:xfrm>
          <a:off x="0" y="400892"/>
          <a:ext cx="2763599" cy="3316318"/>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CO" sz="3000" kern="1200" dirty="0" smtClean="0"/>
            <a:t>Implementación</a:t>
          </a:r>
          <a:endParaRPr lang="es-CO" sz="3000" kern="1200" dirty="0"/>
        </a:p>
      </dsp:txBody>
      <dsp:txXfrm rot="16200000">
        <a:off x="-1083330" y="1484223"/>
        <a:ext cx="2719381" cy="5527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DA373C-4814-4D7F-B85C-AB69E28BF7B7}" type="datetimeFigureOut">
              <a:rPr lang="es-CO" smtClean="0"/>
              <a:t>28/08/2015</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CEFD16-B9E5-4ED3-A7D1-9AEC048B837E}" type="slidenum">
              <a:rPr lang="es-CO" smtClean="0"/>
              <a:t>‹Nº›</a:t>
            </a:fld>
            <a:endParaRPr lang="es-CO"/>
          </a:p>
        </p:txBody>
      </p:sp>
    </p:spTree>
    <p:extLst>
      <p:ext uri="{BB962C8B-B14F-4D97-AF65-F5344CB8AC3E}">
        <p14:creationId xmlns:p14="http://schemas.microsoft.com/office/powerpoint/2010/main" val="946215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45F8A-0E95-44B7-BDA1-994533127EEF}" type="datetimeFigureOut">
              <a:rPr lang="es-CO" smtClean="0"/>
              <a:t>28/08/2015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A1E00-D8BE-439B-AC7E-47EF9FE1F73A}" type="slidenum">
              <a:rPr lang="es-CO" smtClean="0"/>
              <a:t>‹Nº›</a:t>
            </a:fld>
            <a:endParaRPr lang="es-CO"/>
          </a:p>
        </p:txBody>
      </p:sp>
    </p:spTree>
    <p:extLst>
      <p:ext uri="{BB962C8B-B14F-4D97-AF65-F5344CB8AC3E}">
        <p14:creationId xmlns:p14="http://schemas.microsoft.com/office/powerpoint/2010/main" val="1232484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_ENREF_23"/><Relationship Id="rId3" Type="http://schemas.openxmlformats.org/officeDocument/2006/relationships/hyperlink" Target="#_ENREF_40"/><Relationship Id="rId7" Type="http://schemas.openxmlformats.org/officeDocument/2006/relationships/hyperlink" Target="#_ENREF_44"/><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_ENREF_10"/><Relationship Id="rId5" Type="http://schemas.openxmlformats.org/officeDocument/2006/relationships/hyperlink" Target="#_ENREF_41"/><Relationship Id="rId4" Type="http://schemas.openxmlformats.org/officeDocument/2006/relationships/hyperlink" Target="#_ENREF_47"/><Relationship Id="rId9" Type="http://schemas.openxmlformats.org/officeDocument/2006/relationships/hyperlink" Target="#_ENREF_27"/></Relationships>
</file>

<file path=ppt/notesSlides/_rels/notesSlide5.xml.rels><?xml version="1.0" encoding="UTF-8" standalone="yes"?>
<Relationships xmlns="http://schemas.openxmlformats.org/package/2006/relationships"><Relationship Id="rId8" Type="http://schemas.openxmlformats.org/officeDocument/2006/relationships/hyperlink" Target="#_ENREF_44"/><Relationship Id="rId3" Type="http://schemas.openxmlformats.org/officeDocument/2006/relationships/hyperlink" Target="https://es.wikipedia.org/wiki/Object_Management_Group" TargetMode="External"/><Relationship Id="rId7" Type="http://schemas.openxmlformats.org/officeDocument/2006/relationships/hyperlink" Target="#_ENREF_10"/><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_ENREF_41"/><Relationship Id="rId5" Type="http://schemas.openxmlformats.org/officeDocument/2006/relationships/hyperlink" Target="#_ENREF_47"/><Relationship Id="rId10" Type="http://schemas.openxmlformats.org/officeDocument/2006/relationships/hyperlink" Target="#_ENREF_27"/><Relationship Id="rId4" Type="http://schemas.openxmlformats.org/officeDocument/2006/relationships/hyperlink" Target="#_ENREF_40"/><Relationship Id="rId9" Type="http://schemas.openxmlformats.org/officeDocument/2006/relationships/hyperlink" Target="#_ENREF_23"/></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omg.org/md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a:t>
            </a:fld>
            <a:endParaRPr lang="es-CO"/>
          </a:p>
        </p:txBody>
      </p:sp>
    </p:spTree>
    <p:extLst>
      <p:ext uri="{BB962C8B-B14F-4D97-AF65-F5344CB8AC3E}">
        <p14:creationId xmlns:p14="http://schemas.microsoft.com/office/powerpoint/2010/main" val="14200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paper presents an explorative investigation into households’ uses of traditional broadcast television (TV)</a:t>
            </a:r>
          </a:p>
          <a:p>
            <a:r>
              <a:rPr lang="en-US" sz="1200" b="0" i="0" u="none" strike="noStrike" kern="1200" baseline="0" dirty="0" smtClean="0">
                <a:solidFill>
                  <a:schemeClr val="tx1"/>
                </a:solidFill>
                <a:latin typeface="+mn-lt"/>
                <a:ea typeface="+mn-ea"/>
                <a:cs typeface="+mn-cs"/>
              </a:rPr>
              <a:t>and more recently introduced video-on-demand (</a:t>
            </a:r>
            <a:r>
              <a:rPr lang="en-US" sz="1200" b="0" i="0" u="none" strike="noStrike" kern="1200" baseline="0" dirty="0" err="1" smtClean="0">
                <a:solidFill>
                  <a:schemeClr val="tx1"/>
                </a:solidFill>
                <a:latin typeface="+mn-lt"/>
                <a:ea typeface="+mn-ea"/>
                <a:cs typeface="+mn-cs"/>
              </a:rPr>
              <a:t>VoD</a:t>
            </a:r>
            <a:r>
              <a:rPr lang="en-US" sz="1200" b="0" i="0" u="none" strike="noStrike" kern="1200" baseline="0" dirty="0" smtClean="0">
                <a:solidFill>
                  <a:schemeClr val="tx1"/>
                </a:solidFill>
                <a:latin typeface="+mn-lt"/>
                <a:ea typeface="+mn-ea"/>
                <a:cs typeface="+mn-cs"/>
              </a:rPr>
              <a:t>) services. More specifically, we explain how each way of</a:t>
            </a:r>
          </a:p>
          <a:p>
            <a:r>
              <a:rPr lang="en-US" sz="1200" b="0" i="0" u="none" strike="noStrike" kern="1200" baseline="0" dirty="0" smtClean="0">
                <a:solidFill>
                  <a:schemeClr val="tx1"/>
                </a:solidFill>
                <a:latin typeface="+mn-lt"/>
                <a:ea typeface="+mn-ea"/>
                <a:cs typeface="+mn-cs"/>
              </a:rPr>
              <a:t>viewing TV and video content relates to different viewing situations in the home. We conducted in-home interviews</a:t>
            </a:r>
          </a:p>
          <a:p>
            <a:r>
              <a:rPr lang="en-US" sz="1200" b="0" i="0" u="none" strike="noStrike" kern="1200" baseline="0" dirty="0" smtClean="0">
                <a:solidFill>
                  <a:schemeClr val="tx1"/>
                </a:solidFill>
                <a:latin typeface="+mn-lt"/>
                <a:ea typeface="+mn-ea"/>
                <a:cs typeface="+mn-cs"/>
              </a:rPr>
              <a:t>with seven households in The Netherlands</a:t>
            </a:r>
          </a:p>
          <a:p>
            <a:endParaRPr lang="en-US" sz="1200" b="0" i="0" u="none" strike="noStrike" kern="1200" baseline="0" dirty="0" smtClean="0">
              <a:solidFill>
                <a:schemeClr val="tx1"/>
              </a:solidFill>
              <a:latin typeface="+mn-lt"/>
              <a:ea typeface="+mn-ea"/>
              <a:cs typeface="+mn-cs"/>
            </a:endParaRPr>
          </a:p>
          <a:p>
            <a:endParaRPr lang="es-CO" dirty="0" smtClean="0"/>
          </a:p>
          <a:p>
            <a:r>
              <a:rPr lang="es-CO" dirty="0" smtClean="0"/>
              <a:t>Vemos televisión de formas  diferentes (plataformas</a:t>
            </a:r>
            <a:r>
              <a:rPr lang="es-CO" baseline="0" dirty="0" smtClean="0"/>
              <a:t> y tecnología de despliegue</a:t>
            </a:r>
            <a:r>
              <a:rPr lang="es-CO" dirty="0" smtClean="0"/>
              <a:t>) para </a:t>
            </a:r>
            <a:r>
              <a:rPr lang="es-CO" dirty="0" err="1" smtClean="0"/>
              <a:t>propositos</a:t>
            </a:r>
            <a:r>
              <a:rPr lang="es-CO" dirty="0" smtClean="0"/>
              <a:t> diferentes (noticias, deportes, </a:t>
            </a:r>
            <a:r>
              <a:rPr lang="es-CO" dirty="0" err="1" smtClean="0"/>
              <a:t>peliculas</a:t>
            </a:r>
            <a:r>
              <a:rPr lang="es-CO" dirty="0" smtClean="0"/>
              <a:t>…) y </a:t>
            </a:r>
            <a:r>
              <a:rPr lang="es-CO" dirty="0" err="1" smtClean="0"/>
              <a:t>condicionaes</a:t>
            </a:r>
            <a:r>
              <a:rPr lang="es-CO" baseline="0" dirty="0" smtClean="0"/>
              <a:t> diferentes (relajados, de fondo, activos). Usualmente esto se ve influenciado por la parte social, usualmente vemos televisión con alguien, o alguien nos recomienda que veamos algo, la televisión genera una interacción social.</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16</a:t>
            </a:fld>
            <a:endParaRPr lang="es-CO"/>
          </a:p>
        </p:txBody>
      </p:sp>
    </p:spTree>
    <p:extLst>
      <p:ext uri="{BB962C8B-B14F-4D97-AF65-F5344CB8AC3E}">
        <p14:creationId xmlns:p14="http://schemas.microsoft.com/office/powerpoint/2010/main" val="248827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El proveedor debe implementar diferentes aplicaciones que tienen la misma funcionalidad pero diferente</a:t>
            </a:r>
            <a:r>
              <a:rPr lang="es-CO" baseline="0" dirty="0" smtClean="0"/>
              <a:t> forma de interacción. </a:t>
            </a:r>
            <a:r>
              <a:rPr lang="es-CO" dirty="0" smtClean="0"/>
              <a:t>El</a:t>
            </a:r>
            <a:r>
              <a:rPr lang="es-CO" baseline="0" dirty="0" smtClean="0"/>
              <a:t> negocio no cambia, lo que cambia es la plataforma en la que se despliega.</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17</a:t>
            </a:fld>
            <a:endParaRPr lang="es-CO"/>
          </a:p>
        </p:txBody>
      </p:sp>
    </p:spTree>
    <p:extLst>
      <p:ext uri="{BB962C8B-B14F-4D97-AF65-F5344CB8AC3E}">
        <p14:creationId xmlns:p14="http://schemas.microsoft.com/office/powerpoint/2010/main" val="248827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Dejar aspectos mas </a:t>
            </a:r>
            <a:r>
              <a:rPr lang="es-CO" dirty="0" err="1" smtClean="0"/>
              <a:t>relavantes</a:t>
            </a:r>
            <a:r>
              <a:rPr lang="es-CO" dirty="0" smtClean="0"/>
              <a:t> o poner exactamente</a:t>
            </a:r>
            <a:r>
              <a:rPr lang="es-CO" baseline="0" dirty="0" smtClean="0"/>
              <a:t> HCI y Social</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18</a:t>
            </a:fld>
            <a:endParaRPr lang="es-CO"/>
          </a:p>
        </p:txBody>
      </p:sp>
    </p:spTree>
    <p:extLst>
      <p:ext uri="{BB962C8B-B14F-4D97-AF65-F5344CB8AC3E}">
        <p14:creationId xmlns:p14="http://schemas.microsoft.com/office/powerpoint/2010/main" val="352403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24</a:t>
            </a:fld>
            <a:endParaRPr lang="es-CO"/>
          </a:p>
        </p:txBody>
      </p:sp>
    </p:spTree>
    <p:extLst>
      <p:ext uri="{BB962C8B-B14F-4D97-AF65-F5344CB8AC3E}">
        <p14:creationId xmlns:p14="http://schemas.microsoft.com/office/powerpoint/2010/main" val="184657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Resaltar que la tabla esta modificada.</a:t>
            </a:r>
            <a:r>
              <a:rPr lang="es-CO" baseline="0" dirty="0" smtClean="0"/>
              <a:t> Se agregaron nuevas propuestas en toda la línea de tiempo</a:t>
            </a:r>
          </a:p>
          <a:p>
            <a:endParaRPr lang="es-CO" baseline="0" dirty="0" smtClean="0"/>
          </a:p>
          <a:p>
            <a:r>
              <a:rPr lang="es-CO" baseline="0" dirty="0" smtClean="0"/>
              <a:t>Generación 1: </a:t>
            </a:r>
          </a:p>
          <a:p>
            <a:r>
              <a:rPr lang="es-CO" dirty="0" smtClean="0"/>
              <a:t>Se enfoco en identificar y abstraer aspectos </a:t>
            </a:r>
            <a:r>
              <a:rPr lang="es-CO" dirty="0" err="1" smtClean="0"/>
              <a:t>relavantes</a:t>
            </a:r>
            <a:r>
              <a:rPr lang="es-CO" dirty="0" smtClean="0"/>
              <a:t> de la IU. Las herramientas principalmente usaban un modelo IU declarativo universal. Las herramientas se enfocaban en la generación </a:t>
            </a:r>
            <a:r>
              <a:rPr lang="es-CO" dirty="0" err="1" smtClean="0"/>
              <a:t>automatica</a:t>
            </a:r>
            <a:r>
              <a:rPr lang="es-CO" dirty="0" smtClean="0"/>
              <a:t> en vez de enfocarse en el procesos MBUID </a:t>
            </a:r>
            <a:r>
              <a:rPr lang="es-CO" dirty="0" err="1" smtClean="0"/>
              <a:t>holistico</a:t>
            </a:r>
            <a:r>
              <a:rPr lang="es-CO" dirty="0" smtClean="0"/>
              <a:t> e integrado. </a:t>
            </a:r>
          </a:p>
          <a:p>
            <a:endParaRPr lang="es-CO" dirty="0" smtClean="0"/>
          </a:p>
          <a:p>
            <a:r>
              <a:rPr lang="es-CO" dirty="0" smtClean="0"/>
              <a:t>Generación 2:</a:t>
            </a:r>
          </a:p>
          <a:p>
            <a:r>
              <a:rPr lang="es-CO" dirty="0" smtClean="0"/>
              <a:t>Se enfocó en la extensión de los modelos de la interfaz de usuario a través de la </a:t>
            </a:r>
            <a:r>
              <a:rPr lang="es-CO" dirty="0" err="1" smtClean="0"/>
              <a:t>integracción</a:t>
            </a:r>
            <a:r>
              <a:rPr lang="es-CO" dirty="0" smtClean="0"/>
              <a:t> de modelos distintos (modelo de tareas, modelo de dialogo, modelo de presentación) dentro de MBUIDE y la </a:t>
            </a:r>
            <a:r>
              <a:rPr lang="es-CO" dirty="0" err="1" smtClean="0"/>
              <a:t>expresibidad</a:t>
            </a:r>
            <a:r>
              <a:rPr lang="es-CO" dirty="0" smtClean="0"/>
              <a:t> de la </a:t>
            </a:r>
            <a:r>
              <a:rPr lang="es-CO" dirty="0" err="1" smtClean="0"/>
              <a:t>semantica</a:t>
            </a:r>
            <a:r>
              <a:rPr lang="es-CO" dirty="0" smtClean="0"/>
              <a:t> de alto nivel de la IU. Los desarrolladores podían </a:t>
            </a:r>
            <a:r>
              <a:rPr lang="es-CO" dirty="0" err="1" smtClean="0"/>
              <a:t>especifiar</a:t>
            </a:r>
            <a:r>
              <a:rPr lang="es-CO" dirty="0" smtClean="0"/>
              <a:t>, generar y ejecutar IU. Se introduce el concepto de DCU a través de los modelos CTT</a:t>
            </a:r>
          </a:p>
          <a:p>
            <a:endParaRPr lang="es-CO" dirty="0" smtClean="0"/>
          </a:p>
          <a:p>
            <a:r>
              <a:rPr lang="es-CO" dirty="0" smtClean="0"/>
              <a:t>Generación</a:t>
            </a:r>
            <a:r>
              <a:rPr lang="es-CO" baseline="0" dirty="0" smtClean="0"/>
              <a:t> 3: </a:t>
            </a:r>
            <a:endParaRPr lang="es-CO" dirty="0" smtClean="0"/>
          </a:p>
          <a:p>
            <a:r>
              <a:rPr lang="es-CO" dirty="0" smtClean="0"/>
              <a:t>fue principalmente dirigida por la proliferación de nuevas plataformas de interacción y dispositivos como PDA y Smart. Diseñadores y desarrolladores tenían que enfrentarse al reto de desarrollar la IU para varios dispositivos diferentes con restricciones diferentes. MBUIDE se vuelva más relevante que en las generaciones anteriores.</a:t>
            </a:r>
          </a:p>
          <a:p>
            <a:endParaRPr lang="es-CO" dirty="0" smtClean="0"/>
          </a:p>
          <a:p>
            <a:r>
              <a:rPr lang="es-CO" dirty="0" smtClean="0"/>
              <a:t>Generación 4</a:t>
            </a:r>
          </a:p>
          <a:p>
            <a:r>
              <a:rPr lang="es-CO" dirty="0" smtClean="0"/>
              <a:t>Se enfoca en el </a:t>
            </a:r>
            <a:r>
              <a:rPr lang="es-CO" dirty="0" err="1" smtClean="0"/>
              <a:t>desaarrollo</a:t>
            </a:r>
            <a:r>
              <a:rPr lang="es-CO" dirty="0" smtClean="0"/>
              <a:t> de IU </a:t>
            </a:r>
            <a:r>
              <a:rPr lang="es-CO" dirty="0" err="1" smtClean="0"/>
              <a:t>sentitiva</a:t>
            </a:r>
            <a:r>
              <a:rPr lang="es-CO" dirty="0" smtClean="0"/>
              <a:t> al contexto para una gran variedad de plataformas, dispositivos y modalidades (interacción) y la integración de aplicaciones web. Los modelos son almacenados como XML con el fin de </a:t>
            </a:r>
            <a:r>
              <a:rPr lang="es-CO" dirty="0" err="1" smtClean="0"/>
              <a:t>familitar</a:t>
            </a:r>
            <a:r>
              <a:rPr lang="es-CO" dirty="0" smtClean="0"/>
              <a:t> la importación y exportación en una herramienta de </a:t>
            </a:r>
            <a:r>
              <a:rPr lang="es-CO" dirty="0" err="1" smtClean="0"/>
              <a:t>autoria</a:t>
            </a:r>
            <a:r>
              <a:rPr lang="es-CO" dirty="0" smtClean="0"/>
              <a:t>. El reto de esta generación es garantizar </a:t>
            </a:r>
            <a:r>
              <a:rPr lang="es-CO" dirty="0" err="1" smtClean="0"/>
              <a:t>automaticamente</a:t>
            </a:r>
            <a:r>
              <a:rPr lang="es-CO" dirty="0" smtClean="0"/>
              <a:t> un mayor nivel de usabilidad</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25</a:t>
            </a:fld>
            <a:endParaRPr lang="es-CO"/>
          </a:p>
        </p:txBody>
      </p:sp>
    </p:spTree>
    <p:extLst>
      <p:ext uri="{BB962C8B-B14F-4D97-AF65-F5344CB8AC3E}">
        <p14:creationId xmlns:p14="http://schemas.microsoft.com/office/powerpoint/2010/main" val="184657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Generación</a:t>
            </a:r>
            <a:r>
              <a:rPr lang="es-CO" baseline="0" dirty="0" smtClean="0"/>
              <a:t> 3: </a:t>
            </a:r>
            <a:endParaRPr lang="es-CO" dirty="0" smtClean="0"/>
          </a:p>
          <a:p>
            <a:r>
              <a:rPr lang="es-CO" dirty="0" smtClean="0"/>
              <a:t>fue principalmente dirigida por la proliferación de nuevas plataformas de interacción y dispositivos como PDA y Smart. Diseñadores y desarrolladores tenían que enfrentarse al reto de desarrollar la IU para varios dispositivos diferentes con restricciones diferentes. MBUIDE se vuelva más relevante que en las generaciones anteriores.</a:t>
            </a:r>
          </a:p>
          <a:p>
            <a:endParaRPr lang="es-CO" dirty="0" smtClean="0"/>
          </a:p>
          <a:p>
            <a:r>
              <a:rPr lang="es-CO" dirty="0" smtClean="0"/>
              <a:t>Generación 4</a:t>
            </a:r>
          </a:p>
          <a:p>
            <a:r>
              <a:rPr lang="es-CO" dirty="0" smtClean="0"/>
              <a:t>Se enfoca en el </a:t>
            </a:r>
            <a:r>
              <a:rPr lang="es-CO" dirty="0" err="1" smtClean="0"/>
              <a:t>desaarrollo</a:t>
            </a:r>
            <a:r>
              <a:rPr lang="es-CO" dirty="0" smtClean="0"/>
              <a:t> de IU </a:t>
            </a:r>
            <a:r>
              <a:rPr lang="es-CO" dirty="0" err="1" smtClean="0"/>
              <a:t>sentitiva</a:t>
            </a:r>
            <a:r>
              <a:rPr lang="es-CO" dirty="0" smtClean="0"/>
              <a:t> al contexto para una gran variedad de plataformas, dispositivos y modalidades (interacción) y la integración de aplicaciones web. Los modelos son almacenados como XML con el fin de </a:t>
            </a:r>
            <a:r>
              <a:rPr lang="es-CO" dirty="0" err="1" smtClean="0"/>
              <a:t>familitar</a:t>
            </a:r>
            <a:r>
              <a:rPr lang="es-CO" dirty="0" smtClean="0"/>
              <a:t> la importación y exportación en una herramienta de </a:t>
            </a:r>
            <a:r>
              <a:rPr lang="es-CO" dirty="0" err="1" smtClean="0"/>
              <a:t>autoria</a:t>
            </a:r>
            <a:r>
              <a:rPr lang="es-CO" dirty="0" smtClean="0"/>
              <a:t>. El reto de esta generación es garantizar </a:t>
            </a:r>
            <a:r>
              <a:rPr lang="es-CO" dirty="0" err="1" smtClean="0"/>
              <a:t>automaticamente</a:t>
            </a:r>
            <a:r>
              <a:rPr lang="es-CO" dirty="0" smtClean="0"/>
              <a:t> un mayor nivel de usabilidad</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26</a:t>
            </a:fld>
            <a:endParaRPr lang="es-CO"/>
          </a:p>
        </p:txBody>
      </p:sp>
    </p:spTree>
    <p:extLst>
      <p:ext uri="{BB962C8B-B14F-4D97-AF65-F5344CB8AC3E}">
        <p14:creationId xmlns:p14="http://schemas.microsoft.com/office/powerpoint/2010/main" val="184657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 De las propuestas encontradas se debe resaltar</a:t>
            </a:r>
            <a:r>
              <a:rPr lang="es-CO" baseline="0" dirty="0" smtClean="0"/>
              <a:t> que ninguna es guiada por un proceso de desarrollo completo, simplemente se basan en el enfoque MBUID y usualmente en un </a:t>
            </a:r>
            <a:r>
              <a:rPr lang="es-CO" baseline="0" dirty="0" err="1" smtClean="0"/>
              <a:t>framework</a:t>
            </a:r>
            <a:r>
              <a:rPr lang="es-CO" baseline="0" dirty="0" smtClean="0"/>
              <a:t> especifico como es el de CAMELEON.</a:t>
            </a:r>
          </a:p>
          <a:p>
            <a:endParaRPr lang="es-CO" baseline="0" dirty="0" smtClean="0"/>
          </a:p>
          <a:p>
            <a:r>
              <a:rPr lang="es-CO" baseline="0" dirty="0" smtClean="0"/>
              <a:t>- No incorporan aspecto de HCI durante el proceso </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27</a:t>
            </a:fld>
            <a:endParaRPr lang="es-CO"/>
          </a:p>
        </p:txBody>
      </p:sp>
    </p:spTree>
    <p:extLst>
      <p:ext uri="{BB962C8B-B14F-4D97-AF65-F5344CB8AC3E}">
        <p14:creationId xmlns:p14="http://schemas.microsoft.com/office/powerpoint/2010/main" val="184657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Aquí se podría</a:t>
            </a:r>
            <a:r>
              <a:rPr lang="es-CO" baseline="0" dirty="0" smtClean="0"/>
              <a:t> también incluir lo de la parte social.</a:t>
            </a:r>
          </a:p>
          <a:p>
            <a:r>
              <a:rPr lang="es-CO" baseline="0" dirty="0" smtClean="0"/>
              <a:t>Que pasa con TD_MBUID</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31</a:t>
            </a:fld>
            <a:endParaRPr lang="es-CO"/>
          </a:p>
        </p:txBody>
      </p:sp>
    </p:spTree>
    <p:extLst>
      <p:ext uri="{BB962C8B-B14F-4D97-AF65-F5344CB8AC3E}">
        <p14:creationId xmlns:p14="http://schemas.microsoft.com/office/powerpoint/2010/main" val="58831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32</a:t>
            </a:fld>
            <a:endParaRPr lang="es-CO"/>
          </a:p>
        </p:txBody>
      </p:sp>
    </p:spTree>
    <p:extLst>
      <p:ext uri="{BB962C8B-B14F-4D97-AF65-F5344CB8AC3E}">
        <p14:creationId xmlns:p14="http://schemas.microsoft.com/office/powerpoint/2010/main" val="352403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37</a:t>
            </a:fld>
            <a:endParaRPr lang="es-CO"/>
          </a:p>
        </p:txBody>
      </p:sp>
    </p:spTree>
    <p:extLst>
      <p:ext uri="{BB962C8B-B14F-4D97-AF65-F5344CB8AC3E}">
        <p14:creationId xmlns:p14="http://schemas.microsoft.com/office/powerpoint/2010/main" val="352403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5</a:t>
            </a:fld>
            <a:endParaRPr lang="es-CO"/>
          </a:p>
        </p:txBody>
      </p:sp>
    </p:spTree>
    <p:extLst>
      <p:ext uri="{BB962C8B-B14F-4D97-AF65-F5344CB8AC3E}">
        <p14:creationId xmlns:p14="http://schemas.microsoft.com/office/powerpoint/2010/main" val="3132000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41</a:t>
            </a:fld>
            <a:endParaRPr lang="es-CO"/>
          </a:p>
        </p:txBody>
      </p:sp>
    </p:spTree>
    <p:extLst>
      <p:ext uri="{BB962C8B-B14F-4D97-AF65-F5344CB8AC3E}">
        <p14:creationId xmlns:p14="http://schemas.microsoft.com/office/powerpoint/2010/main" val="58831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Primer</a:t>
            </a:r>
            <a:r>
              <a:rPr lang="es-CO" baseline="0" dirty="0" smtClean="0"/>
              <a:t> objetivo: </a:t>
            </a:r>
            <a:r>
              <a:rPr lang="es-CO" dirty="0" smtClean="0"/>
              <a:t>Todavía se deja como sistemas </a:t>
            </a:r>
          </a:p>
        </p:txBody>
      </p:sp>
      <p:sp>
        <p:nvSpPr>
          <p:cNvPr id="4" name="3 Marcador de número de diapositiva"/>
          <p:cNvSpPr>
            <a:spLocks noGrp="1"/>
          </p:cNvSpPr>
          <p:nvPr>
            <p:ph type="sldNum" sz="quarter" idx="10"/>
          </p:nvPr>
        </p:nvSpPr>
        <p:spPr/>
        <p:txBody>
          <a:bodyPr/>
          <a:lstStyle/>
          <a:p>
            <a:fld id="{E07A1E00-D8BE-439B-AC7E-47EF9FE1F73A}" type="slidenum">
              <a:rPr lang="es-CO" smtClean="0"/>
              <a:t>42</a:t>
            </a:fld>
            <a:endParaRPr lang="es-CO"/>
          </a:p>
        </p:txBody>
      </p:sp>
    </p:spTree>
    <p:extLst>
      <p:ext uri="{BB962C8B-B14F-4D97-AF65-F5344CB8AC3E}">
        <p14:creationId xmlns:p14="http://schemas.microsoft.com/office/powerpoint/2010/main" val="58831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identificar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metricas</a:t>
            </a:r>
            <a:r>
              <a:rPr lang="en-US" sz="1200" b="0" i="0" u="none" strike="noStrike" kern="1200" baseline="0" dirty="0" smtClean="0">
                <a:solidFill>
                  <a:schemeClr val="tx1"/>
                </a:solidFill>
                <a:latin typeface="+mn-lt"/>
                <a:ea typeface="+mn-ea"/>
                <a:cs typeface="+mn-cs"/>
              </a:rPr>
              <a:t> para </a:t>
            </a:r>
            <a:r>
              <a:rPr lang="en-US" sz="1200" b="0" i="0" u="none" strike="noStrike" kern="1200" baseline="0" dirty="0" err="1" smtClean="0">
                <a:solidFill>
                  <a:schemeClr val="tx1"/>
                </a:solidFill>
                <a:latin typeface="+mn-lt"/>
                <a:ea typeface="+mn-ea"/>
                <a:cs typeface="+mn-cs"/>
              </a:rPr>
              <a:t>probar</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metodología</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two techniques are already applied within this thesis: The </a:t>
            </a:r>
            <a:r>
              <a:rPr lang="en-US" sz="1200" b="0" i="1" u="none" strike="noStrike" kern="1200" baseline="0" dirty="0" smtClean="0">
                <a:solidFill>
                  <a:schemeClr val="tx1"/>
                </a:solidFill>
                <a:latin typeface="+mn-lt"/>
                <a:ea typeface="+mn-ea"/>
                <a:cs typeface="+mn-cs"/>
              </a:rPr>
              <a:t>Persuasion </a:t>
            </a:r>
            <a:r>
              <a:rPr lang="en-US" sz="1200" b="0" i="0" u="none" strike="noStrike" kern="1200" baseline="0" dirty="0" smtClean="0">
                <a:solidFill>
                  <a:schemeClr val="tx1"/>
                </a:solidFill>
                <a:latin typeface="+mn-lt"/>
                <a:ea typeface="+mn-ea"/>
                <a:cs typeface="+mn-cs"/>
              </a:rPr>
              <a:t>technique applies</a:t>
            </a:r>
          </a:p>
          <a:p>
            <a:r>
              <a:rPr lang="en-US" sz="1200" b="0" i="0" u="none" strike="noStrike" kern="1200" baseline="0" dirty="0" smtClean="0">
                <a:solidFill>
                  <a:schemeClr val="tx1"/>
                </a:solidFill>
                <a:latin typeface="+mn-lt"/>
                <a:ea typeface="+mn-ea"/>
                <a:cs typeface="+mn-cs"/>
              </a:rPr>
              <a:t>to MML in chapters 5, 6, and 7 which discuss the reasons for modeling elements and show the basic</a:t>
            </a:r>
          </a:p>
          <a:p>
            <a:r>
              <a:rPr lang="en-US" sz="1200" b="0" i="0" u="none" strike="noStrike" kern="1200" baseline="0" dirty="0" smtClean="0">
                <a:solidFill>
                  <a:schemeClr val="tx1"/>
                </a:solidFill>
                <a:latin typeface="+mn-lt"/>
                <a:ea typeface="+mn-ea"/>
                <a:cs typeface="+mn-cs"/>
              </a:rPr>
              <a:t>feasibility by means of the Racing Game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Implementation </a:t>
            </a:r>
            <a:r>
              <a:rPr lang="en-US" sz="1200" b="0" i="0" u="none" strike="noStrike" kern="1200" baseline="0" dirty="0" smtClean="0">
                <a:solidFill>
                  <a:schemeClr val="tx1"/>
                </a:solidFill>
                <a:latin typeface="+mn-lt"/>
                <a:ea typeface="+mn-ea"/>
                <a:cs typeface="+mn-cs"/>
              </a:rPr>
              <a:t>of the transformations (sec. 7) shows that the modeling language provides an</a:t>
            </a:r>
          </a:p>
          <a:p>
            <a:r>
              <a:rPr lang="en-US" sz="1200" b="0" i="0" u="none" strike="noStrike" kern="1200" baseline="0" dirty="0" smtClean="0">
                <a:solidFill>
                  <a:schemeClr val="tx1"/>
                </a:solidFill>
                <a:latin typeface="+mn-lt"/>
                <a:ea typeface="+mn-ea"/>
                <a:cs typeface="+mn-cs"/>
              </a:rPr>
              <a:t>adequate level of abstraction to enable code generation. It also shows that it is possible to generate</a:t>
            </a:r>
          </a:p>
          <a:p>
            <a:r>
              <a:rPr lang="en-US" sz="1200" b="0" i="0" u="none" strike="noStrike" kern="1200" baseline="0" dirty="0" smtClean="0">
                <a:solidFill>
                  <a:schemeClr val="tx1"/>
                </a:solidFill>
                <a:latin typeface="+mn-lt"/>
                <a:ea typeface="+mn-ea"/>
                <a:cs typeface="+mn-cs"/>
              </a:rPr>
              <a:t>code directly for an authoring tool. Moreover, there are additional implementations of transformations,</a:t>
            </a:r>
          </a:p>
          <a:p>
            <a:r>
              <a:rPr lang="en-US" sz="1200" b="0" i="0" u="none" strike="noStrike" kern="1200" baseline="0" dirty="0" smtClean="0">
                <a:solidFill>
                  <a:schemeClr val="tx1"/>
                </a:solidFill>
                <a:latin typeface="+mn-lt"/>
                <a:ea typeface="+mn-ea"/>
                <a:cs typeface="+mn-cs"/>
              </a:rPr>
              <a:t>to other target platforms than Flash, which demonstrate the platform independence of MML.</a:t>
            </a:r>
          </a:p>
          <a:p>
            <a:r>
              <a:rPr lang="en-US" sz="1200" b="0" i="0" u="none" strike="noStrike" kern="1200" baseline="0" dirty="0" smtClean="0">
                <a:solidFill>
                  <a:schemeClr val="tx1"/>
                </a:solidFill>
                <a:latin typeface="+mn-lt"/>
                <a:ea typeface="+mn-ea"/>
                <a:cs typeface="+mn-cs"/>
              </a:rPr>
              <a:t>They are presented in section 8.1.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achieve stronger validation, the other three techniques need to be applied. </a:t>
            </a:r>
            <a:r>
              <a:rPr lang="en-US" sz="1200" b="0" i="1" u="none" strike="noStrike" kern="1200" baseline="0" dirty="0" smtClean="0">
                <a:solidFill>
                  <a:schemeClr val="tx1"/>
                </a:solidFill>
                <a:latin typeface="+mn-lt"/>
                <a:ea typeface="+mn-ea"/>
                <a:cs typeface="+mn-cs"/>
              </a:rPr>
              <a:t>Analysis </a:t>
            </a:r>
            <a:r>
              <a:rPr lang="en-US" sz="1200" b="0" i="0" u="none" strike="noStrike" kern="1200" baseline="0" dirty="0" smtClean="0">
                <a:solidFill>
                  <a:schemeClr val="tx1"/>
                </a:solidFill>
                <a:latin typeface="+mn-lt"/>
                <a:ea typeface="+mn-ea"/>
                <a:cs typeface="+mn-cs"/>
              </a:rPr>
              <a:t>is not</a:t>
            </a:r>
          </a:p>
          <a:p>
            <a:r>
              <a:rPr lang="en-US" sz="1200" b="0" i="0" u="none" strike="noStrike" kern="1200" baseline="0" dirty="0" smtClean="0">
                <a:solidFill>
                  <a:schemeClr val="tx1"/>
                </a:solidFill>
                <a:latin typeface="+mn-lt"/>
                <a:ea typeface="+mn-ea"/>
                <a:cs typeface="+mn-cs"/>
              </a:rPr>
              <a:t>considered in this thesis as the problem space (multimedia applications, integration of creative design,</a:t>
            </a:r>
          </a:p>
          <a:p>
            <a:r>
              <a:rPr lang="en-US" sz="1200" b="0" i="0" u="none" strike="noStrike" kern="1200" baseline="0" dirty="0" smtClean="0">
                <a:solidFill>
                  <a:schemeClr val="tx1"/>
                </a:solidFill>
                <a:latin typeface="+mn-lt"/>
                <a:ea typeface="+mn-ea"/>
                <a:cs typeface="+mn-cs"/>
              </a:rPr>
              <a:t>etc.) as well as the desired properties of the solution (expressiveness, usability, etc.) are hard to</a:t>
            </a:r>
          </a:p>
          <a:p>
            <a:r>
              <a:rPr lang="es-CO" sz="1200" b="0" i="0" u="none" strike="noStrike" kern="1200" baseline="0" dirty="0" err="1" smtClean="0">
                <a:solidFill>
                  <a:schemeClr val="tx1"/>
                </a:solidFill>
                <a:latin typeface="+mn-lt"/>
                <a:ea typeface="+mn-ea"/>
                <a:cs typeface="+mn-cs"/>
              </a:rPr>
              <a:t>formalize</a:t>
            </a:r>
            <a:r>
              <a:rPr lang="es-CO" sz="1200" b="0" i="0" u="none" strike="noStrike" kern="1200" baseline="0" dirty="0" smtClean="0">
                <a:solidFill>
                  <a:schemeClr val="tx1"/>
                </a:solidFill>
                <a:latin typeface="+mn-lt"/>
                <a:ea typeface="+mn-ea"/>
                <a:cs typeface="+mn-cs"/>
              </a:rPr>
              <a:t>.</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Evaluation against empirical data </a:t>
            </a:r>
            <a:r>
              <a:rPr lang="en-US" sz="1200" b="0" i="0" u="none" strike="noStrike" kern="1200" baseline="0" dirty="0" smtClean="0">
                <a:solidFill>
                  <a:schemeClr val="tx1"/>
                </a:solidFill>
                <a:latin typeface="+mn-lt"/>
                <a:ea typeface="+mn-ea"/>
                <a:cs typeface="+mn-cs"/>
              </a:rPr>
              <a:t>again is difficult for research like in this thesis. There are rarely</a:t>
            </a:r>
          </a:p>
          <a:p>
            <a:r>
              <a:rPr lang="en-US" sz="1200" b="0" i="0" u="none" strike="noStrike" kern="1200" baseline="0" dirty="0" smtClean="0">
                <a:solidFill>
                  <a:schemeClr val="tx1"/>
                </a:solidFill>
                <a:latin typeface="+mn-lt"/>
                <a:ea typeface="+mn-ea"/>
                <a:cs typeface="+mn-cs"/>
              </a:rPr>
              <a:t>some opportunities to apply a new research approach directly in a real-world projects in a company.</a:t>
            </a:r>
          </a:p>
          <a:p>
            <a:r>
              <a:rPr lang="en-US" sz="1200" b="0" i="0" u="none" strike="noStrike" kern="1200" baseline="0" dirty="0" smtClean="0">
                <a:solidFill>
                  <a:schemeClr val="tx1"/>
                </a:solidFill>
                <a:latin typeface="+mn-lt"/>
                <a:ea typeface="+mn-ea"/>
                <a:cs typeface="+mn-cs"/>
              </a:rPr>
              <a:t>Alone the tool support is certainly not sufficient for a really professional project.</a:t>
            </a:r>
          </a:p>
          <a:p>
            <a:r>
              <a:rPr lang="en-US" sz="1200" b="0" i="0" u="none" strike="noStrike" kern="1200" baseline="0" dirty="0" smtClean="0">
                <a:solidFill>
                  <a:schemeClr val="tx1"/>
                </a:solidFill>
                <a:latin typeface="+mn-lt"/>
                <a:ea typeface="+mn-ea"/>
                <a:cs typeface="+mn-cs"/>
              </a:rPr>
              <a:t>Validation based on new </a:t>
            </a:r>
            <a:r>
              <a:rPr lang="en-US" sz="1200" b="0" i="1" u="none" strike="noStrike" kern="1200" baseline="0" dirty="0" smtClean="0">
                <a:solidFill>
                  <a:schemeClr val="tx1"/>
                </a:solidFill>
                <a:latin typeface="+mn-lt"/>
                <a:ea typeface="+mn-ea"/>
                <a:cs typeface="+mn-cs"/>
              </a:rPr>
              <a:t>Experience </a:t>
            </a:r>
            <a:r>
              <a:rPr lang="en-US" sz="1200" b="0" i="0" u="none" strike="noStrike" kern="1200" baseline="0" dirty="0" smtClean="0">
                <a:solidFill>
                  <a:schemeClr val="tx1"/>
                </a:solidFill>
                <a:latin typeface="+mn-lt"/>
                <a:ea typeface="+mn-ea"/>
                <a:cs typeface="+mn-cs"/>
              </a:rPr>
              <a:t>in industry is not possible for the same reasons. Of course,</a:t>
            </a:r>
          </a:p>
          <a:p>
            <a:r>
              <a:rPr lang="en-US" sz="1200" b="0" i="0" u="none" strike="noStrike" kern="1200" baseline="0" dirty="0" smtClean="0">
                <a:solidFill>
                  <a:schemeClr val="tx1"/>
                </a:solidFill>
                <a:latin typeface="+mn-lt"/>
                <a:ea typeface="+mn-ea"/>
                <a:cs typeface="+mn-cs"/>
              </a:rPr>
              <a:t>already existing experience has already been considered carefully by the discussion of existing studies</a:t>
            </a:r>
          </a:p>
          <a:p>
            <a:r>
              <a:rPr lang="es-CO" sz="1200" b="0" i="0" u="none" strike="noStrike" kern="1200" baseline="0" dirty="0" err="1" smtClean="0">
                <a:solidFill>
                  <a:schemeClr val="tx1"/>
                </a:solidFill>
                <a:latin typeface="+mn-lt"/>
                <a:ea typeface="+mn-ea"/>
                <a:cs typeface="+mn-cs"/>
              </a:rPr>
              <a:t>provided</a:t>
            </a:r>
            <a:r>
              <a:rPr lang="es-CO" sz="1200" b="0" i="0" u="none" strike="noStrike" kern="1200" baseline="0" dirty="0" smtClean="0">
                <a:solidFill>
                  <a:schemeClr val="tx1"/>
                </a:solidFill>
                <a:latin typeface="+mn-lt"/>
                <a:ea typeface="+mn-ea"/>
                <a:cs typeface="+mn-cs"/>
              </a:rPr>
              <a:t> in </a:t>
            </a:r>
            <a:r>
              <a:rPr lang="es-CO" sz="1200" b="0" i="0" u="none" strike="noStrike" kern="1200" baseline="0" dirty="0" err="1" smtClean="0">
                <a:solidFill>
                  <a:schemeClr val="tx1"/>
                </a:solidFill>
                <a:latin typeface="+mn-lt"/>
                <a:ea typeface="+mn-ea"/>
                <a:cs typeface="+mn-cs"/>
              </a:rPr>
              <a:t>section</a:t>
            </a:r>
            <a:r>
              <a:rPr lang="es-CO" sz="1200" b="0" i="0" u="none" strike="noStrike" kern="1200" baseline="0" dirty="0" smtClean="0">
                <a:solidFill>
                  <a:schemeClr val="tx1"/>
                </a:solidFill>
                <a:latin typeface="+mn-lt"/>
                <a:ea typeface="+mn-ea"/>
                <a:cs typeface="+mn-cs"/>
              </a:rPr>
              <a:t> 3.1.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alternative to gain empirical data empirical data (for </a:t>
            </a:r>
            <a:r>
              <a:rPr lang="en-US" sz="1200" b="0" i="1" u="none" strike="noStrike" kern="1200" baseline="0" dirty="0" smtClean="0">
                <a:solidFill>
                  <a:schemeClr val="tx1"/>
                </a:solidFill>
                <a:latin typeface="+mn-lt"/>
                <a:ea typeface="+mn-ea"/>
                <a:cs typeface="+mn-cs"/>
              </a:rPr>
              <a:t>Evaluation against empirical data</a:t>
            </a:r>
            <a:r>
              <a:rPr lang="en-US" sz="1200" b="0" i="0" u="none" strike="noStrike" kern="1200" baseline="0" dirty="0" smtClean="0">
                <a:solidFill>
                  <a:schemeClr val="tx1"/>
                </a:solidFill>
                <a:latin typeface="+mn-lt"/>
                <a:ea typeface="+mn-ea"/>
                <a:cs typeface="+mn-cs"/>
              </a:rPr>
              <a:t>) is to</a:t>
            </a:r>
          </a:p>
          <a:p>
            <a:r>
              <a:rPr lang="en-US" sz="1200" b="0" i="0" u="none" strike="noStrike" kern="1200" baseline="0" dirty="0" smtClean="0">
                <a:solidFill>
                  <a:schemeClr val="tx1"/>
                </a:solidFill>
                <a:latin typeface="+mn-lt"/>
                <a:ea typeface="+mn-ea"/>
                <a:cs typeface="+mn-cs"/>
              </a:rPr>
              <a:t>perform controlled experiments in the research lab. However – in contrast to other areas, like Interaction</a:t>
            </a:r>
          </a:p>
          <a:p>
            <a:r>
              <a:rPr lang="en-US" sz="1200" b="0" i="0" u="none" strike="noStrike" kern="1200" baseline="0" dirty="0" smtClean="0">
                <a:solidFill>
                  <a:schemeClr val="tx1"/>
                </a:solidFill>
                <a:latin typeface="+mn-lt"/>
                <a:ea typeface="+mn-ea"/>
                <a:cs typeface="+mn-cs"/>
              </a:rPr>
              <a:t>Design – development methods are hard to test due to many factors like the required learning</a:t>
            </a:r>
          </a:p>
          <a:p>
            <a:r>
              <a:rPr lang="en-US" sz="1200" b="0" i="0" u="none" strike="noStrike" kern="1200" baseline="0" dirty="0" smtClean="0">
                <a:solidFill>
                  <a:schemeClr val="tx1"/>
                </a:solidFill>
                <a:latin typeface="+mn-lt"/>
                <a:ea typeface="+mn-ea"/>
                <a:cs typeface="+mn-cs"/>
              </a:rPr>
              <a:t>effort and the large number of variables which includes experience, skills, project type, project size,</a:t>
            </a:r>
          </a:p>
          <a:p>
            <a:r>
              <a:rPr lang="en-US" sz="1200" b="0" i="0" u="none" strike="noStrike" kern="1200" baseline="0" dirty="0" smtClean="0">
                <a:solidFill>
                  <a:schemeClr val="tx1"/>
                </a:solidFill>
                <a:latin typeface="+mn-lt"/>
                <a:ea typeface="+mn-ea"/>
                <a:cs typeface="+mn-cs"/>
              </a:rPr>
              <a:t>etc. [Olsen07,Walker et al.03, </a:t>
            </a:r>
            <a:r>
              <a:rPr lang="en-US" sz="1200" b="0" i="0" u="none" strike="noStrike" kern="1200" baseline="0" dirty="0" err="1" smtClean="0">
                <a:solidFill>
                  <a:schemeClr val="tx1"/>
                </a:solidFill>
                <a:latin typeface="+mn-lt"/>
                <a:ea typeface="+mn-ea"/>
                <a:cs typeface="+mn-cs"/>
              </a:rPr>
              <a:t>Kitchenham</a:t>
            </a:r>
            <a:r>
              <a:rPr lang="en-US" sz="1200" b="0" i="0" u="none" strike="noStrike" kern="1200" baseline="0" dirty="0" smtClean="0">
                <a:solidFill>
                  <a:schemeClr val="tx1"/>
                </a:solidFill>
                <a:latin typeface="+mn-lt"/>
                <a:ea typeface="+mn-ea"/>
                <a:cs typeface="+mn-cs"/>
              </a:rPr>
              <a:t> et al.02]. Thus, it is usually not possible to create with reasonable</a:t>
            </a:r>
          </a:p>
          <a:p>
            <a:r>
              <a:rPr lang="en-US" sz="1200" b="0" i="0" u="none" strike="noStrike" kern="1200" baseline="0" dirty="0" smtClean="0">
                <a:solidFill>
                  <a:schemeClr val="tx1"/>
                </a:solidFill>
                <a:latin typeface="+mn-lt"/>
                <a:ea typeface="+mn-ea"/>
                <a:cs typeface="+mn-cs"/>
              </a:rPr>
              <a:t>effort an experiment which allows to proof the effect of a development approach in industrial</a:t>
            </a:r>
          </a:p>
          <a:p>
            <a:r>
              <a:rPr lang="es-CO" sz="1200" b="0" i="0" u="none" strike="noStrike" kern="1200" baseline="0" dirty="0" err="1" smtClean="0">
                <a:solidFill>
                  <a:schemeClr val="tx1"/>
                </a:solidFill>
                <a:latin typeface="+mn-lt"/>
                <a:ea typeface="+mn-ea"/>
                <a:cs typeface="+mn-cs"/>
              </a:rPr>
              <a:t>practice</a:t>
            </a:r>
            <a:r>
              <a:rPr lang="es-CO"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a:t>
            </a:r>
            <a:r>
              <a:rPr lang="en-US" sz="1200" b="0" i="1" u="none" strike="noStrike" kern="1200" baseline="0" dirty="0" smtClean="0">
                <a:solidFill>
                  <a:schemeClr val="tx1"/>
                </a:solidFill>
                <a:latin typeface="+mn-lt"/>
                <a:ea typeface="+mn-ea"/>
                <a:cs typeface="+mn-cs"/>
              </a:rPr>
              <a:t>Evaluation against given criteria </a:t>
            </a:r>
            <a:r>
              <a:rPr lang="en-US" sz="1200" b="0" i="0" u="none" strike="noStrike" kern="1200" baseline="0" dirty="0" smtClean="0">
                <a:solidFill>
                  <a:schemeClr val="tx1"/>
                </a:solidFill>
                <a:latin typeface="+mn-lt"/>
                <a:ea typeface="+mn-ea"/>
                <a:cs typeface="+mn-cs"/>
              </a:rPr>
              <a:t>is a feasible and important validation technique for</a:t>
            </a:r>
          </a:p>
          <a:p>
            <a:r>
              <a:rPr lang="en-US" sz="1200" b="0" i="0" u="none" strike="noStrike" kern="1200" baseline="0" dirty="0" smtClean="0">
                <a:solidFill>
                  <a:schemeClr val="tx1"/>
                </a:solidFill>
                <a:latin typeface="+mn-lt"/>
                <a:ea typeface="+mn-ea"/>
                <a:cs typeface="+mn-cs"/>
              </a:rPr>
              <a:t>development approaches and modeling languages in particular. Also </a:t>
            </a:r>
            <a:r>
              <a:rPr lang="en-US" sz="1200" b="0" i="1" u="none" strike="noStrike" kern="1200" baseline="0" dirty="0" smtClean="0">
                <a:solidFill>
                  <a:schemeClr val="tx1"/>
                </a:solidFill>
                <a:latin typeface="+mn-lt"/>
                <a:ea typeface="+mn-ea"/>
                <a:cs typeface="+mn-cs"/>
              </a:rPr>
              <a:t>Evaluation in comparison to</a:t>
            </a:r>
          </a:p>
          <a:p>
            <a:r>
              <a:rPr lang="en-US" sz="1200" b="0" i="1" u="none" strike="noStrike" kern="1200" baseline="0" dirty="0" smtClean="0">
                <a:solidFill>
                  <a:schemeClr val="tx1"/>
                </a:solidFill>
                <a:latin typeface="+mn-lt"/>
                <a:ea typeface="+mn-ea"/>
                <a:cs typeface="+mn-cs"/>
              </a:rPr>
              <a:t>other approaches </a:t>
            </a:r>
            <a:r>
              <a:rPr lang="en-US" sz="1200" b="0" i="0" u="none" strike="noStrike" kern="1200" baseline="0" dirty="0" smtClean="0">
                <a:solidFill>
                  <a:schemeClr val="tx1"/>
                </a:solidFill>
                <a:latin typeface="+mn-lt"/>
                <a:ea typeface="+mn-ea"/>
                <a:cs typeface="+mn-cs"/>
              </a:rPr>
              <a:t>could be examined at least on a theoretical level. Both methods are applied for</a:t>
            </a:r>
          </a:p>
          <a:p>
            <a:r>
              <a:rPr lang="es-CO" sz="1200" b="0" i="0" u="none" strike="noStrike" kern="1200" baseline="0" dirty="0" smtClean="0">
                <a:solidFill>
                  <a:schemeClr val="tx1"/>
                </a:solidFill>
                <a:latin typeface="+mn-lt"/>
                <a:ea typeface="+mn-ea"/>
                <a:cs typeface="+mn-cs"/>
              </a:rPr>
              <a:t>MML in </a:t>
            </a:r>
            <a:r>
              <a:rPr lang="es-CO" sz="1200" b="0" i="0" u="none" strike="noStrike" kern="1200" baseline="0" dirty="0" err="1" smtClean="0">
                <a:solidFill>
                  <a:schemeClr val="tx1"/>
                </a:solidFill>
                <a:latin typeface="+mn-lt"/>
                <a:ea typeface="+mn-ea"/>
                <a:cs typeface="+mn-cs"/>
              </a:rPr>
              <a:t>section</a:t>
            </a:r>
            <a:r>
              <a:rPr lang="es-CO" sz="1200" b="0" i="0" u="none" strike="noStrike" kern="1200" baseline="0" dirty="0" smtClean="0">
                <a:solidFill>
                  <a:schemeClr val="tx1"/>
                </a:solidFill>
                <a:latin typeface="+mn-lt"/>
                <a:ea typeface="+mn-ea"/>
                <a:cs typeface="+mn-cs"/>
              </a:rPr>
              <a:t> 8.3.</a:t>
            </a:r>
            <a:endParaRPr lang="en-US" sz="1200" b="0" i="0" u="none" strike="noStrike" kern="1200" baseline="0" dirty="0" smtClean="0">
              <a:solidFill>
                <a:schemeClr val="tx1"/>
              </a:solidFill>
              <a:latin typeface="+mn-lt"/>
              <a:ea typeface="+mn-ea"/>
              <a:cs typeface="+mn-cs"/>
            </a:endParaRPr>
          </a:p>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43</a:t>
            </a:fld>
            <a:endParaRPr lang="es-CO"/>
          </a:p>
        </p:txBody>
      </p:sp>
    </p:spTree>
    <p:extLst>
      <p:ext uri="{BB962C8B-B14F-4D97-AF65-F5344CB8AC3E}">
        <p14:creationId xmlns:p14="http://schemas.microsoft.com/office/powerpoint/2010/main" val="58831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u="none" strike="noStrike" kern="1200" baseline="0" dirty="0" smtClean="0">
                <a:solidFill>
                  <a:schemeClr val="tx1"/>
                </a:solidFill>
                <a:latin typeface="+mn-lt"/>
                <a:ea typeface="+mn-ea"/>
                <a:cs typeface="+mn-cs"/>
              </a:rPr>
              <a:t>Un </a:t>
            </a:r>
            <a:r>
              <a:rPr lang="es-CO" sz="1200" b="0" i="0" u="none" strike="noStrike" kern="1200" baseline="0" dirty="0" err="1" smtClean="0">
                <a:solidFill>
                  <a:schemeClr val="tx1"/>
                </a:solidFill>
                <a:latin typeface="+mn-lt"/>
                <a:ea typeface="+mn-ea"/>
                <a:cs typeface="+mn-cs"/>
              </a:rPr>
              <a:t>Proceso_CIAF</a:t>
            </a:r>
            <a:r>
              <a:rPr lang="es-CO" sz="1200" b="0" i="0" u="none" strike="noStrike" kern="1200" baseline="0" dirty="0" smtClean="0">
                <a:solidFill>
                  <a:schemeClr val="tx1"/>
                </a:solidFill>
                <a:latin typeface="+mn-lt"/>
                <a:ea typeface="+mn-ea"/>
                <a:cs typeface="+mn-cs"/>
              </a:rPr>
              <a:t> es la descripción de la relación temporal que existe entre un conjunto de especificaciones</a:t>
            </a:r>
          </a:p>
          <a:p>
            <a:r>
              <a:rPr lang="es-CO" sz="1200" b="0" i="0" u="none" strike="noStrike" kern="1200" baseline="0" dirty="0" smtClean="0">
                <a:solidFill>
                  <a:schemeClr val="tx1"/>
                </a:solidFill>
                <a:latin typeface="+mn-lt"/>
                <a:ea typeface="+mn-ea"/>
                <a:cs typeface="+mn-cs"/>
              </a:rPr>
              <a:t>de componentes metodológicos 4 descritos mediante SPEM5. Dicho proceso de desarrollo</a:t>
            </a:r>
          </a:p>
          <a:p>
            <a:r>
              <a:rPr lang="es-CO" sz="1200" b="0" i="0" u="none" strike="noStrike" kern="1200" baseline="0" dirty="0" smtClean="0">
                <a:solidFill>
                  <a:schemeClr val="tx1"/>
                </a:solidFill>
                <a:latin typeface="+mn-lt"/>
                <a:ea typeface="+mn-ea"/>
                <a:cs typeface="+mn-cs"/>
              </a:rPr>
              <a:t>está almacenado en un contenedor de información que puede ser lógico o físico. Cuando el</a:t>
            </a:r>
          </a:p>
          <a:p>
            <a:r>
              <a:rPr lang="es-CO" sz="1200" b="0" i="0" u="none" strike="noStrike" kern="1200" baseline="0" dirty="0" smtClean="0">
                <a:solidFill>
                  <a:schemeClr val="tx1"/>
                </a:solidFill>
                <a:latin typeface="+mn-lt"/>
                <a:ea typeface="+mn-ea"/>
                <a:cs typeface="+mn-cs"/>
              </a:rPr>
              <a:t>contenedor es lógico, el proceso está depositado en la memoria del desarrollador de manera tácita,</a:t>
            </a:r>
          </a:p>
          <a:p>
            <a:r>
              <a:rPr lang="es-CO" sz="1200" b="0" i="0" u="none" strike="noStrike" kern="1200" baseline="0" dirty="0" smtClean="0">
                <a:solidFill>
                  <a:schemeClr val="tx1"/>
                </a:solidFill>
                <a:latin typeface="+mn-lt"/>
                <a:ea typeface="+mn-ea"/>
                <a:cs typeface="+mn-cs"/>
              </a:rPr>
              <a:t>mientras que para el contenedor físico, el proceso de desarrollo estará contenido en un libro o en</a:t>
            </a:r>
          </a:p>
          <a:p>
            <a:r>
              <a:rPr lang="es-CO" sz="1200" b="0" i="0" u="none" strike="noStrike" kern="1200" baseline="0" dirty="0" smtClean="0">
                <a:solidFill>
                  <a:schemeClr val="tx1"/>
                </a:solidFill>
                <a:latin typeface="+mn-lt"/>
                <a:ea typeface="+mn-ea"/>
                <a:cs typeface="+mn-cs"/>
              </a:rPr>
              <a:t>un </a:t>
            </a:r>
            <a:r>
              <a:rPr lang="es-CO" sz="1200" b="0" i="0" u="none" strike="noStrike" kern="1200" baseline="0" dirty="0" err="1" smtClean="0">
                <a:solidFill>
                  <a:schemeClr val="tx1"/>
                </a:solidFill>
                <a:latin typeface="+mn-lt"/>
                <a:ea typeface="+mn-ea"/>
                <a:cs typeface="+mn-cs"/>
              </a:rPr>
              <a:t>navegadorWeb</a:t>
            </a:r>
            <a:r>
              <a:rPr lang="es-CO" sz="1200" b="0" i="0" u="none" strike="noStrike" kern="1200" baseline="0" dirty="0" smtClean="0">
                <a:solidFill>
                  <a:schemeClr val="tx1"/>
                </a:solidFill>
                <a:latin typeface="+mn-lt"/>
                <a:ea typeface="+mn-ea"/>
                <a:cs typeface="+mn-cs"/>
              </a:rPr>
              <a:t>. Así pues, se dice que un proceso de desarrollo es una especificación que puede</a:t>
            </a:r>
          </a:p>
          <a:p>
            <a:r>
              <a:rPr lang="es-CO" sz="1200" b="0" i="0" u="none" strike="noStrike" kern="1200" baseline="0" dirty="0" smtClean="0">
                <a:solidFill>
                  <a:schemeClr val="tx1"/>
                </a:solidFill>
                <a:latin typeface="+mn-lt"/>
                <a:ea typeface="+mn-ea"/>
                <a:cs typeface="+mn-cs"/>
              </a:rPr>
              <a:t>ser tácita (lógica: en la mente del desarrollador) o explícita (física: producto) que puede estar en forma</a:t>
            </a:r>
          </a:p>
          <a:p>
            <a:r>
              <a:rPr lang="es-CO" sz="1200" b="0" i="0" u="none" strike="noStrike" kern="1200" baseline="0" dirty="0" smtClean="0">
                <a:solidFill>
                  <a:schemeClr val="tx1"/>
                </a:solidFill>
                <a:latin typeface="+mn-lt"/>
                <a:ea typeface="+mn-ea"/>
                <a:cs typeface="+mn-cs"/>
              </a:rPr>
              <a:t>de libro o de </a:t>
            </a:r>
            <a:r>
              <a:rPr lang="es-CO" sz="1200" b="0" i="0" u="none" strike="noStrike" kern="1200" baseline="0" dirty="0" err="1" smtClean="0">
                <a:solidFill>
                  <a:schemeClr val="tx1"/>
                </a:solidFill>
                <a:latin typeface="+mn-lt"/>
                <a:ea typeface="+mn-ea"/>
                <a:cs typeface="+mn-cs"/>
              </a:rPr>
              <a:t>páginaWeb</a:t>
            </a:r>
            <a:r>
              <a:rPr lang="es-CO" sz="1200" b="0" i="0" u="none" strike="noStrike" kern="1200" baseline="0" dirty="0" smtClean="0">
                <a:solidFill>
                  <a:schemeClr val="tx1"/>
                </a:solidFill>
                <a:latin typeface="+mn-lt"/>
                <a:ea typeface="+mn-ea"/>
                <a:cs typeface="+mn-cs"/>
              </a:rPr>
              <a:t>.</a:t>
            </a:r>
          </a:p>
          <a:p>
            <a:endParaRPr lang="es-CO" sz="1200" b="0" i="0" u="none" strike="noStrike" kern="1200" baseline="0" dirty="0" smtClean="0">
              <a:solidFill>
                <a:schemeClr val="tx1"/>
              </a:solidFill>
              <a:latin typeface="+mn-lt"/>
              <a:ea typeface="+mn-ea"/>
              <a:cs typeface="+mn-cs"/>
            </a:endParaRPr>
          </a:p>
          <a:p>
            <a:r>
              <a:rPr lang="es-CO" dirty="0" smtClean="0"/>
              <a:t>SPEM (Software &amp; </a:t>
            </a:r>
            <a:r>
              <a:rPr lang="es-CO" dirty="0" err="1" smtClean="0"/>
              <a:t>Systems</a:t>
            </a:r>
            <a:r>
              <a:rPr lang="es-CO" dirty="0" smtClean="0"/>
              <a:t> </a:t>
            </a:r>
            <a:r>
              <a:rPr lang="es-CO" dirty="0" err="1" smtClean="0"/>
              <a:t>Process</a:t>
            </a:r>
            <a:r>
              <a:rPr lang="es-CO" dirty="0" smtClean="0"/>
              <a:t> </a:t>
            </a:r>
            <a:r>
              <a:rPr lang="es-CO" dirty="0" err="1" smtClean="0"/>
              <a:t>Engineering</a:t>
            </a:r>
            <a:r>
              <a:rPr lang="es-CO" dirty="0" smtClean="0"/>
              <a:t> </a:t>
            </a:r>
            <a:r>
              <a:rPr lang="es-CO" dirty="0" err="1" smtClean="0"/>
              <a:t>Metamodel</a:t>
            </a:r>
            <a:r>
              <a:rPr lang="es-CO" dirty="0" smtClean="0"/>
              <a:t>)</a:t>
            </a:r>
            <a:r>
              <a:rPr lang="es-CO" baseline="0" dirty="0" smtClean="0"/>
              <a:t> </a:t>
            </a:r>
            <a:r>
              <a:rPr lang="es-CO" dirty="0" smtClean="0"/>
              <a:t>que pretende ser el estándar industrial para la representación de modelos de procesos de ingeniería del software e ingeniería de sistemas. Por otro lado, dentro de la plataforma abierta ECLIPSE, se ha puesto en marcha el proyecto EPF (Eclipse </a:t>
            </a:r>
            <a:r>
              <a:rPr lang="es-CO" dirty="0" err="1" smtClean="0"/>
              <a:t>Process</a:t>
            </a:r>
            <a:r>
              <a:rPr lang="es-CO" dirty="0" smtClean="0"/>
              <a:t> Framework) 2 , que ha desarrollado un editor de SPEM 2, llamado “EPF </a:t>
            </a:r>
            <a:r>
              <a:rPr lang="es-CO" dirty="0" err="1" smtClean="0"/>
              <a:t>Composer</a:t>
            </a:r>
            <a:r>
              <a:rPr lang="es-CO" dirty="0" smtClean="0"/>
              <a:t>”, en adelante EPFC. EPFC se basa en el estándar SPEM 2 y permite definir, gestionar y reutilizar un repositorio de fragmentos de métodos y procesos. Con EPFC se pueden crear implementaciones en formato SPEM 2 de cualquier método, proceso o metodología de ingeniería del software. </a:t>
            </a:r>
          </a:p>
          <a:p>
            <a:endParaRPr lang="es-CO" dirty="0" smtClean="0"/>
          </a:p>
          <a:p>
            <a:r>
              <a:rPr lang="es-CO" dirty="0" smtClean="0"/>
              <a:t>SPEM 2 se encuadra dentro de la Ingeniería de Procesos de Software, en inglés Software </a:t>
            </a:r>
            <a:r>
              <a:rPr lang="es-CO" dirty="0" err="1" smtClean="0"/>
              <a:t>Processes</a:t>
            </a:r>
            <a:r>
              <a:rPr lang="es-CO" dirty="0" smtClean="0"/>
              <a:t> </a:t>
            </a:r>
            <a:r>
              <a:rPr lang="es-CO" dirty="0" err="1" smtClean="0"/>
              <a:t>Engineering</a:t>
            </a:r>
            <a:r>
              <a:rPr lang="es-CO" dirty="0" smtClean="0"/>
              <a:t> (SEP), que es un área nueva de la Ingeniería de Software dedicada a “la definición, implementación, medición y mejora de los procesos de Ingeniería de Software”. </a:t>
            </a:r>
            <a:endParaRPr lang="es-CO" sz="1200" b="0" i="0" u="none" strike="noStrike" kern="1200" baseline="0" dirty="0" smtClean="0">
              <a:solidFill>
                <a:schemeClr val="tx1"/>
              </a:solidFill>
              <a:latin typeface="+mn-lt"/>
              <a:ea typeface="+mn-ea"/>
              <a:cs typeface="+mn-cs"/>
            </a:endParaRPr>
          </a:p>
          <a:p>
            <a:endParaRPr lang="es-CO" sz="1200" b="0" i="0" u="none" strike="noStrike" kern="1200" baseline="0" dirty="0" smtClean="0">
              <a:solidFill>
                <a:schemeClr val="tx1"/>
              </a:solidFill>
              <a:latin typeface="+mn-lt"/>
              <a:ea typeface="+mn-ea"/>
              <a:cs typeface="+mn-cs"/>
            </a:endParaRPr>
          </a:p>
          <a:p>
            <a:r>
              <a:rPr lang="es-CO" sz="1200" b="0" i="0" u="none" strike="noStrike" kern="1200" baseline="0" dirty="0" smtClean="0">
                <a:solidFill>
                  <a:schemeClr val="tx1"/>
                </a:solidFill>
                <a:latin typeface="+mn-lt"/>
                <a:ea typeface="+mn-ea"/>
                <a:cs typeface="+mn-cs"/>
              </a:rPr>
              <a:t>Cuando un proceso de desarrollo está en la forma de producto debe pasar por un proceso de</a:t>
            </a:r>
          </a:p>
          <a:p>
            <a:r>
              <a:rPr lang="es-CO" sz="1200" b="0" i="0" u="none" strike="noStrike" kern="1200" baseline="0" dirty="0" smtClean="0">
                <a:solidFill>
                  <a:schemeClr val="tx1"/>
                </a:solidFill>
                <a:latin typeface="+mn-lt"/>
                <a:ea typeface="+mn-ea"/>
                <a:cs typeface="+mn-cs"/>
              </a:rPr>
              <a:t>análisis, diseño e implementación del mismo. A continuación se describe brevemente el significado</a:t>
            </a:r>
          </a:p>
          <a:p>
            <a:r>
              <a:rPr lang="es-CO" sz="1200" b="0" i="0" u="none" strike="noStrike" kern="1200" baseline="0" dirty="0" smtClean="0">
                <a:solidFill>
                  <a:schemeClr val="tx1"/>
                </a:solidFill>
                <a:latin typeface="+mn-lt"/>
                <a:ea typeface="+mn-ea"/>
                <a:cs typeface="+mn-cs"/>
              </a:rPr>
              <a:t>de cada una de estas etapas:</a:t>
            </a:r>
          </a:p>
          <a:p>
            <a:endParaRPr lang="es-CO" sz="1200" b="0" i="0" u="none" strike="noStrike" kern="1200" baseline="0" dirty="0" smtClean="0">
              <a:solidFill>
                <a:schemeClr val="tx1"/>
              </a:solidFill>
              <a:latin typeface="+mn-lt"/>
              <a:ea typeface="+mn-ea"/>
              <a:cs typeface="+mn-cs"/>
            </a:endParaRPr>
          </a:p>
          <a:p>
            <a:endParaRPr lang="es-CO" sz="1200" b="0" i="0" u="none" strike="noStrike" kern="1200" baseline="0" dirty="0" smtClean="0">
              <a:solidFill>
                <a:schemeClr val="tx1"/>
              </a:solidFill>
              <a:latin typeface="+mn-lt"/>
              <a:ea typeface="+mn-ea"/>
              <a:cs typeface="+mn-cs"/>
            </a:endParaRPr>
          </a:p>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46</a:t>
            </a:fld>
            <a:endParaRPr lang="es-CO"/>
          </a:p>
        </p:txBody>
      </p:sp>
    </p:spTree>
    <p:extLst>
      <p:ext uri="{BB962C8B-B14F-4D97-AF65-F5344CB8AC3E}">
        <p14:creationId xmlns:p14="http://schemas.microsoft.com/office/powerpoint/2010/main" val="348787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1" i="0" u="none" strike="noStrike" kern="1200" baseline="0" dirty="0" smtClean="0">
                <a:solidFill>
                  <a:schemeClr val="tx1"/>
                </a:solidFill>
                <a:latin typeface="+mn-lt"/>
                <a:ea typeface="+mn-ea"/>
                <a:cs typeface="+mn-cs"/>
              </a:rPr>
              <a:t>Análisis</a:t>
            </a:r>
            <a:r>
              <a:rPr lang="es-CO" sz="1200" b="0" i="0" u="none" strike="noStrike" kern="1200" baseline="0" dirty="0" smtClean="0">
                <a:solidFill>
                  <a:schemeClr val="tx1"/>
                </a:solidFill>
                <a:latin typeface="+mn-lt"/>
                <a:ea typeface="+mn-ea"/>
                <a:cs typeface="+mn-cs"/>
              </a:rPr>
              <a:t>: se entiende el análisis como todos los pasos necesarios para realizar la adaptación</a:t>
            </a:r>
          </a:p>
          <a:p>
            <a:r>
              <a:rPr lang="es-CO" sz="1200" b="0" i="0" u="none" strike="noStrike" kern="1200" baseline="0" dirty="0" smtClean="0">
                <a:solidFill>
                  <a:schemeClr val="tx1"/>
                </a:solidFill>
                <a:latin typeface="+mn-lt"/>
                <a:ea typeface="+mn-ea"/>
                <a:cs typeface="+mn-cs"/>
              </a:rPr>
              <a:t>de un proceso a partir del estudio de los distintos componentes metodológicos existentes</a:t>
            </a:r>
          </a:p>
          <a:p>
            <a:r>
              <a:rPr lang="es-CO" sz="1200" b="0" i="0" u="none" strike="noStrike" kern="1200" baseline="0" dirty="0" smtClean="0">
                <a:solidFill>
                  <a:schemeClr val="tx1"/>
                </a:solidFill>
                <a:latin typeface="+mn-lt"/>
                <a:ea typeface="+mn-ea"/>
                <a:cs typeface="+mn-cs"/>
              </a:rPr>
              <a:t>y de interés. Este abarca la identificación de los beneficios y las deficiencias asociadas a las</a:t>
            </a:r>
          </a:p>
          <a:p>
            <a:r>
              <a:rPr lang="es-CO" sz="1200" b="0" i="0" u="none" strike="noStrike" kern="1200" baseline="0" dirty="0" smtClean="0">
                <a:solidFill>
                  <a:schemeClr val="tx1"/>
                </a:solidFill>
                <a:latin typeface="+mn-lt"/>
                <a:ea typeface="+mn-ea"/>
                <a:cs typeface="+mn-cs"/>
              </a:rPr>
              <a:t>propuestas metodológicas que están depositadas en el estado del arte.</a:t>
            </a:r>
          </a:p>
          <a:p>
            <a:r>
              <a:rPr lang="es-CO" sz="1200" b="1" i="0" u="none" strike="noStrike" kern="1200" baseline="0" dirty="0" smtClean="0">
                <a:solidFill>
                  <a:schemeClr val="tx1"/>
                </a:solidFill>
                <a:latin typeface="+mn-lt"/>
                <a:ea typeface="+mn-ea"/>
                <a:cs typeface="+mn-cs"/>
              </a:rPr>
              <a:t>Diseño</a:t>
            </a:r>
            <a:r>
              <a:rPr lang="es-CO" sz="1200" b="0" i="0" u="none" strike="noStrike" kern="1200" baseline="0" dirty="0" smtClean="0">
                <a:solidFill>
                  <a:schemeClr val="tx1"/>
                </a:solidFill>
                <a:latin typeface="+mn-lt"/>
                <a:ea typeface="+mn-ea"/>
                <a:cs typeface="+mn-cs"/>
              </a:rPr>
              <a:t>: describe la solución metodológica propuesta mediante un lenguaje de especificación</a:t>
            </a:r>
          </a:p>
          <a:p>
            <a:r>
              <a:rPr lang="es-CO" sz="1200" b="0" i="0" u="none" strike="noStrike" kern="1200" baseline="0" dirty="0" smtClean="0">
                <a:solidFill>
                  <a:schemeClr val="tx1"/>
                </a:solidFill>
                <a:latin typeface="+mn-lt"/>
                <a:ea typeface="+mn-ea"/>
                <a:cs typeface="+mn-cs"/>
              </a:rPr>
              <a:t>de procesos de desarrollo (para nuestro caso SPEM). El objetivo es definir una configuración</a:t>
            </a:r>
          </a:p>
          <a:p>
            <a:r>
              <a:rPr lang="es-CO" sz="1200" b="0" i="0" u="none" strike="noStrike" kern="1200" baseline="0" dirty="0" smtClean="0">
                <a:solidFill>
                  <a:schemeClr val="tx1"/>
                </a:solidFill>
                <a:latin typeface="+mn-lt"/>
                <a:ea typeface="+mn-ea"/>
                <a:cs typeface="+mn-cs"/>
              </a:rPr>
              <a:t>de proceso (que cumple un propósito específico) que describe un proceso de desarrollo en</a:t>
            </a:r>
          </a:p>
          <a:p>
            <a:r>
              <a:rPr lang="es-CO" sz="1200" b="0" i="0" u="none" strike="noStrike" kern="1200" baseline="0" dirty="0" smtClean="0">
                <a:solidFill>
                  <a:schemeClr val="tx1"/>
                </a:solidFill>
                <a:latin typeface="+mn-lt"/>
                <a:ea typeface="+mn-ea"/>
                <a:cs typeface="+mn-cs"/>
              </a:rPr>
              <a:t>forma de un producto.</a:t>
            </a:r>
          </a:p>
          <a:p>
            <a:r>
              <a:rPr lang="es-CO" sz="1200" b="1" i="0" u="none" strike="noStrike" kern="1200" baseline="0" dirty="0" smtClean="0">
                <a:solidFill>
                  <a:schemeClr val="tx1"/>
                </a:solidFill>
                <a:latin typeface="+mn-lt"/>
                <a:ea typeface="+mn-ea"/>
                <a:cs typeface="+mn-cs"/>
              </a:rPr>
              <a:t>Implementación</a:t>
            </a:r>
            <a:r>
              <a:rPr lang="es-CO" sz="1200" b="0" i="0" u="none" strike="noStrike" kern="1200" baseline="0" dirty="0" smtClean="0">
                <a:solidFill>
                  <a:schemeClr val="tx1"/>
                </a:solidFill>
                <a:latin typeface="+mn-lt"/>
                <a:ea typeface="+mn-ea"/>
                <a:cs typeface="+mn-cs"/>
              </a:rPr>
              <a:t>: describe o representa una configuración de proceso sobre una herramienta</a:t>
            </a:r>
          </a:p>
          <a:p>
            <a:r>
              <a:rPr lang="es-CO" sz="1200" b="0" i="0" u="none" strike="noStrike" kern="1200" baseline="0" dirty="0" smtClean="0">
                <a:solidFill>
                  <a:schemeClr val="tx1"/>
                </a:solidFill>
                <a:latin typeface="+mn-lt"/>
                <a:ea typeface="+mn-ea"/>
                <a:cs typeface="+mn-cs"/>
              </a:rPr>
              <a:t>de implementación de procesos de desarrollo en forma de producto. Por ejemplo: para el caso</a:t>
            </a:r>
          </a:p>
          <a:p>
            <a:r>
              <a:rPr lang="es-CO" sz="1200" b="0" i="0" u="none" strike="noStrike" kern="1200" baseline="0" dirty="0" smtClean="0">
                <a:solidFill>
                  <a:schemeClr val="tx1"/>
                </a:solidFill>
                <a:latin typeface="+mn-lt"/>
                <a:ea typeface="+mn-ea"/>
                <a:cs typeface="+mn-cs"/>
              </a:rPr>
              <a:t>de un libro, sería definir las plantillas, las guías de estilo y poblar dichas plantillas utilizando</a:t>
            </a:r>
          </a:p>
          <a:p>
            <a:r>
              <a:rPr lang="es-CO" sz="1200" b="0" i="0" u="none" strike="noStrike" kern="1200" baseline="0" dirty="0" smtClean="0">
                <a:solidFill>
                  <a:schemeClr val="tx1"/>
                </a:solidFill>
                <a:latin typeface="+mn-lt"/>
                <a:ea typeface="+mn-ea"/>
                <a:cs typeface="+mn-cs"/>
              </a:rPr>
              <a:t>dichas guías de estilo. Para el caso de una página Web, sería utilizar una herramienta de</a:t>
            </a:r>
          </a:p>
          <a:p>
            <a:r>
              <a:rPr lang="es-CO" sz="1200" b="0" i="0" u="none" strike="noStrike" kern="1200" baseline="0" dirty="0" smtClean="0">
                <a:solidFill>
                  <a:schemeClr val="tx1"/>
                </a:solidFill>
                <a:latin typeface="+mn-lt"/>
                <a:ea typeface="+mn-ea"/>
                <a:cs typeface="+mn-cs"/>
              </a:rPr>
              <a:t>composición de procesos (RMC6 o EPFC) que pueda generar la página Web que contiene el</a:t>
            </a:r>
          </a:p>
          <a:p>
            <a:r>
              <a:rPr lang="es-CO" sz="1200" b="0" i="0" u="none" strike="noStrike" kern="1200" baseline="0" dirty="0" smtClean="0">
                <a:solidFill>
                  <a:schemeClr val="tx1"/>
                </a:solidFill>
                <a:latin typeface="+mn-lt"/>
                <a:ea typeface="+mn-ea"/>
                <a:cs typeface="+mn-cs"/>
              </a:rPr>
              <a:t>proceso</a:t>
            </a:r>
            <a:endParaRPr lang="es-CO" dirty="0"/>
          </a:p>
        </p:txBody>
      </p:sp>
      <p:sp>
        <p:nvSpPr>
          <p:cNvPr id="4" name="3 Marcador de número de diapositiva"/>
          <p:cNvSpPr>
            <a:spLocks noGrp="1"/>
          </p:cNvSpPr>
          <p:nvPr>
            <p:ph type="sldNum" sz="quarter" idx="10"/>
          </p:nvPr>
        </p:nvSpPr>
        <p:spPr/>
        <p:txBody>
          <a:bodyPr/>
          <a:lstStyle/>
          <a:p>
            <a:fld id="{2331FC8B-6FDD-4AFA-8E32-2EA97DE0AC56}" type="slidenum">
              <a:rPr lang="es-CO" smtClean="0"/>
              <a:t>47</a:t>
            </a:fld>
            <a:endParaRPr lang="es-CO"/>
          </a:p>
        </p:txBody>
      </p:sp>
    </p:spTree>
    <p:extLst>
      <p:ext uri="{BB962C8B-B14F-4D97-AF65-F5344CB8AC3E}">
        <p14:creationId xmlns:p14="http://schemas.microsoft.com/office/powerpoint/2010/main" val="115554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a:buNone/>
            </a:pPr>
            <a:r>
              <a:rPr lang="es-CO" sz="1200" i="1" u="sng" dirty="0" smtClean="0"/>
              <a:t>1. Pi = Selección (</a:t>
            </a:r>
            <a:r>
              <a:rPr lang="es-CO" sz="1200" i="1" u="sng" dirty="0" err="1" smtClean="0"/>
              <a:t>PropuestasdelEstadodelArte</a:t>
            </a:r>
            <a:r>
              <a:rPr lang="es-CO" sz="1200" i="1" u="sng" dirty="0" smtClean="0"/>
              <a:t>)</a:t>
            </a:r>
            <a:endParaRPr lang="es-CO" sz="1200" u="sng" dirty="0" smtClean="0"/>
          </a:p>
          <a:p>
            <a:pPr algn="just"/>
            <a:r>
              <a:rPr lang="es-ES" sz="1200" i="1" dirty="0" smtClean="0"/>
              <a:t>Identificación de las propuestas</a:t>
            </a:r>
            <a:r>
              <a:rPr lang="es-ES" sz="1200" dirty="0" smtClean="0"/>
              <a:t>: </a:t>
            </a:r>
            <a:r>
              <a:rPr lang="es-CO" sz="1200" dirty="0" smtClean="0"/>
              <a:t>Se realiza un </a:t>
            </a:r>
            <a:r>
              <a:rPr lang="es-CO" sz="1200" u="sng" dirty="0" smtClean="0"/>
              <a:t>análisis exhaustivo</a:t>
            </a:r>
            <a:r>
              <a:rPr lang="es-CO" sz="1200" dirty="0" smtClean="0"/>
              <a:t> de propuestas que consideran el desarrollo en conjunto de la interfaz de usuario, funcionalidad, contenido de manera explícita por medio de modelos, herramientas y técnicas.</a:t>
            </a:r>
          </a:p>
          <a:p>
            <a:pPr algn="just"/>
            <a:endParaRPr lang="es-ES" sz="1200" dirty="0" smtClean="0"/>
          </a:p>
          <a:p>
            <a:pPr marL="0" lvl="0" indent="0" algn="just">
              <a:buNone/>
            </a:pPr>
            <a:r>
              <a:rPr lang="es-CO" sz="1200" i="1" u="sng" dirty="0" smtClean="0"/>
              <a:t>2. </a:t>
            </a:r>
            <a:r>
              <a:rPr lang="es-CO" sz="1200" i="1" u="sng" dirty="0" err="1" smtClean="0"/>
              <a:t>P’i</a:t>
            </a:r>
            <a:r>
              <a:rPr lang="es-CO" sz="1200" i="1" u="sng" dirty="0" smtClean="0"/>
              <a:t> = </a:t>
            </a:r>
            <a:r>
              <a:rPr lang="es-CO" sz="1200" i="1" u="sng" dirty="0" err="1" smtClean="0"/>
              <a:t>ProsyContras</a:t>
            </a:r>
            <a:r>
              <a:rPr lang="es-CO" sz="1200" i="1" u="sng" dirty="0" smtClean="0"/>
              <a:t>(Pi)</a:t>
            </a:r>
          </a:p>
          <a:p>
            <a:pPr algn="just"/>
            <a:r>
              <a:rPr lang="es-ES" sz="1200" i="1" dirty="0" smtClean="0"/>
              <a:t>Análisis de pros y contras</a:t>
            </a:r>
            <a:r>
              <a:rPr lang="es-ES" sz="1200" dirty="0" smtClean="0"/>
              <a:t>: </a:t>
            </a:r>
            <a:r>
              <a:rPr lang="es-ES" sz="1200" u="sng" dirty="0" smtClean="0"/>
              <a:t>Evaluar las capacidades</a:t>
            </a:r>
            <a:r>
              <a:rPr lang="es-ES" sz="1200" dirty="0" smtClean="0"/>
              <a:t> de cada propuesta, sus </a:t>
            </a:r>
            <a:r>
              <a:rPr lang="es-ES" sz="1200" u="sng" dirty="0" smtClean="0"/>
              <a:t>puntos débiles</a:t>
            </a:r>
            <a:r>
              <a:rPr lang="es-ES" sz="1200" dirty="0" smtClean="0"/>
              <a:t>, sus </a:t>
            </a:r>
            <a:r>
              <a:rPr lang="es-ES" sz="1200" u="sng" dirty="0" smtClean="0"/>
              <a:t>ventajas</a:t>
            </a:r>
            <a:r>
              <a:rPr lang="es-ES" sz="1200" dirty="0" smtClean="0"/>
              <a:t> y su </a:t>
            </a:r>
            <a:r>
              <a:rPr lang="es-ES" sz="1200" u="sng" dirty="0" smtClean="0"/>
              <a:t>potencialidad para la integración</a:t>
            </a:r>
            <a:r>
              <a:rPr lang="es-ES" sz="1200" dirty="0" smtClean="0"/>
              <a:t>. </a:t>
            </a:r>
            <a:endParaRPr lang="es-CO" sz="1200" dirty="0" smtClean="0"/>
          </a:p>
          <a:p>
            <a:endParaRPr lang="es-CO" dirty="0"/>
          </a:p>
        </p:txBody>
      </p:sp>
      <p:sp>
        <p:nvSpPr>
          <p:cNvPr id="4" name="3 Marcador de número de diapositiva"/>
          <p:cNvSpPr>
            <a:spLocks noGrp="1"/>
          </p:cNvSpPr>
          <p:nvPr>
            <p:ph type="sldNum" sz="quarter" idx="10"/>
          </p:nvPr>
        </p:nvSpPr>
        <p:spPr/>
        <p:txBody>
          <a:bodyPr/>
          <a:lstStyle/>
          <a:p>
            <a:fld id="{2331FC8B-6FDD-4AFA-8E32-2EA97DE0AC56}" type="slidenum">
              <a:rPr lang="es-CO" smtClean="0"/>
              <a:t>48</a:t>
            </a:fld>
            <a:endParaRPr lang="es-CO"/>
          </a:p>
        </p:txBody>
      </p:sp>
    </p:spTree>
    <p:extLst>
      <p:ext uri="{BB962C8B-B14F-4D97-AF65-F5344CB8AC3E}">
        <p14:creationId xmlns:p14="http://schemas.microsoft.com/office/powerpoint/2010/main" val="115554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buNone/>
            </a:pPr>
            <a:r>
              <a:rPr lang="es-CO" sz="1200" i="1" u="sng" dirty="0" smtClean="0"/>
              <a:t>3. </a:t>
            </a:r>
            <a:r>
              <a:rPr lang="es-CO" sz="1200" i="1" u="sng" dirty="0" err="1" smtClean="0"/>
              <a:t>P’’i</a:t>
            </a:r>
            <a:r>
              <a:rPr lang="es-CO" sz="1200" i="1" u="sng" dirty="0" smtClean="0"/>
              <a:t> = (</a:t>
            </a:r>
            <a:r>
              <a:rPr lang="es-CO" sz="1200" i="1" u="sng" dirty="0" err="1" smtClean="0"/>
              <a:t>P’i</a:t>
            </a:r>
            <a:r>
              <a:rPr lang="es-CO" sz="1200" i="1" u="sng" dirty="0" smtClean="0"/>
              <a:t>)CM + (</a:t>
            </a:r>
            <a:r>
              <a:rPr lang="es-CO" sz="1200" i="1" u="sng" dirty="0" err="1" smtClean="0"/>
              <a:t>P’i</a:t>
            </a:r>
            <a:r>
              <a:rPr lang="es-CO" sz="1200" i="1" u="sng" dirty="0" smtClean="0"/>
              <a:t>)P</a:t>
            </a:r>
          </a:p>
          <a:p>
            <a:r>
              <a:rPr lang="en-US" sz="1200" i="1" dirty="0" err="1" smtClean="0"/>
              <a:t>Formalizar</a:t>
            </a:r>
            <a:r>
              <a:rPr lang="en-US" sz="1200" i="1" dirty="0" smtClean="0"/>
              <a:t> </a:t>
            </a:r>
            <a:r>
              <a:rPr lang="en-US" sz="1200" i="1" dirty="0" err="1" smtClean="0"/>
              <a:t>las</a:t>
            </a:r>
            <a:r>
              <a:rPr lang="en-US" sz="1200" i="1" dirty="0" smtClean="0"/>
              <a:t> </a:t>
            </a:r>
            <a:r>
              <a:rPr lang="en-US" sz="1200" i="1" dirty="0" err="1" smtClean="0"/>
              <a:t>propuestas</a:t>
            </a:r>
            <a:r>
              <a:rPr lang="en-US" sz="1200" i="1" dirty="0" smtClean="0"/>
              <a:t> </a:t>
            </a:r>
            <a:r>
              <a:rPr lang="en-US" sz="1200" i="1" dirty="0" err="1" smtClean="0"/>
              <a:t>seleccionadas</a:t>
            </a:r>
            <a:r>
              <a:rPr lang="en-US" sz="1200" dirty="0" smtClean="0"/>
              <a:t>: </a:t>
            </a:r>
            <a:r>
              <a:rPr lang="en-US" sz="1200" dirty="0" err="1" smtClean="0"/>
              <a:t>Llevar</a:t>
            </a:r>
            <a:r>
              <a:rPr lang="en-US" sz="1200" dirty="0" smtClean="0"/>
              <a:t> </a:t>
            </a:r>
            <a:r>
              <a:rPr lang="en-US" sz="1200" dirty="0" err="1" smtClean="0"/>
              <a:t>las</a:t>
            </a:r>
            <a:r>
              <a:rPr lang="en-US" sz="1200" dirty="0" smtClean="0"/>
              <a:t> </a:t>
            </a:r>
            <a:r>
              <a:rPr lang="en-US" sz="1200" dirty="0" err="1" smtClean="0"/>
              <a:t>propuestas</a:t>
            </a:r>
            <a:r>
              <a:rPr lang="en-US" sz="1200" dirty="0" smtClean="0"/>
              <a:t> a un </a:t>
            </a:r>
            <a:r>
              <a:rPr lang="en-US" sz="1200" u="sng" dirty="0" err="1" smtClean="0"/>
              <a:t>mismo</a:t>
            </a:r>
            <a:r>
              <a:rPr lang="en-US" sz="1200" u="sng" dirty="0" smtClean="0"/>
              <a:t> </a:t>
            </a:r>
            <a:r>
              <a:rPr lang="en-US" sz="1200" u="sng" dirty="0" err="1" smtClean="0"/>
              <a:t>nivel</a:t>
            </a:r>
            <a:r>
              <a:rPr lang="en-US" sz="1200" u="sng" dirty="0" smtClean="0"/>
              <a:t> de </a:t>
            </a:r>
            <a:r>
              <a:rPr lang="en-US" sz="1200" u="sng" dirty="0" err="1" smtClean="0"/>
              <a:t>formalización</a:t>
            </a:r>
            <a:r>
              <a:rPr lang="en-US" sz="1200" dirty="0" smtClean="0"/>
              <a:t> </a:t>
            </a:r>
            <a:r>
              <a:rPr lang="en-US" sz="1200" dirty="0" err="1" smtClean="0"/>
              <a:t>que</a:t>
            </a:r>
            <a:r>
              <a:rPr lang="en-US" sz="1200" dirty="0" smtClean="0"/>
              <a:t> </a:t>
            </a:r>
            <a:r>
              <a:rPr lang="en-US" sz="1200" dirty="0" err="1" smtClean="0"/>
              <a:t>haga</a:t>
            </a:r>
            <a:r>
              <a:rPr lang="en-US" sz="1200" dirty="0" smtClean="0"/>
              <a:t> </a:t>
            </a:r>
            <a:r>
              <a:rPr lang="en-US" sz="1200" dirty="0" err="1" smtClean="0"/>
              <a:t>posible</a:t>
            </a:r>
            <a:r>
              <a:rPr lang="en-US" sz="1200" dirty="0" smtClean="0"/>
              <a:t> la </a:t>
            </a:r>
            <a:r>
              <a:rPr lang="en-US" sz="1200" dirty="0" err="1" smtClean="0"/>
              <a:t>identificación</a:t>
            </a:r>
            <a:r>
              <a:rPr lang="en-US" sz="1200" dirty="0" smtClean="0"/>
              <a:t> de </a:t>
            </a:r>
            <a:r>
              <a:rPr lang="en-US" sz="1200" dirty="0" err="1" smtClean="0"/>
              <a:t>puntos</a:t>
            </a:r>
            <a:r>
              <a:rPr lang="en-US" sz="1200" dirty="0" smtClean="0"/>
              <a:t> de </a:t>
            </a:r>
            <a:r>
              <a:rPr lang="en-US" sz="1200" dirty="0" err="1" smtClean="0"/>
              <a:t>integración</a:t>
            </a:r>
            <a:r>
              <a:rPr lang="en-US" sz="1200" dirty="0" smtClean="0"/>
              <a:t> entre </a:t>
            </a:r>
            <a:r>
              <a:rPr lang="en-US" sz="1200" dirty="0" err="1" smtClean="0"/>
              <a:t>ellas</a:t>
            </a:r>
            <a:r>
              <a:rPr lang="en-US" sz="1200" dirty="0" smtClean="0"/>
              <a:t>.</a:t>
            </a:r>
            <a:endParaRPr lang="es-CO" sz="1200" dirty="0" smtClean="0"/>
          </a:p>
          <a:p>
            <a:endParaRPr lang="es-ES" sz="1200" dirty="0" smtClean="0"/>
          </a:p>
          <a:p>
            <a:pPr marL="0" lvl="0" indent="0">
              <a:buNone/>
            </a:pPr>
            <a:r>
              <a:rPr lang="es-CO" sz="1200" i="1" u="sng" dirty="0" smtClean="0"/>
              <a:t>4. </a:t>
            </a:r>
            <a:r>
              <a:rPr lang="es-CO" sz="1200" i="1" u="sng" dirty="0" err="1" smtClean="0"/>
              <a:t>P’’i</a:t>
            </a:r>
            <a:r>
              <a:rPr lang="es-CO" sz="1200" i="1" u="sng" dirty="0" smtClean="0"/>
              <a:t> = Identificar los puntos de integración (</a:t>
            </a:r>
            <a:r>
              <a:rPr lang="es-CO" sz="1200" i="1" u="sng" dirty="0" err="1" smtClean="0"/>
              <a:t>P’’i</a:t>
            </a:r>
            <a:r>
              <a:rPr lang="es-CO" sz="1200" i="1" u="sng" dirty="0" smtClean="0"/>
              <a:t>)</a:t>
            </a:r>
          </a:p>
          <a:p>
            <a:r>
              <a:rPr lang="es-CO" sz="1200" i="1" dirty="0" smtClean="0"/>
              <a:t>Identificar los puntos de integración</a:t>
            </a:r>
            <a:r>
              <a:rPr lang="es-CO" sz="1200" dirty="0" smtClean="0"/>
              <a:t>: </a:t>
            </a:r>
            <a:r>
              <a:rPr lang="es-CO" sz="1200" u="sng" dirty="0" smtClean="0"/>
              <a:t>Evaluar</a:t>
            </a:r>
            <a:r>
              <a:rPr lang="es-CO" sz="1200" dirty="0" smtClean="0"/>
              <a:t> los distintos </a:t>
            </a:r>
            <a:r>
              <a:rPr lang="es-CO" sz="1200" u="sng" dirty="0" smtClean="0"/>
              <a:t>puntos</a:t>
            </a:r>
            <a:r>
              <a:rPr lang="es-CO" sz="1200" dirty="0" smtClean="0"/>
              <a:t> donde es posible explotar la </a:t>
            </a:r>
            <a:r>
              <a:rPr lang="es-CO" sz="1200" u="sng" dirty="0" smtClean="0"/>
              <a:t>complementariedad</a:t>
            </a:r>
            <a:r>
              <a:rPr lang="es-CO" sz="1200" dirty="0" smtClean="0"/>
              <a:t> de los procesos.</a:t>
            </a:r>
          </a:p>
          <a:p>
            <a:pPr marL="0" indent="0">
              <a:buNone/>
            </a:pPr>
            <a:endParaRPr lang="es-CO" sz="1200" dirty="0" smtClean="0"/>
          </a:p>
        </p:txBody>
      </p:sp>
      <p:sp>
        <p:nvSpPr>
          <p:cNvPr id="4" name="3 Marcador de número de diapositiva"/>
          <p:cNvSpPr>
            <a:spLocks noGrp="1"/>
          </p:cNvSpPr>
          <p:nvPr>
            <p:ph type="sldNum" sz="quarter" idx="10"/>
          </p:nvPr>
        </p:nvSpPr>
        <p:spPr/>
        <p:txBody>
          <a:bodyPr/>
          <a:lstStyle/>
          <a:p>
            <a:fld id="{2331FC8B-6FDD-4AFA-8E32-2EA97DE0AC56}" type="slidenum">
              <a:rPr lang="es-CO" smtClean="0"/>
              <a:t>49</a:t>
            </a:fld>
            <a:endParaRPr lang="es-CO"/>
          </a:p>
        </p:txBody>
      </p:sp>
    </p:spTree>
    <p:extLst>
      <p:ext uri="{BB962C8B-B14F-4D97-AF65-F5344CB8AC3E}">
        <p14:creationId xmlns:p14="http://schemas.microsoft.com/office/powerpoint/2010/main" val="1155548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buNone/>
            </a:pPr>
            <a:r>
              <a:rPr lang="es-CO" sz="1200" i="1" u="sng" dirty="0" smtClean="0"/>
              <a:t>5. CIAF+ = CIAF + </a:t>
            </a:r>
            <a:r>
              <a:rPr lang="es-CO" sz="1200" i="1" u="sng" dirty="0" err="1" smtClean="0"/>
              <a:t>P’’i</a:t>
            </a:r>
            <a:endParaRPr lang="es-CO" sz="1200" i="1" u="sng" dirty="0" smtClean="0"/>
          </a:p>
          <a:p>
            <a:r>
              <a:rPr lang="es-CO" sz="1200" i="1" dirty="0" smtClean="0"/>
              <a:t>Aplicar fundamentos de integración de CIAF</a:t>
            </a:r>
            <a:r>
              <a:rPr lang="es-CO" sz="1200" dirty="0" smtClean="0"/>
              <a:t>: Llevar a cabo una </a:t>
            </a:r>
            <a:r>
              <a:rPr lang="es-CO" sz="1200" u="sng" dirty="0" smtClean="0"/>
              <a:t>definición de los contenidos finales</a:t>
            </a:r>
            <a:r>
              <a:rPr lang="es-CO" sz="1200" dirty="0" smtClean="0"/>
              <a:t> que resultan de la unión de las propuestas. Se aplican los </a:t>
            </a:r>
            <a:r>
              <a:rPr lang="es-CO" sz="1200" u="sng" dirty="0" smtClean="0"/>
              <a:t>fundamentos de integración</a:t>
            </a:r>
            <a:r>
              <a:rPr lang="es-CO" sz="1200" dirty="0" smtClean="0"/>
              <a:t>. </a:t>
            </a:r>
          </a:p>
          <a:p>
            <a:endParaRPr lang="es-CO" dirty="0" smtClean="0"/>
          </a:p>
          <a:p>
            <a:r>
              <a:rPr lang="es-CO" sz="1200" b="0" i="1" u="none" strike="noStrike" kern="1200" baseline="0" dirty="0" smtClean="0">
                <a:solidFill>
                  <a:schemeClr val="tx1"/>
                </a:solidFill>
                <a:latin typeface="+mn-lt"/>
                <a:ea typeface="+mn-ea"/>
                <a:cs typeface="+mn-cs"/>
              </a:rPr>
              <a:t>Representación</a:t>
            </a:r>
            <a:r>
              <a:rPr lang="es-CO" sz="1200" b="0" i="0" u="none" strike="noStrike" kern="1200" baseline="0" dirty="0" smtClean="0">
                <a:solidFill>
                  <a:schemeClr val="tx1"/>
                </a:solidFill>
                <a:latin typeface="+mn-lt"/>
                <a:ea typeface="+mn-ea"/>
                <a:cs typeface="+mn-cs"/>
              </a:rPr>
              <a:t>: una propuesta metodológica tendrá que estar especificada y representada</a:t>
            </a:r>
          </a:p>
          <a:p>
            <a:r>
              <a:rPr lang="es-CO" sz="1200" b="0" i="0" u="none" strike="noStrike" kern="1200" baseline="0" dirty="0" smtClean="0">
                <a:solidFill>
                  <a:schemeClr val="tx1"/>
                </a:solidFill>
                <a:latin typeface="+mn-lt"/>
                <a:ea typeface="+mn-ea"/>
                <a:cs typeface="+mn-cs"/>
              </a:rPr>
              <a:t>de manera que permita a los desarrolladores seguirla correctamente y sin ambigüedades.</a:t>
            </a:r>
          </a:p>
          <a:p>
            <a:r>
              <a:rPr lang="es-CO" sz="1200" b="0" i="0" u="none" strike="noStrike" kern="1200" baseline="0" dirty="0" smtClean="0">
                <a:solidFill>
                  <a:schemeClr val="tx1"/>
                </a:solidFill>
                <a:latin typeface="+mn-lt"/>
                <a:ea typeface="+mn-ea"/>
                <a:cs typeface="+mn-cs"/>
              </a:rPr>
              <a:t>Esta representación estará elaborada siguiendo una serie de pautas, estándares o lenguajes</a:t>
            </a:r>
          </a:p>
          <a:p>
            <a:r>
              <a:rPr lang="es-CO" sz="1200" b="0" i="0" u="none" strike="noStrike" kern="1200" baseline="0" dirty="0" smtClean="0">
                <a:solidFill>
                  <a:schemeClr val="tx1"/>
                </a:solidFill>
                <a:latin typeface="+mn-lt"/>
                <a:ea typeface="+mn-ea"/>
                <a:cs typeface="+mn-cs"/>
              </a:rPr>
              <a:t>que permitan describir cada uno de sus componentes y las relaciones que existen entre ellos.</a:t>
            </a:r>
          </a:p>
          <a:p>
            <a:r>
              <a:rPr lang="es-CO" sz="1200" b="0" i="0" u="none" strike="noStrike" kern="1200" baseline="0" dirty="0" smtClean="0">
                <a:solidFill>
                  <a:schemeClr val="tx1"/>
                </a:solidFill>
                <a:latin typeface="+mn-lt"/>
                <a:ea typeface="+mn-ea"/>
                <a:cs typeface="+mn-cs"/>
              </a:rPr>
              <a:t>El reto consiste en encontrar un acuerdo en la forma de representación final del proceso de</a:t>
            </a:r>
          </a:p>
          <a:p>
            <a:r>
              <a:rPr lang="es-CO" sz="1200" b="0" i="0" u="none" strike="noStrike" kern="1200" baseline="0" dirty="0" smtClean="0">
                <a:solidFill>
                  <a:schemeClr val="tx1"/>
                </a:solidFill>
                <a:latin typeface="+mn-lt"/>
                <a:ea typeface="+mn-ea"/>
                <a:cs typeface="+mn-cs"/>
              </a:rPr>
              <a:t>desarrollo y en la adaptación, hacia dicha representación final, de cada uno de los</a:t>
            </a:r>
          </a:p>
          <a:p>
            <a:r>
              <a:rPr lang="es-CO" sz="1200" b="0" i="0" u="none" strike="noStrike" kern="1200" baseline="0" dirty="0" smtClean="0">
                <a:solidFill>
                  <a:schemeClr val="tx1"/>
                </a:solidFill>
                <a:latin typeface="+mn-lt"/>
                <a:ea typeface="+mn-ea"/>
                <a:cs typeface="+mn-cs"/>
              </a:rPr>
              <a:t>componentes metodológicos adoptados.</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Tipo de componente metodológico</a:t>
            </a:r>
            <a:r>
              <a:rPr lang="es-CO" sz="1200" b="0" i="0" u="none" strike="noStrike" kern="1200" baseline="0" dirty="0" smtClean="0">
                <a:solidFill>
                  <a:schemeClr val="tx1"/>
                </a:solidFill>
                <a:latin typeface="+mn-lt"/>
                <a:ea typeface="+mn-ea"/>
                <a:cs typeface="+mn-cs"/>
              </a:rPr>
              <a:t>: el reto consisten en identificar qué categoría o clase de</a:t>
            </a:r>
          </a:p>
          <a:p>
            <a:r>
              <a:rPr lang="es-CO" sz="1200" b="0" i="0" u="none" strike="noStrike" kern="1200" baseline="0" dirty="0" smtClean="0">
                <a:solidFill>
                  <a:schemeClr val="tx1"/>
                </a:solidFill>
                <a:latin typeface="+mn-lt"/>
                <a:ea typeface="+mn-ea"/>
                <a:cs typeface="+mn-cs"/>
              </a:rPr>
              <a:t>componente metodológico es de interés; por ejemplo, una actividad, una tarea, una</a:t>
            </a:r>
          </a:p>
          <a:p>
            <a:r>
              <a:rPr lang="es-CO" sz="1200" b="0" i="0" u="none" strike="noStrike" kern="1200" baseline="0" dirty="0" smtClean="0">
                <a:solidFill>
                  <a:schemeClr val="tx1"/>
                </a:solidFill>
                <a:latin typeface="+mn-lt"/>
                <a:ea typeface="+mn-ea"/>
                <a:cs typeface="+mn-cs"/>
              </a:rPr>
              <a:t>disciplina, un contenido de método, una mejor práctica, una técnica, un ciclo de vida, etc.</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Aspecto o cualidad</a:t>
            </a:r>
            <a:r>
              <a:rPr lang="es-CO" sz="1200" b="0" i="0" u="none" strike="noStrike" kern="1200" baseline="0" dirty="0" smtClean="0">
                <a:solidFill>
                  <a:schemeClr val="tx1"/>
                </a:solidFill>
                <a:latin typeface="+mn-lt"/>
                <a:ea typeface="+mn-ea"/>
                <a:cs typeface="+mn-cs"/>
              </a:rPr>
              <a:t>: cada propuesta metodológica puede enfocarse en el modelado de un</a:t>
            </a:r>
          </a:p>
          <a:p>
            <a:r>
              <a:rPr lang="es-CO" sz="1200" b="0" i="0" u="none" strike="noStrike" kern="1200" baseline="0" dirty="0" smtClean="0">
                <a:solidFill>
                  <a:schemeClr val="tx1"/>
                </a:solidFill>
                <a:latin typeface="+mn-lt"/>
                <a:ea typeface="+mn-ea"/>
                <a:cs typeface="+mn-cs"/>
              </a:rPr>
              <a:t>aspecto del sistema, de tal forma que se centra en tan solo una fracción de los artefactos</a:t>
            </a:r>
          </a:p>
          <a:p>
            <a:r>
              <a:rPr lang="es-CO" sz="1200" b="0" i="0" u="none" strike="noStrike" kern="1200" baseline="0" dirty="0" smtClean="0">
                <a:solidFill>
                  <a:schemeClr val="tx1"/>
                </a:solidFill>
                <a:latin typeface="+mn-lt"/>
                <a:ea typeface="+mn-ea"/>
                <a:cs typeface="+mn-cs"/>
              </a:rPr>
              <a:t>necesarios para modelar un sistema con una cobertura determinada39. El reto está en</a:t>
            </a:r>
          </a:p>
          <a:p>
            <a:r>
              <a:rPr lang="es-CO" sz="1200" b="0" i="0" u="none" strike="noStrike" kern="1200" baseline="0" dirty="0" smtClean="0">
                <a:solidFill>
                  <a:schemeClr val="tx1"/>
                </a:solidFill>
                <a:latin typeface="+mn-lt"/>
                <a:ea typeface="+mn-ea"/>
                <a:cs typeface="+mn-cs"/>
              </a:rPr>
              <a:t>identificar los elementos de modelado que son comunes y cuál es el aporte que provee cada</a:t>
            </a:r>
          </a:p>
          <a:p>
            <a:r>
              <a:rPr lang="es-CO" sz="1200" b="0" i="0" u="none" strike="noStrike" kern="1200" baseline="0" dirty="0" smtClean="0">
                <a:solidFill>
                  <a:schemeClr val="tx1"/>
                </a:solidFill>
                <a:latin typeface="+mn-lt"/>
                <a:ea typeface="+mn-ea"/>
                <a:cs typeface="+mn-cs"/>
              </a:rPr>
              <a:t>uno.</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Ciclo de vida</a:t>
            </a:r>
            <a:r>
              <a:rPr lang="es-CO" sz="1200" b="0" i="0" u="none" strike="noStrike" kern="1200" baseline="0" dirty="0" smtClean="0">
                <a:solidFill>
                  <a:schemeClr val="tx1"/>
                </a:solidFill>
                <a:latin typeface="+mn-lt"/>
                <a:ea typeface="+mn-ea"/>
                <a:cs typeface="+mn-cs"/>
              </a:rPr>
              <a:t>: Un ciclo de vida del software define las diferentes etapas de la vida de un</a:t>
            </a:r>
          </a:p>
          <a:p>
            <a:r>
              <a:rPr lang="es-CO" sz="1200" b="0" i="0" u="none" strike="noStrike" kern="1200" baseline="0" dirty="0" smtClean="0">
                <a:solidFill>
                  <a:schemeClr val="tx1"/>
                </a:solidFill>
                <a:latin typeface="+mn-lt"/>
                <a:ea typeface="+mn-ea"/>
                <a:cs typeface="+mn-cs"/>
              </a:rPr>
              <a:t>producto software (</a:t>
            </a:r>
            <a:r>
              <a:rPr lang="es-CO" sz="1200" b="0" i="0" u="none" strike="noStrike" kern="1200" baseline="0" dirty="0" err="1" smtClean="0">
                <a:solidFill>
                  <a:schemeClr val="tx1"/>
                </a:solidFill>
                <a:latin typeface="+mn-lt"/>
                <a:ea typeface="+mn-ea"/>
                <a:cs typeface="+mn-cs"/>
              </a:rPr>
              <a:t>Fuggetta</a:t>
            </a:r>
            <a:r>
              <a:rPr lang="es-CO" sz="1200" b="0" i="0" u="none" strike="noStrike" kern="1200" baseline="0" dirty="0" smtClean="0">
                <a:solidFill>
                  <a:schemeClr val="tx1"/>
                </a:solidFill>
                <a:latin typeface="+mn-lt"/>
                <a:ea typeface="+mn-ea"/>
                <a:cs typeface="+mn-cs"/>
              </a:rPr>
              <a:t> 2000). El reto se presenta cuando se desea integrar dos</a:t>
            </a:r>
          </a:p>
          <a:p>
            <a:r>
              <a:rPr lang="es-CO" sz="1200" b="0" i="0" u="none" strike="noStrike" kern="1200" baseline="0" dirty="0" smtClean="0">
                <a:solidFill>
                  <a:schemeClr val="tx1"/>
                </a:solidFill>
                <a:latin typeface="+mn-lt"/>
                <a:ea typeface="+mn-ea"/>
                <a:cs typeface="+mn-cs"/>
              </a:rPr>
              <a:t>procesos que tengan ciclos de vida distintos, tanto estructural como temporalmente.</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Formalidad</a:t>
            </a:r>
            <a:r>
              <a:rPr lang="es-CO" sz="1200" b="0" i="0" u="none" strike="noStrike" kern="1200" baseline="0" dirty="0" smtClean="0">
                <a:solidFill>
                  <a:schemeClr val="tx1"/>
                </a:solidFill>
                <a:latin typeface="+mn-lt"/>
                <a:ea typeface="+mn-ea"/>
                <a:cs typeface="+mn-cs"/>
              </a:rPr>
              <a:t>: tiene que ver con la complejidad del proceso, que hace necesario un gran</a:t>
            </a:r>
          </a:p>
          <a:p>
            <a:r>
              <a:rPr lang="es-CO" sz="1200" b="0" i="0" u="none" strike="noStrike" kern="1200" baseline="0" dirty="0" smtClean="0">
                <a:solidFill>
                  <a:schemeClr val="tx1"/>
                </a:solidFill>
                <a:latin typeface="+mn-lt"/>
                <a:ea typeface="+mn-ea"/>
                <a:cs typeface="+mn-cs"/>
              </a:rPr>
              <a:t>control técnico y de gestión para asegurar su terminación y entrega oportuna. El nivel de</a:t>
            </a:r>
          </a:p>
          <a:p>
            <a:r>
              <a:rPr lang="es-CO" sz="1200" b="0" i="0" u="none" strike="noStrike" kern="1200" baseline="0" dirty="0" smtClean="0">
                <a:solidFill>
                  <a:schemeClr val="tx1"/>
                </a:solidFill>
                <a:latin typeface="+mn-lt"/>
                <a:ea typeface="+mn-ea"/>
                <a:cs typeface="+mn-cs"/>
              </a:rPr>
              <a:t>formalidad afecta el número de artefactos y los detalles de las descripciones del flujo de</a:t>
            </a:r>
          </a:p>
          <a:p>
            <a:r>
              <a:rPr lang="es-CO" sz="1200" b="0" i="0" u="none" strike="noStrike" kern="1200" baseline="0" dirty="0" smtClean="0">
                <a:solidFill>
                  <a:schemeClr val="tx1"/>
                </a:solidFill>
                <a:latin typeface="+mn-lt"/>
                <a:ea typeface="+mn-ea"/>
                <a:cs typeface="+mn-cs"/>
              </a:rPr>
              <a:t>trabajo (</a:t>
            </a:r>
            <a:r>
              <a:rPr lang="es-CO" sz="1200" b="0" i="0" u="none" strike="noStrike" kern="1200" baseline="0" dirty="0" err="1" smtClean="0">
                <a:solidFill>
                  <a:schemeClr val="tx1"/>
                </a:solidFill>
                <a:latin typeface="+mn-lt"/>
                <a:ea typeface="+mn-ea"/>
                <a:cs typeface="+mn-cs"/>
              </a:rPr>
              <a:t>Shuja</a:t>
            </a:r>
            <a:r>
              <a:rPr lang="es-CO" sz="1200" b="0" i="0" u="none" strike="noStrike" kern="1200" baseline="0" dirty="0" smtClean="0">
                <a:solidFill>
                  <a:schemeClr val="tx1"/>
                </a:solidFill>
                <a:latin typeface="+mn-lt"/>
                <a:ea typeface="+mn-ea"/>
                <a:cs typeface="+mn-cs"/>
              </a:rPr>
              <a:t> et al. 2008). El reto está en el ajuste del nivel de formalidad que se hace a los</a:t>
            </a:r>
          </a:p>
          <a:p>
            <a:r>
              <a:rPr lang="es-CO" sz="1200" b="0" i="0" u="none" strike="noStrike" kern="1200" baseline="0" dirty="0" smtClean="0">
                <a:solidFill>
                  <a:schemeClr val="tx1"/>
                </a:solidFill>
                <a:latin typeface="+mn-lt"/>
                <a:ea typeface="+mn-ea"/>
                <a:cs typeface="+mn-cs"/>
              </a:rPr>
              <a:t>componentes metodológicos para que se adapten al resto de proceso.</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Nivel de granularidad</a:t>
            </a:r>
            <a:r>
              <a:rPr lang="es-CO" sz="1200" b="0" i="0" u="none" strike="noStrike" kern="1200" baseline="0" dirty="0" smtClean="0">
                <a:solidFill>
                  <a:schemeClr val="tx1"/>
                </a:solidFill>
                <a:latin typeface="+mn-lt"/>
                <a:ea typeface="+mn-ea"/>
                <a:cs typeface="+mn-cs"/>
              </a:rPr>
              <a:t>: Cada componente de proceso tiene un nivel de granularidad</a:t>
            </a:r>
          </a:p>
          <a:p>
            <a:r>
              <a:rPr lang="es-CO" sz="1200" b="0" i="0" u="none" strike="noStrike" kern="1200" baseline="0" dirty="0" smtClean="0">
                <a:solidFill>
                  <a:schemeClr val="tx1"/>
                </a:solidFill>
                <a:latin typeface="+mn-lt"/>
                <a:ea typeface="+mn-ea"/>
                <a:cs typeface="+mn-cs"/>
              </a:rPr>
              <a:t>determinado; por ejemplo, disciplina, método, actividad, tarea, paso. El reto está en</a:t>
            </a:r>
          </a:p>
          <a:p>
            <a:r>
              <a:rPr lang="es-CO" sz="1200" b="0" i="0" u="none" strike="noStrike" kern="1200" baseline="0" dirty="0" smtClean="0">
                <a:solidFill>
                  <a:schemeClr val="tx1"/>
                </a:solidFill>
                <a:latin typeface="+mn-lt"/>
                <a:ea typeface="+mn-ea"/>
                <a:cs typeface="+mn-cs"/>
              </a:rPr>
              <a:t>identificar el nivel de granularidad de los componentes de proceso que se desean integrar. Es</a:t>
            </a:r>
          </a:p>
          <a:p>
            <a:r>
              <a:rPr lang="es-CO" sz="1200" b="0" i="0" u="none" strike="noStrike" kern="1200" baseline="0" dirty="0" smtClean="0">
                <a:solidFill>
                  <a:schemeClr val="tx1"/>
                </a:solidFill>
                <a:latin typeface="+mn-lt"/>
                <a:ea typeface="+mn-ea"/>
                <a:cs typeface="+mn-cs"/>
              </a:rPr>
              <a:t>importante que los componentes de proceso tengan la misma granularidad cuando se</a:t>
            </a:r>
          </a:p>
          <a:p>
            <a:r>
              <a:rPr lang="es-CO" sz="1200" b="0" i="0" u="none" strike="noStrike" kern="1200" baseline="0" dirty="0" smtClean="0">
                <a:solidFill>
                  <a:schemeClr val="tx1"/>
                </a:solidFill>
                <a:latin typeface="+mn-lt"/>
                <a:ea typeface="+mn-ea"/>
                <a:cs typeface="+mn-cs"/>
              </a:rPr>
              <a:t>integran. Por ejemplo, si se deseara agregar40 una disciplina a un proceso base en forma de</a:t>
            </a:r>
          </a:p>
          <a:p>
            <a:r>
              <a:rPr lang="es-CO" sz="1200" b="0" i="0" u="none" strike="noStrike" kern="1200" baseline="0" dirty="0" smtClean="0">
                <a:solidFill>
                  <a:schemeClr val="tx1"/>
                </a:solidFill>
                <a:latin typeface="+mn-lt"/>
                <a:ea typeface="+mn-ea"/>
                <a:cs typeface="+mn-cs"/>
              </a:rPr>
              <a:t>actividad de proceso no se podría, porque disciplina y actividad no tienen el mismo nivel de</a:t>
            </a:r>
          </a:p>
          <a:p>
            <a:r>
              <a:rPr lang="es-CO" sz="1200" b="0" i="0" u="none" strike="noStrike" kern="1200" baseline="0" dirty="0" smtClean="0">
                <a:solidFill>
                  <a:schemeClr val="tx1"/>
                </a:solidFill>
                <a:latin typeface="+mn-lt"/>
                <a:ea typeface="+mn-ea"/>
                <a:cs typeface="+mn-cs"/>
              </a:rPr>
              <a:t>granularidad.</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Artefactos</a:t>
            </a:r>
            <a:r>
              <a:rPr lang="es-CO" sz="1200" b="0" i="0" u="none" strike="noStrike" kern="1200" baseline="0" dirty="0" smtClean="0">
                <a:solidFill>
                  <a:schemeClr val="tx1"/>
                </a:solidFill>
                <a:latin typeface="+mn-lt"/>
                <a:ea typeface="+mn-ea"/>
                <a:cs typeface="+mn-cs"/>
              </a:rPr>
              <a:t>: El reto radica en que es posible que no se encuentren coincidencias entre los</a:t>
            </a:r>
          </a:p>
          <a:p>
            <a:r>
              <a:rPr lang="es-CO" sz="1200" b="0" i="0" u="none" strike="noStrike" kern="1200" baseline="0" dirty="0" smtClean="0">
                <a:solidFill>
                  <a:schemeClr val="tx1"/>
                </a:solidFill>
                <a:latin typeface="+mn-lt"/>
                <a:ea typeface="+mn-ea"/>
                <a:cs typeface="+mn-cs"/>
              </a:rPr>
              <a:t>artefactos de las propuestas metodológicas, debido a que cada una tiene su propia</a:t>
            </a:r>
          </a:p>
          <a:p>
            <a:r>
              <a:rPr lang="es-CO" sz="1200" b="0" i="0" u="none" strike="noStrike" kern="1200" baseline="0" dirty="0" smtClean="0">
                <a:solidFill>
                  <a:schemeClr val="tx1"/>
                </a:solidFill>
                <a:latin typeface="+mn-lt"/>
                <a:ea typeface="+mn-ea"/>
                <a:cs typeface="+mn-cs"/>
              </a:rPr>
              <a:t>configuración de artefactos, según perspectivas y vistas. Los artefactos deben tener</a:t>
            </a:r>
          </a:p>
          <a:p>
            <a:r>
              <a:rPr lang="es-CO" sz="1200" b="0" i="0" u="none" strike="noStrike" kern="1200" baseline="0" dirty="0" smtClean="0">
                <a:solidFill>
                  <a:schemeClr val="tx1"/>
                </a:solidFill>
                <a:latin typeface="+mn-lt"/>
                <a:ea typeface="+mn-ea"/>
                <a:cs typeface="+mn-cs"/>
              </a:rPr>
              <a:t>semejanza y complementariedad para que sea importante la integración (</a:t>
            </a:r>
            <a:r>
              <a:rPr lang="es-CO" sz="1200" b="0" i="0" u="none" strike="noStrike" kern="1200" baseline="0" dirty="0" err="1" smtClean="0">
                <a:solidFill>
                  <a:schemeClr val="tx1"/>
                </a:solidFill>
                <a:latin typeface="+mn-lt"/>
                <a:ea typeface="+mn-ea"/>
                <a:cs typeface="+mn-cs"/>
              </a:rPr>
              <a:t>Seffah</a:t>
            </a:r>
            <a:r>
              <a:rPr lang="es-CO" sz="1200" b="0" i="0" u="none" strike="noStrike" kern="1200" baseline="0" dirty="0" smtClean="0">
                <a:solidFill>
                  <a:schemeClr val="tx1"/>
                </a:solidFill>
                <a:latin typeface="+mn-lt"/>
                <a:ea typeface="+mn-ea"/>
                <a:cs typeface="+mn-cs"/>
              </a:rPr>
              <a:t> et al. 2005).</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Nivel de abstracción</a:t>
            </a:r>
            <a:r>
              <a:rPr lang="es-CO" sz="1200" b="0" i="0" u="none" strike="noStrike" kern="1200" baseline="0" dirty="0" smtClean="0">
                <a:solidFill>
                  <a:schemeClr val="tx1"/>
                </a:solidFill>
                <a:latin typeface="+mn-lt"/>
                <a:ea typeface="+mn-ea"/>
                <a:cs typeface="+mn-cs"/>
              </a:rPr>
              <a:t>: Cada nivel de abstracción representa restricciones lógicas o físicas</a:t>
            </a:r>
          </a:p>
          <a:p>
            <a:r>
              <a:rPr lang="es-CO" sz="1200" b="0" i="0" u="none" strike="noStrike" kern="1200" baseline="0" dirty="0" smtClean="0">
                <a:solidFill>
                  <a:schemeClr val="tx1"/>
                </a:solidFill>
                <a:latin typeface="+mn-lt"/>
                <a:ea typeface="+mn-ea"/>
                <a:cs typeface="+mn-cs"/>
              </a:rPr>
              <a:t>distintas. Por ejemplo, mientras que un “</a:t>
            </a:r>
            <a:r>
              <a:rPr lang="es-CO" sz="1200" b="0" i="1" u="none" strike="noStrike" kern="1200" baseline="0" dirty="0" smtClean="0">
                <a:solidFill>
                  <a:schemeClr val="tx1"/>
                </a:solidFill>
                <a:latin typeface="+mn-lt"/>
                <a:ea typeface="+mn-ea"/>
                <a:cs typeface="+mn-cs"/>
              </a:rPr>
              <a:t>empleado</a:t>
            </a:r>
            <a:r>
              <a:rPr lang="es-CO" sz="1200" b="0" i="0" u="none" strike="noStrike" kern="1200" baseline="0" dirty="0" smtClean="0">
                <a:solidFill>
                  <a:schemeClr val="tx1"/>
                </a:solidFill>
                <a:latin typeface="+mn-lt"/>
                <a:ea typeface="+mn-ea"/>
                <a:cs typeface="+mn-cs"/>
              </a:rPr>
              <a:t>” es una persona de carne y hueso, en el</a:t>
            </a:r>
          </a:p>
          <a:p>
            <a:r>
              <a:rPr lang="es-CO" sz="1200" b="0" i="0" u="none" strike="noStrike" kern="1200" baseline="0" dirty="0" smtClean="0">
                <a:solidFill>
                  <a:schemeClr val="tx1"/>
                </a:solidFill>
                <a:latin typeface="+mn-lt"/>
                <a:ea typeface="+mn-ea"/>
                <a:cs typeface="+mn-cs"/>
              </a:rPr>
              <a:t>nivel de negocio, el mismo “</a:t>
            </a:r>
            <a:r>
              <a:rPr lang="es-CO" sz="1200" b="0" i="1" u="none" strike="noStrike" kern="1200" baseline="0" dirty="0" smtClean="0">
                <a:solidFill>
                  <a:schemeClr val="tx1"/>
                </a:solidFill>
                <a:latin typeface="+mn-lt"/>
                <a:ea typeface="+mn-ea"/>
                <a:cs typeface="+mn-cs"/>
              </a:rPr>
              <a:t>empleado</a:t>
            </a:r>
            <a:r>
              <a:rPr lang="es-CO" sz="1200" b="0" i="0" u="none" strike="noStrike" kern="1200" baseline="0" dirty="0" smtClean="0">
                <a:solidFill>
                  <a:schemeClr val="tx1"/>
                </a:solidFill>
                <a:latin typeface="+mn-lt"/>
                <a:ea typeface="+mn-ea"/>
                <a:cs typeface="+mn-cs"/>
              </a:rPr>
              <a:t>” es una entidad de datos en el nivel de sistema. El reto</a:t>
            </a:r>
          </a:p>
          <a:p>
            <a:r>
              <a:rPr lang="es-CO" sz="1200" b="0" i="0" u="none" strike="noStrike" kern="1200" baseline="0" dirty="0" smtClean="0">
                <a:solidFill>
                  <a:schemeClr val="tx1"/>
                </a:solidFill>
                <a:latin typeface="+mn-lt"/>
                <a:ea typeface="+mn-ea"/>
                <a:cs typeface="+mn-cs"/>
              </a:rPr>
              <a:t>está en compaginar artefactos que no se ubican concretamente en un nivel de abstracción</a:t>
            </a:r>
          </a:p>
          <a:p>
            <a:r>
              <a:rPr lang="es-CO" sz="1200" b="0" i="0" u="none" strike="noStrike" kern="1200" baseline="0" dirty="0" smtClean="0">
                <a:solidFill>
                  <a:schemeClr val="tx1"/>
                </a:solidFill>
                <a:latin typeface="+mn-lt"/>
                <a:ea typeface="+mn-ea"/>
                <a:cs typeface="+mn-cs"/>
              </a:rPr>
              <a:t>específico y que representan información en distintos niveles e abstracción.</a:t>
            </a:r>
          </a:p>
          <a:p>
            <a:r>
              <a:rPr lang="es-CO" sz="1200" b="0" i="0" u="none" strike="noStrike" kern="1200" baseline="0" dirty="0" smtClean="0">
                <a:solidFill>
                  <a:schemeClr val="tx1"/>
                </a:solidFill>
                <a:latin typeface="+mn-lt"/>
                <a:ea typeface="+mn-ea"/>
                <a:cs typeface="+mn-cs"/>
              </a:rPr>
              <a:t>• </a:t>
            </a:r>
            <a:r>
              <a:rPr lang="es-CO" sz="1200" b="0" i="1" u="none" strike="noStrike" kern="1200" baseline="0" dirty="0" smtClean="0">
                <a:solidFill>
                  <a:schemeClr val="tx1"/>
                </a:solidFill>
                <a:latin typeface="+mn-lt"/>
                <a:ea typeface="+mn-ea"/>
                <a:cs typeface="+mn-cs"/>
              </a:rPr>
              <a:t>Consistencia y trazabilidad</a:t>
            </a:r>
            <a:r>
              <a:rPr lang="es-CO" sz="1200" b="0" i="0" u="none" strike="noStrike" kern="1200" baseline="0" dirty="0" smtClean="0">
                <a:solidFill>
                  <a:schemeClr val="tx1"/>
                </a:solidFill>
                <a:latin typeface="+mn-lt"/>
                <a:ea typeface="+mn-ea"/>
                <a:cs typeface="+mn-cs"/>
              </a:rPr>
              <a:t>: Uno de los mayores retos en la integración de propuestas</a:t>
            </a:r>
          </a:p>
          <a:p>
            <a:r>
              <a:rPr lang="es-CO" sz="1200" b="0" i="0" u="none" strike="noStrike" kern="1200" baseline="0" dirty="0" smtClean="0">
                <a:solidFill>
                  <a:schemeClr val="tx1"/>
                </a:solidFill>
                <a:latin typeface="+mn-lt"/>
                <a:ea typeface="+mn-ea"/>
                <a:cs typeface="+mn-cs"/>
              </a:rPr>
              <a:t>metodológicas tiene que ver con el manejo de la consistencia y la trazabilidad de los</a:t>
            </a:r>
          </a:p>
          <a:p>
            <a:r>
              <a:rPr lang="es-CO" sz="1200" b="0" i="0" u="none" strike="noStrike" kern="1200" baseline="0" dirty="0" smtClean="0">
                <a:solidFill>
                  <a:schemeClr val="tx1"/>
                </a:solidFill>
                <a:latin typeface="+mn-lt"/>
                <a:ea typeface="+mn-ea"/>
                <a:cs typeface="+mn-cs"/>
              </a:rPr>
              <a:t>artefactos. En esta tesis, se cree que las capas de integración son excelentes mecanismos</a:t>
            </a:r>
          </a:p>
          <a:p>
            <a:r>
              <a:rPr lang="es-CO" sz="1200" b="0" i="0" u="none" strike="noStrike" kern="1200" baseline="0" dirty="0" smtClean="0">
                <a:solidFill>
                  <a:schemeClr val="tx1"/>
                </a:solidFill>
                <a:latin typeface="+mn-lt"/>
                <a:ea typeface="+mn-ea"/>
                <a:cs typeface="+mn-cs"/>
              </a:rPr>
              <a:t>para mantener la trazabilidad y la sincronización, por ser precisamente sintaxis abstractas</a:t>
            </a:r>
          </a:p>
          <a:p>
            <a:r>
              <a:rPr lang="es-CO" sz="1200" b="0" i="0" u="none" strike="noStrike" kern="1200" baseline="0" dirty="0" smtClean="0">
                <a:solidFill>
                  <a:schemeClr val="tx1"/>
                </a:solidFill>
                <a:latin typeface="+mn-lt"/>
                <a:ea typeface="+mn-ea"/>
                <a:cs typeface="+mn-cs"/>
              </a:rPr>
              <a:t>que definen modelos de transformación y, por ende, de trazabilidad.</a:t>
            </a:r>
          </a:p>
          <a:p>
            <a:endParaRPr lang="es-CO" dirty="0"/>
          </a:p>
        </p:txBody>
      </p:sp>
      <p:sp>
        <p:nvSpPr>
          <p:cNvPr id="4" name="3 Marcador de número de diapositiva"/>
          <p:cNvSpPr>
            <a:spLocks noGrp="1"/>
          </p:cNvSpPr>
          <p:nvPr>
            <p:ph type="sldNum" sz="quarter" idx="10"/>
          </p:nvPr>
        </p:nvSpPr>
        <p:spPr/>
        <p:txBody>
          <a:bodyPr/>
          <a:lstStyle/>
          <a:p>
            <a:fld id="{2331FC8B-6FDD-4AFA-8E32-2EA97DE0AC56}" type="slidenum">
              <a:rPr lang="es-CO" smtClean="0"/>
              <a:t>50</a:t>
            </a:fld>
            <a:endParaRPr lang="es-CO"/>
          </a:p>
        </p:txBody>
      </p:sp>
    </p:spTree>
    <p:extLst>
      <p:ext uri="{BB962C8B-B14F-4D97-AF65-F5344CB8AC3E}">
        <p14:creationId xmlns:p14="http://schemas.microsoft.com/office/powerpoint/2010/main" val="115554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CO" i="1" u="sng" dirty="0" smtClean="0"/>
              <a:t>6. </a:t>
            </a:r>
            <a:r>
              <a:rPr lang="es-CO" i="1" u="sng" dirty="0" err="1" smtClean="0"/>
              <a:t>CIAF.p</a:t>
            </a:r>
            <a:r>
              <a:rPr lang="es-CO" i="1" u="sng" dirty="0" smtClean="0"/>
              <a:t>+ = Implementar(</a:t>
            </a:r>
            <a:r>
              <a:rPr lang="es-CO" i="1" u="sng" dirty="0" err="1" smtClean="0"/>
              <a:t>Proceso_CIAF</a:t>
            </a:r>
            <a:r>
              <a:rPr lang="es-CO" i="1" u="sng" dirty="0" smtClean="0"/>
              <a:t>)</a:t>
            </a:r>
          </a:p>
          <a:p>
            <a:r>
              <a:rPr lang="es-CO" i="1" dirty="0" smtClean="0"/>
              <a:t>Implementar un proceso según un ciclo de vida:</a:t>
            </a:r>
            <a:r>
              <a:rPr lang="es-CO" dirty="0" smtClean="0"/>
              <a:t> cada </a:t>
            </a:r>
            <a:r>
              <a:rPr lang="es-CO" u="sng" dirty="0" smtClean="0"/>
              <a:t>configuración de proceso</a:t>
            </a:r>
            <a:r>
              <a:rPr lang="es-CO" dirty="0" smtClean="0"/>
              <a:t> obedecerá a un </a:t>
            </a:r>
            <a:r>
              <a:rPr lang="es-CO" u="sng" dirty="0" smtClean="0"/>
              <a:t>ciclo de vida diferente</a:t>
            </a:r>
            <a:r>
              <a:rPr lang="es-CO" dirty="0" smtClean="0"/>
              <a:t> según sean las necesidades concretas del proyecto, el equipo de desarrollo y el cliente. </a:t>
            </a:r>
          </a:p>
          <a:p>
            <a:endParaRPr lang="es-CO" dirty="0"/>
          </a:p>
        </p:txBody>
      </p:sp>
      <p:sp>
        <p:nvSpPr>
          <p:cNvPr id="4" name="3 Marcador de número de diapositiva"/>
          <p:cNvSpPr>
            <a:spLocks noGrp="1"/>
          </p:cNvSpPr>
          <p:nvPr>
            <p:ph type="sldNum" sz="quarter" idx="10"/>
          </p:nvPr>
        </p:nvSpPr>
        <p:spPr/>
        <p:txBody>
          <a:bodyPr/>
          <a:lstStyle/>
          <a:p>
            <a:fld id="{2331FC8B-6FDD-4AFA-8E32-2EA97DE0AC56}" type="slidenum">
              <a:rPr lang="es-CO" smtClean="0"/>
              <a:t>51</a:t>
            </a:fld>
            <a:endParaRPr lang="es-CO"/>
          </a:p>
        </p:txBody>
      </p:sp>
    </p:spTree>
    <p:extLst>
      <p:ext uri="{BB962C8B-B14F-4D97-AF65-F5344CB8AC3E}">
        <p14:creationId xmlns:p14="http://schemas.microsoft.com/office/powerpoint/2010/main" val="115554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La interactividad es</a:t>
            </a:r>
            <a:r>
              <a:rPr lang="es-CO" baseline="0" dirty="0" smtClean="0"/>
              <a:t> una funcionalidad que esta dada en términos de acciones que se realizan sobre el contenido a través de una comunicación bidireccional donde aspectos como la personalización y UX son factores importantes</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6</a:t>
            </a:fld>
            <a:endParaRPr lang="es-CO"/>
          </a:p>
        </p:txBody>
      </p:sp>
    </p:spTree>
    <p:extLst>
      <p:ext uri="{BB962C8B-B14F-4D97-AF65-F5344CB8AC3E}">
        <p14:creationId xmlns:p14="http://schemas.microsoft.com/office/powerpoint/2010/main" val="29106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solidFill>
                  <a:schemeClr val="tx1">
                    <a:lumMod val="75000"/>
                    <a:lumOff val="25000"/>
                  </a:schemeClr>
                </a:solidFill>
              </a:rPr>
              <a:t>MDE: se enfoca en la utilización de modelos como artefactos esenciales durante el desarrollo</a:t>
            </a:r>
          </a:p>
          <a:p>
            <a:endParaRPr lang="es-CO" dirty="0" smtClean="0">
              <a:solidFill>
                <a:schemeClr val="tx1">
                  <a:lumMod val="75000"/>
                  <a:lumOff val="25000"/>
                </a:schemeClr>
              </a:solidFill>
            </a:endParaRPr>
          </a:p>
          <a:p>
            <a:r>
              <a:rPr lang="es-CO" sz="1200" kern="1200" dirty="0" smtClean="0">
                <a:solidFill>
                  <a:schemeClr val="tx1"/>
                </a:solidFill>
                <a:effectLst/>
                <a:latin typeface="+mn-lt"/>
                <a:ea typeface="+mn-ea"/>
                <a:cs typeface="+mn-cs"/>
              </a:rPr>
              <a:t>MDA es un enfoque para el desarrollo, integración e interoperabilidad de sistemas de información. MDA propone una separación de modelos del sistema en tres capas, a saber, el modelo independiente de la computación (CIM), el modelo independiente de la plataforma (</a:t>
            </a:r>
            <a:r>
              <a:rPr lang="es-CO" sz="1200" u="none" strike="noStrike" kern="1200" dirty="0" err="1" smtClean="0">
                <a:solidFill>
                  <a:schemeClr val="tx1"/>
                </a:solidFill>
                <a:effectLst/>
                <a:latin typeface="+mn-lt"/>
                <a:ea typeface="+mn-ea"/>
                <a:cs typeface="+mn-cs"/>
                <a:hlinkClick r:id="rId3" action="ppaction://hlinkfile" tooltip="Martins, 2010 #97"/>
              </a:rPr>
              <a:t>Martins</a:t>
            </a:r>
            <a:r>
              <a:rPr lang="es-CO" sz="1200" u="none" strike="noStrike" kern="1200" dirty="0" smtClean="0">
                <a:solidFill>
                  <a:schemeClr val="tx1"/>
                </a:solidFill>
                <a:effectLst/>
                <a:latin typeface="+mn-lt"/>
                <a:ea typeface="+mn-ea"/>
                <a:cs typeface="+mn-cs"/>
                <a:hlinkClick r:id="rId3" action="ppaction://hlinkfile" tooltip="Martins, 2010 #97"/>
              </a:rPr>
              <a:t> et al.</a:t>
            </a:r>
            <a:r>
              <a:rPr lang="es-CO" sz="1200" kern="1200" dirty="0" smtClean="0">
                <a:solidFill>
                  <a:schemeClr val="tx1"/>
                </a:solidFill>
                <a:effectLst/>
                <a:latin typeface="+mn-lt"/>
                <a:ea typeface="+mn-ea"/>
                <a:cs typeface="+mn-cs"/>
              </a:rPr>
              <a:t>), y el modelo específico de la plataforma (PSM). De acuerdo a esto, ofrece un enfoque abierto y de tecnología neutral ante el reto del constante cambio de los negocios y de la tecnología (Miller et al. 2003). Los conceptos clave en MDA son modelos, </a:t>
            </a:r>
            <a:r>
              <a:rPr lang="es-CO" sz="1200" kern="1200" dirty="0" err="1" smtClean="0">
                <a:solidFill>
                  <a:schemeClr val="tx1"/>
                </a:solidFill>
                <a:effectLst/>
                <a:latin typeface="+mn-lt"/>
                <a:ea typeface="+mn-ea"/>
                <a:cs typeface="+mn-cs"/>
              </a:rPr>
              <a:t>metamodelos</a:t>
            </a:r>
            <a:r>
              <a:rPr lang="es-CO" sz="1200" kern="1200" dirty="0" smtClean="0">
                <a:solidFill>
                  <a:schemeClr val="tx1"/>
                </a:solidFill>
                <a:effectLst/>
                <a:latin typeface="+mn-lt"/>
                <a:ea typeface="+mn-ea"/>
                <a:cs typeface="+mn-cs"/>
              </a:rPr>
              <a:t> (que definen lenguajes abstractos por medio de los cuales se representan los lenguajes), y las transformaciones (que toman uno o más modelos y producen uno o más modelos a partir de estos) (</a:t>
            </a:r>
            <a:r>
              <a:rPr lang="es-CO" sz="1200" u="none" strike="noStrike" kern="1200" dirty="0" err="1" smtClean="0">
                <a:solidFill>
                  <a:schemeClr val="tx1"/>
                </a:solidFill>
                <a:effectLst/>
                <a:latin typeface="+mn-lt"/>
                <a:ea typeface="+mn-ea"/>
                <a:cs typeface="+mn-cs"/>
                <a:hlinkClick r:id="rId4" action="ppaction://hlinkfile" tooltip="ORMSCWhitePaper, 2001 #203"/>
              </a:rPr>
              <a:t>ORMSCWhitePaper</a:t>
            </a:r>
            <a:r>
              <a:rPr lang="es-CO" sz="1200" u="none" strike="noStrike" kern="1200" dirty="0" smtClean="0">
                <a:solidFill>
                  <a:schemeClr val="tx1"/>
                </a:solidFill>
                <a:effectLst/>
                <a:latin typeface="+mn-lt"/>
                <a:ea typeface="+mn-ea"/>
                <a:cs typeface="+mn-cs"/>
                <a:hlinkClick r:id="rId4" action="ppaction://hlinkfile" tooltip="ORMSCWhitePaper, 2001 #203"/>
              </a:rPr>
              <a:t>, 2001</a:t>
            </a:r>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MDA ha creado un gran interés, dado que asegura incrementar la productividad, la flexibilidad y la portabilidad de modelos de sistemas software (</a:t>
            </a:r>
            <a:r>
              <a:rPr lang="es-CO" sz="1200" u="none" strike="noStrike" kern="1200" dirty="0" smtClean="0">
                <a:solidFill>
                  <a:schemeClr val="tx1"/>
                </a:solidFill>
                <a:effectLst/>
                <a:latin typeface="+mn-lt"/>
                <a:ea typeface="+mn-ea"/>
                <a:cs typeface="+mn-cs"/>
                <a:hlinkClick r:id="rId5" action="ppaction://hlinkfile" tooltip="Miller, 2003 #204"/>
              </a:rPr>
              <a:t>Miller &amp; </a:t>
            </a:r>
            <a:r>
              <a:rPr lang="es-CO" sz="1200" u="none" strike="noStrike" kern="1200" dirty="0" err="1" smtClean="0">
                <a:solidFill>
                  <a:schemeClr val="tx1"/>
                </a:solidFill>
                <a:effectLst/>
                <a:latin typeface="+mn-lt"/>
                <a:ea typeface="+mn-ea"/>
                <a:cs typeface="+mn-cs"/>
                <a:hlinkClick r:id="rId5" action="ppaction://hlinkfile" tooltip="Miller, 2003 #204"/>
              </a:rPr>
              <a:t>Mukerji</a:t>
            </a:r>
            <a:r>
              <a:rPr lang="es-CO" sz="1200" u="none" strike="noStrike" kern="1200" dirty="0" smtClean="0">
                <a:solidFill>
                  <a:schemeClr val="tx1"/>
                </a:solidFill>
                <a:effectLst/>
                <a:latin typeface="+mn-lt"/>
                <a:ea typeface="+mn-ea"/>
                <a:cs typeface="+mn-cs"/>
                <a:hlinkClick r:id="rId5" action="ppaction://hlinkfile" tooltip="Miller, 2003 #204"/>
              </a:rPr>
              <a:t>, 2003</a:t>
            </a:r>
            <a:r>
              <a:rPr lang="es-CO" sz="1200" kern="1200" dirty="0" smtClean="0">
                <a:solidFill>
                  <a:schemeClr val="tx1"/>
                </a:solidFill>
                <a:effectLst/>
                <a:latin typeface="+mn-lt"/>
                <a:ea typeface="+mn-ea"/>
                <a:cs typeface="+mn-cs"/>
              </a:rPr>
              <a:t>). MDA define un enfoque que separa la especificación de la funcionalidad de un sistema de la especificación de la implementación de esa funcionalidad en una plataforma tecnológica específica. A su vez, define un enfoque para el desarrollo de software basado en modelado y </a:t>
            </a:r>
            <a:r>
              <a:rPr lang="es-CO" sz="1200" kern="1200" dirty="0" err="1" smtClean="0">
                <a:solidFill>
                  <a:schemeClr val="tx1"/>
                </a:solidFill>
                <a:effectLst/>
                <a:latin typeface="+mn-lt"/>
                <a:ea typeface="+mn-ea"/>
                <a:cs typeface="+mn-cs"/>
              </a:rPr>
              <a:t>mapping</a:t>
            </a:r>
            <a:r>
              <a:rPr lang="es-CO" sz="1200" kern="1200" dirty="0" smtClean="0">
                <a:solidFill>
                  <a:schemeClr val="tx1"/>
                </a:solidFill>
                <a:effectLst/>
                <a:latin typeface="+mn-lt"/>
                <a:ea typeface="+mn-ea"/>
                <a:cs typeface="+mn-cs"/>
              </a:rPr>
              <a:t> automático, a partir de los modelos hasta sus implementaciones (</a:t>
            </a:r>
            <a:r>
              <a:rPr lang="es-CO" sz="1200" u="none" strike="noStrike" kern="1200" dirty="0" err="1" smtClean="0">
                <a:solidFill>
                  <a:schemeClr val="tx1"/>
                </a:solidFill>
                <a:effectLst/>
                <a:latin typeface="+mn-lt"/>
                <a:ea typeface="+mn-ea"/>
                <a:cs typeface="+mn-cs"/>
                <a:hlinkClick r:id="rId6" action="ppaction://hlinkfile" tooltip="Bodart, 1995 #205"/>
              </a:rPr>
              <a:t>Bodart</a:t>
            </a:r>
            <a:r>
              <a:rPr lang="es-CO" sz="1200" u="none" strike="noStrike" kern="1200" dirty="0" smtClean="0">
                <a:solidFill>
                  <a:schemeClr val="tx1"/>
                </a:solidFill>
                <a:effectLst/>
                <a:latin typeface="+mn-lt"/>
                <a:ea typeface="+mn-ea"/>
                <a:cs typeface="+mn-cs"/>
                <a:hlinkClick r:id="rId6" action="ppaction://hlinkfile" tooltip="Bodart, 1995 #205"/>
              </a:rPr>
              <a:t> et al., 1995</a:t>
            </a:r>
            <a:r>
              <a:rPr lang="es-CO" sz="1200" kern="1200" dirty="0" smtClean="0">
                <a:solidFill>
                  <a:schemeClr val="tx1"/>
                </a:solidFill>
                <a:effectLst/>
                <a:latin typeface="+mn-lt"/>
                <a:ea typeface="+mn-ea"/>
                <a:cs typeface="+mn-cs"/>
              </a:rPr>
              <a:t>).</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La esencia de los fundamentos de MDA consiste en tres ideas, complementarias entre sí: (1) Representación directa: desplaza el foco del desarrollo de software lejos del dominio de la tecnología para dirigir las ideas y conceptos al dominio del problema; (2) Automatización: Propone usar herramientas computacionales para mecanizar el proceso de desarrollo del software y (</a:t>
            </a:r>
            <a:r>
              <a:rPr lang="es-CO" sz="1200" u="none" strike="noStrike" kern="1200" dirty="0" smtClean="0">
                <a:solidFill>
                  <a:schemeClr val="tx1"/>
                </a:solidFill>
                <a:effectLst/>
                <a:latin typeface="+mn-lt"/>
                <a:ea typeface="+mn-ea"/>
                <a:cs typeface="+mn-cs"/>
                <a:hlinkClick r:id="rId7" action="ppaction://hlinkfile" tooltip="Neto, 2013 #155"/>
              </a:rPr>
              <a:t>Neto et al.</a:t>
            </a:r>
            <a:r>
              <a:rPr lang="es-CO" sz="1200" kern="1200" dirty="0" smtClean="0">
                <a:solidFill>
                  <a:schemeClr val="tx1"/>
                </a:solidFill>
                <a:effectLst/>
                <a:latin typeface="+mn-lt"/>
                <a:ea typeface="+mn-ea"/>
                <a:cs typeface="+mn-cs"/>
              </a:rPr>
              <a:t>) Estándares abiertos: Los estándares han promovido el progreso de la tecnología, permitiendo la generación de un ecosistema de herramientas para propósitos generales y todo tipo de nichos especializados (</a:t>
            </a:r>
            <a:r>
              <a:rPr lang="es-CO" sz="1200" u="none" strike="noStrike" kern="1200" dirty="0" err="1" smtClean="0">
                <a:solidFill>
                  <a:schemeClr val="tx1"/>
                </a:solidFill>
                <a:effectLst/>
                <a:latin typeface="+mn-lt"/>
                <a:ea typeface="+mn-ea"/>
                <a:cs typeface="+mn-cs"/>
                <a:hlinkClick r:id="rId8" action="ppaction://hlinkfile" tooltip="Frankel, 2004 #200"/>
              </a:rPr>
              <a:t>Frankel</a:t>
            </a:r>
            <a:r>
              <a:rPr lang="es-CO" sz="1200" u="none" strike="noStrike" kern="1200" dirty="0" smtClean="0">
                <a:solidFill>
                  <a:schemeClr val="tx1"/>
                </a:solidFill>
                <a:effectLst/>
                <a:latin typeface="+mn-lt"/>
                <a:ea typeface="+mn-ea"/>
                <a:cs typeface="+mn-cs"/>
                <a:hlinkClick r:id="rId8" action="ppaction://hlinkfile" tooltip="Frankel, 2004 #200"/>
              </a:rPr>
              <a:t>, 2004b</a:t>
            </a:r>
            <a:r>
              <a:rPr lang="es-CO" sz="1200" kern="1200" dirty="0" smtClean="0">
                <a:solidFill>
                  <a:schemeClr val="tx1"/>
                </a:solidFill>
                <a:effectLst/>
                <a:latin typeface="+mn-lt"/>
                <a:ea typeface="+mn-ea"/>
                <a:cs typeface="+mn-cs"/>
              </a:rPr>
              <a:t>).</a:t>
            </a:r>
          </a:p>
          <a:p>
            <a:endParaRPr lang="es-CO" dirty="0" smtClean="0"/>
          </a:p>
          <a:p>
            <a:endParaRPr lang="es-CO" dirty="0" smtClean="0"/>
          </a:p>
          <a:p>
            <a:r>
              <a:rPr lang="es-CO" sz="1200" kern="1200" dirty="0" smtClean="0">
                <a:solidFill>
                  <a:schemeClr val="tx1"/>
                </a:solidFill>
                <a:effectLst/>
                <a:latin typeface="+mn-lt"/>
                <a:ea typeface="+mn-ea"/>
                <a:cs typeface="+mn-cs"/>
              </a:rPr>
              <a:t>El MBUID es la vertiente de MDSD para el desarrollo de la interfaz de usuario. La base del MBUID son los modelos. Hay una amplia gama de modelos diferentes que pueden ser utilizados en el modelado de la interfaz de usuario. Las tres principales características de los entornos MBUIDE son: soporte para la generación automática de interfaces de usuario, uso de métodos declarativos para la especificación de las interfaces y adopción de una metodología para soportar el desarrollo de la interfaz. Los MBUIDE promueven el desarrollo iterativo de modelos declarativos por medio del uso de editores gráficos y de lenguajes de alto nivel (</a:t>
            </a:r>
            <a:r>
              <a:rPr lang="es-CO" sz="1200" u="none" strike="noStrike" kern="1200" dirty="0" smtClean="0">
                <a:solidFill>
                  <a:schemeClr val="tx1"/>
                </a:solidFill>
                <a:effectLst/>
                <a:latin typeface="+mn-lt"/>
                <a:ea typeface="+mn-ea"/>
                <a:cs typeface="+mn-cs"/>
                <a:hlinkClick r:id="rId9" action="ppaction://hlinkfile" tooltip="Giraldo, 2010 #144"/>
              </a:rPr>
              <a:t>W. J. Giraldo, 2010</a:t>
            </a:r>
            <a:r>
              <a:rPr lang="es-CO" sz="1200" kern="1200" dirty="0" smtClean="0">
                <a:solidFill>
                  <a:schemeClr val="tx1"/>
                </a:solidFill>
                <a:effectLst/>
                <a:latin typeface="+mn-lt"/>
                <a:ea typeface="+mn-ea"/>
                <a:cs typeface="+mn-cs"/>
              </a:rPr>
              <a:t>)</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7</a:t>
            </a:fld>
            <a:endParaRPr lang="es-CO"/>
          </a:p>
        </p:txBody>
      </p:sp>
    </p:spTree>
    <p:extLst>
      <p:ext uri="{BB962C8B-B14F-4D97-AF65-F5344CB8AC3E}">
        <p14:creationId xmlns:p14="http://schemas.microsoft.com/office/powerpoint/2010/main" val="273116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La </a:t>
            </a:r>
            <a:r>
              <a:rPr lang="es-CO" sz="1200" b="1" i="0" kern="1200" dirty="0" smtClean="0">
                <a:solidFill>
                  <a:schemeClr val="tx1"/>
                </a:solidFill>
                <a:effectLst/>
                <a:latin typeface="+mn-lt"/>
                <a:ea typeface="+mn-ea"/>
                <a:cs typeface="+mn-cs"/>
              </a:rPr>
              <a:t>arquitectura dirigida por modelos</a:t>
            </a:r>
            <a:r>
              <a:rPr lang="es-CO" sz="1200" b="0" i="0" kern="1200" dirty="0" smtClean="0">
                <a:solidFill>
                  <a:schemeClr val="tx1"/>
                </a:solidFill>
                <a:effectLst/>
                <a:latin typeface="+mn-lt"/>
                <a:ea typeface="+mn-ea"/>
                <a:cs typeface="+mn-cs"/>
              </a:rPr>
              <a:t> (</a:t>
            </a:r>
            <a:r>
              <a:rPr lang="es-CO" sz="1200" b="0" i="1" kern="1200" dirty="0" err="1" smtClean="0">
                <a:solidFill>
                  <a:schemeClr val="tx1"/>
                </a:solidFill>
                <a:effectLst/>
                <a:latin typeface="+mn-lt"/>
                <a:ea typeface="+mn-ea"/>
                <a:cs typeface="+mn-cs"/>
              </a:rPr>
              <a:t>Model-Driven</a:t>
            </a:r>
            <a:r>
              <a:rPr lang="es-CO" sz="1200" b="0" i="1" kern="1200" dirty="0" smtClean="0">
                <a:solidFill>
                  <a:schemeClr val="tx1"/>
                </a:solidFill>
                <a:effectLst/>
                <a:latin typeface="+mn-lt"/>
                <a:ea typeface="+mn-ea"/>
                <a:cs typeface="+mn-cs"/>
              </a:rPr>
              <a:t> </a:t>
            </a:r>
            <a:r>
              <a:rPr lang="es-CO" sz="1200" b="0" i="1" kern="1200" dirty="0" err="1" smtClean="0">
                <a:solidFill>
                  <a:schemeClr val="tx1"/>
                </a:solidFill>
                <a:effectLst/>
                <a:latin typeface="+mn-lt"/>
                <a:ea typeface="+mn-ea"/>
                <a:cs typeface="+mn-cs"/>
              </a:rPr>
              <a:t>Architecture</a:t>
            </a:r>
            <a:r>
              <a:rPr lang="es-CO" sz="1200" b="0" i="0" kern="1200" dirty="0" smtClean="0">
                <a:solidFill>
                  <a:schemeClr val="tx1"/>
                </a:solidFill>
                <a:effectLst/>
                <a:latin typeface="+mn-lt"/>
                <a:ea typeface="+mn-ea"/>
                <a:cs typeface="+mn-cs"/>
              </a:rPr>
              <a:t> o </a:t>
            </a:r>
            <a:r>
              <a:rPr lang="es-CO" sz="1200" b="1" i="0" kern="1200" dirty="0" smtClean="0">
                <a:solidFill>
                  <a:schemeClr val="tx1"/>
                </a:solidFill>
                <a:effectLst/>
                <a:latin typeface="+mn-lt"/>
                <a:ea typeface="+mn-ea"/>
                <a:cs typeface="+mn-cs"/>
              </a:rPr>
              <a:t>MDA</a:t>
            </a:r>
            <a:r>
              <a:rPr lang="es-CO" sz="1200" b="0" i="0" kern="1200" dirty="0" smtClean="0">
                <a:solidFill>
                  <a:schemeClr val="tx1"/>
                </a:solidFill>
                <a:effectLst/>
                <a:latin typeface="+mn-lt"/>
                <a:ea typeface="+mn-ea"/>
                <a:cs typeface="+mn-cs"/>
              </a:rPr>
              <a:t>) es un acercamiento al diseño de software, propuesto y patrocinado por el </a:t>
            </a:r>
            <a:r>
              <a:rPr lang="es-CO" sz="1200" b="0" i="1" u="none" strike="noStrike" kern="1200" dirty="0" err="1" smtClean="0">
                <a:solidFill>
                  <a:schemeClr val="tx1"/>
                </a:solidFill>
                <a:effectLst/>
                <a:latin typeface="+mn-lt"/>
                <a:ea typeface="+mn-ea"/>
                <a:cs typeface="+mn-cs"/>
                <a:hlinkClick r:id="rId3" tooltip="Object Management Group"/>
              </a:rPr>
              <a:t>Object</a:t>
            </a:r>
            <a:r>
              <a:rPr lang="es-CO" sz="1200" b="0" i="1" u="none" strike="noStrike" kern="1200" dirty="0" smtClean="0">
                <a:solidFill>
                  <a:schemeClr val="tx1"/>
                </a:solidFill>
                <a:effectLst/>
                <a:latin typeface="+mn-lt"/>
                <a:ea typeface="+mn-ea"/>
                <a:cs typeface="+mn-cs"/>
                <a:hlinkClick r:id="rId3" tooltip="Object Management Group"/>
              </a:rPr>
              <a:t> Management </a:t>
            </a:r>
            <a:r>
              <a:rPr lang="es-CO" sz="1200" b="0" i="1" u="none" strike="noStrike" kern="1200" dirty="0" err="1" smtClean="0">
                <a:solidFill>
                  <a:schemeClr val="tx1"/>
                </a:solidFill>
                <a:effectLst/>
                <a:latin typeface="+mn-lt"/>
                <a:ea typeface="+mn-ea"/>
                <a:cs typeface="+mn-cs"/>
                <a:hlinkClick r:id="rId3" tooltip="Object Management Group"/>
              </a:rPr>
              <a:t>Group</a:t>
            </a:r>
            <a:r>
              <a:rPr lang="es-CO" sz="1200" b="0" i="0" kern="1200" dirty="0" smtClean="0">
                <a:solidFill>
                  <a:schemeClr val="tx1"/>
                </a:solidFill>
                <a:effectLst/>
                <a:latin typeface="+mn-lt"/>
                <a:ea typeface="+mn-ea"/>
                <a:cs typeface="+mn-cs"/>
              </a:rPr>
              <a:t> (</a:t>
            </a:r>
            <a:r>
              <a:rPr lang="es-CO" sz="1200" b="1" i="0" kern="1200" dirty="0" smtClean="0">
                <a:solidFill>
                  <a:schemeClr val="tx1"/>
                </a:solidFill>
                <a:effectLst/>
                <a:latin typeface="+mn-lt"/>
                <a:ea typeface="+mn-ea"/>
                <a:cs typeface="+mn-cs"/>
              </a:rPr>
              <a:t>OMG</a:t>
            </a:r>
            <a:r>
              <a:rPr lang="es-CO" sz="1200" b="0" i="0" kern="1200" dirty="0" smtClean="0">
                <a:solidFill>
                  <a:schemeClr val="tx1"/>
                </a:solidFill>
                <a:effectLst/>
                <a:latin typeface="+mn-lt"/>
                <a:ea typeface="+mn-ea"/>
                <a:cs typeface="+mn-cs"/>
              </a:rPr>
              <a:t>).</a:t>
            </a:r>
          </a:p>
          <a:p>
            <a:r>
              <a:rPr lang="es-CO" sz="1200" b="0" i="0" kern="1200" dirty="0" smtClean="0">
                <a:solidFill>
                  <a:schemeClr val="tx1"/>
                </a:solidFill>
                <a:effectLst/>
                <a:latin typeface="+mn-lt"/>
                <a:ea typeface="+mn-ea"/>
                <a:cs typeface="+mn-cs"/>
              </a:rPr>
              <a:t>MDA se ha concebido para dar soporte a la ingeniería dirigida a modelos de los sistemas de software.</a:t>
            </a:r>
          </a:p>
          <a:p>
            <a:endParaRPr lang="es-CO" dirty="0" smtClean="0">
              <a:solidFill>
                <a:schemeClr val="tx1">
                  <a:lumMod val="75000"/>
                  <a:lumOff val="25000"/>
                </a:schemeClr>
              </a:solidFill>
            </a:endParaRPr>
          </a:p>
          <a:p>
            <a:endParaRPr lang="es-CO" dirty="0" smtClean="0">
              <a:solidFill>
                <a:schemeClr val="tx1">
                  <a:lumMod val="75000"/>
                  <a:lumOff val="25000"/>
                </a:schemeClr>
              </a:solidFill>
            </a:endParaRPr>
          </a:p>
          <a:p>
            <a:r>
              <a:rPr lang="es-CO" sz="1200" kern="1200" dirty="0" smtClean="0">
                <a:solidFill>
                  <a:schemeClr val="tx1"/>
                </a:solidFill>
                <a:effectLst/>
                <a:latin typeface="+mn-lt"/>
                <a:ea typeface="+mn-ea"/>
                <a:cs typeface="+mn-cs"/>
              </a:rPr>
              <a:t>MDA es un enfoque para el desarrollo, integración e interoperabilidad de sistemas de información. MDA propone una separación de modelos del sistema en tres capas, a saber, el modelo independiente de la computación (CIM), el modelo independiente de la plataforma (</a:t>
            </a:r>
            <a:r>
              <a:rPr lang="es-CO" sz="1200" u="none" strike="noStrike" kern="1200" dirty="0" err="1" smtClean="0">
                <a:solidFill>
                  <a:schemeClr val="tx1"/>
                </a:solidFill>
                <a:effectLst/>
                <a:latin typeface="+mn-lt"/>
                <a:ea typeface="+mn-ea"/>
                <a:cs typeface="+mn-cs"/>
                <a:hlinkClick r:id="rId4" action="ppaction://hlinkfile" tooltip="Martins, 2010 #97"/>
              </a:rPr>
              <a:t>Martins</a:t>
            </a:r>
            <a:r>
              <a:rPr lang="es-CO" sz="1200" u="none" strike="noStrike" kern="1200" dirty="0" smtClean="0">
                <a:solidFill>
                  <a:schemeClr val="tx1"/>
                </a:solidFill>
                <a:effectLst/>
                <a:latin typeface="+mn-lt"/>
                <a:ea typeface="+mn-ea"/>
                <a:cs typeface="+mn-cs"/>
                <a:hlinkClick r:id="rId4" action="ppaction://hlinkfile" tooltip="Martins, 2010 #97"/>
              </a:rPr>
              <a:t> et al.</a:t>
            </a:r>
            <a:r>
              <a:rPr lang="es-CO" sz="1200" kern="1200" dirty="0" smtClean="0">
                <a:solidFill>
                  <a:schemeClr val="tx1"/>
                </a:solidFill>
                <a:effectLst/>
                <a:latin typeface="+mn-lt"/>
                <a:ea typeface="+mn-ea"/>
                <a:cs typeface="+mn-cs"/>
              </a:rPr>
              <a:t>), y el modelo específico de la plataforma (PSM). De acuerdo a esto, ofrece un enfoque abierto y de tecnología neutral ante el reto del constante cambio de los negocios y de la tecnología (Miller et al. 2003). Los conceptos clave en MDA son modelos, </a:t>
            </a:r>
            <a:r>
              <a:rPr lang="es-CO" sz="1200" kern="1200" dirty="0" err="1" smtClean="0">
                <a:solidFill>
                  <a:schemeClr val="tx1"/>
                </a:solidFill>
                <a:effectLst/>
                <a:latin typeface="+mn-lt"/>
                <a:ea typeface="+mn-ea"/>
                <a:cs typeface="+mn-cs"/>
              </a:rPr>
              <a:t>metamodelos</a:t>
            </a:r>
            <a:r>
              <a:rPr lang="es-CO" sz="1200" kern="1200" dirty="0" smtClean="0">
                <a:solidFill>
                  <a:schemeClr val="tx1"/>
                </a:solidFill>
                <a:effectLst/>
                <a:latin typeface="+mn-lt"/>
                <a:ea typeface="+mn-ea"/>
                <a:cs typeface="+mn-cs"/>
              </a:rPr>
              <a:t> (que definen lenguajes abstractos por medio de los cuales se representan los lenguajes), y las transformaciones (que toman uno o más modelos y producen uno o más modelos a partir de estos) (</a:t>
            </a:r>
            <a:r>
              <a:rPr lang="es-CO" sz="1200" u="none" strike="noStrike" kern="1200" dirty="0" err="1" smtClean="0">
                <a:solidFill>
                  <a:schemeClr val="tx1"/>
                </a:solidFill>
                <a:effectLst/>
                <a:latin typeface="+mn-lt"/>
                <a:ea typeface="+mn-ea"/>
                <a:cs typeface="+mn-cs"/>
                <a:hlinkClick r:id="rId5" action="ppaction://hlinkfile" tooltip="ORMSCWhitePaper, 2001 #203"/>
              </a:rPr>
              <a:t>ORMSCWhitePaper</a:t>
            </a:r>
            <a:r>
              <a:rPr lang="es-CO" sz="1200" u="none" strike="noStrike" kern="1200" dirty="0" smtClean="0">
                <a:solidFill>
                  <a:schemeClr val="tx1"/>
                </a:solidFill>
                <a:effectLst/>
                <a:latin typeface="+mn-lt"/>
                <a:ea typeface="+mn-ea"/>
                <a:cs typeface="+mn-cs"/>
                <a:hlinkClick r:id="rId5" action="ppaction://hlinkfile" tooltip="ORMSCWhitePaper, 2001 #203"/>
              </a:rPr>
              <a:t>, 2001</a:t>
            </a:r>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MDA ha creado un gran interés, dado que asegura incrementar la productividad, la flexibilidad y la portabilidad de modelos de sistemas software (</a:t>
            </a:r>
            <a:r>
              <a:rPr lang="es-CO" sz="1200" u="none" strike="noStrike" kern="1200" dirty="0" smtClean="0">
                <a:solidFill>
                  <a:schemeClr val="tx1"/>
                </a:solidFill>
                <a:effectLst/>
                <a:latin typeface="+mn-lt"/>
                <a:ea typeface="+mn-ea"/>
                <a:cs typeface="+mn-cs"/>
                <a:hlinkClick r:id="rId6" action="ppaction://hlinkfile" tooltip="Miller, 2003 #204"/>
              </a:rPr>
              <a:t>Miller &amp; </a:t>
            </a:r>
            <a:r>
              <a:rPr lang="es-CO" sz="1200" u="none" strike="noStrike" kern="1200" dirty="0" err="1" smtClean="0">
                <a:solidFill>
                  <a:schemeClr val="tx1"/>
                </a:solidFill>
                <a:effectLst/>
                <a:latin typeface="+mn-lt"/>
                <a:ea typeface="+mn-ea"/>
                <a:cs typeface="+mn-cs"/>
                <a:hlinkClick r:id="rId6" action="ppaction://hlinkfile" tooltip="Miller, 2003 #204"/>
              </a:rPr>
              <a:t>Mukerji</a:t>
            </a:r>
            <a:r>
              <a:rPr lang="es-CO" sz="1200" u="none" strike="noStrike" kern="1200" dirty="0" smtClean="0">
                <a:solidFill>
                  <a:schemeClr val="tx1"/>
                </a:solidFill>
                <a:effectLst/>
                <a:latin typeface="+mn-lt"/>
                <a:ea typeface="+mn-ea"/>
                <a:cs typeface="+mn-cs"/>
                <a:hlinkClick r:id="rId6" action="ppaction://hlinkfile" tooltip="Miller, 2003 #204"/>
              </a:rPr>
              <a:t>, 2003</a:t>
            </a:r>
            <a:r>
              <a:rPr lang="es-CO" sz="1200" kern="1200" dirty="0" smtClean="0">
                <a:solidFill>
                  <a:schemeClr val="tx1"/>
                </a:solidFill>
                <a:effectLst/>
                <a:latin typeface="+mn-lt"/>
                <a:ea typeface="+mn-ea"/>
                <a:cs typeface="+mn-cs"/>
              </a:rPr>
              <a:t>). MDA define un enfoque que separa la especificación de la funcionalidad de un sistema de la especificación de la implementación de esa funcionalidad en una plataforma tecnológica específica. A su vez, define un enfoque para el desarrollo de software basado en modelado y </a:t>
            </a:r>
            <a:r>
              <a:rPr lang="es-CO" sz="1200" kern="1200" dirty="0" err="1" smtClean="0">
                <a:solidFill>
                  <a:schemeClr val="tx1"/>
                </a:solidFill>
                <a:effectLst/>
                <a:latin typeface="+mn-lt"/>
                <a:ea typeface="+mn-ea"/>
                <a:cs typeface="+mn-cs"/>
              </a:rPr>
              <a:t>mapping</a:t>
            </a:r>
            <a:r>
              <a:rPr lang="es-CO" sz="1200" kern="1200" dirty="0" smtClean="0">
                <a:solidFill>
                  <a:schemeClr val="tx1"/>
                </a:solidFill>
                <a:effectLst/>
                <a:latin typeface="+mn-lt"/>
                <a:ea typeface="+mn-ea"/>
                <a:cs typeface="+mn-cs"/>
              </a:rPr>
              <a:t> automático, a partir de los modelos hasta sus implementaciones (</a:t>
            </a:r>
            <a:r>
              <a:rPr lang="es-CO" sz="1200" u="none" strike="noStrike" kern="1200" dirty="0" err="1" smtClean="0">
                <a:solidFill>
                  <a:schemeClr val="tx1"/>
                </a:solidFill>
                <a:effectLst/>
                <a:latin typeface="+mn-lt"/>
                <a:ea typeface="+mn-ea"/>
                <a:cs typeface="+mn-cs"/>
                <a:hlinkClick r:id="rId7" action="ppaction://hlinkfile" tooltip="Bodart, 1995 #205"/>
              </a:rPr>
              <a:t>Bodart</a:t>
            </a:r>
            <a:r>
              <a:rPr lang="es-CO" sz="1200" u="none" strike="noStrike" kern="1200" dirty="0" smtClean="0">
                <a:solidFill>
                  <a:schemeClr val="tx1"/>
                </a:solidFill>
                <a:effectLst/>
                <a:latin typeface="+mn-lt"/>
                <a:ea typeface="+mn-ea"/>
                <a:cs typeface="+mn-cs"/>
                <a:hlinkClick r:id="rId7" action="ppaction://hlinkfile" tooltip="Bodart, 1995 #205"/>
              </a:rPr>
              <a:t> et al., 1995</a:t>
            </a:r>
            <a:r>
              <a:rPr lang="es-CO" sz="1200" kern="1200" dirty="0" smtClean="0">
                <a:solidFill>
                  <a:schemeClr val="tx1"/>
                </a:solidFill>
                <a:effectLst/>
                <a:latin typeface="+mn-lt"/>
                <a:ea typeface="+mn-ea"/>
                <a:cs typeface="+mn-cs"/>
              </a:rPr>
              <a:t>).</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La esencia de los fundamentos de MDA consiste en tres ideas, complementarias entre sí: (1) Representación directa: desplaza el foco del desarrollo de software lejos del dominio de la tecnología para dirigir las ideas y conceptos al dominio del problema; (2) Automatización: Propone usar herramientas computacionales para mecanizar el proceso de desarrollo del software y (</a:t>
            </a:r>
            <a:r>
              <a:rPr lang="es-CO" sz="1200" u="none" strike="noStrike" kern="1200" dirty="0" smtClean="0">
                <a:solidFill>
                  <a:schemeClr val="tx1"/>
                </a:solidFill>
                <a:effectLst/>
                <a:latin typeface="+mn-lt"/>
                <a:ea typeface="+mn-ea"/>
                <a:cs typeface="+mn-cs"/>
                <a:hlinkClick r:id="rId8" action="ppaction://hlinkfile" tooltip="Neto, 2013 #155"/>
              </a:rPr>
              <a:t>Neto et al.</a:t>
            </a:r>
            <a:r>
              <a:rPr lang="es-CO" sz="1200" kern="1200" dirty="0" smtClean="0">
                <a:solidFill>
                  <a:schemeClr val="tx1"/>
                </a:solidFill>
                <a:effectLst/>
                <a:latin typeface="+mn-lt"/>
                <a:ea typeface="+mn-ea"/>
                <a:cs typeface="+mn-cs"/>
              </a:rPr>
              <a:t>) Estándares abiertos: Los estándares han promovido el progreso de la tecnología, permitiendo la generación de un ecosistema de herramientas para propósitos generales y todo tipo de nichos especializados (</a:t>
            </a:r>
            <a:r>
              <a:rPr lang="es-CO" sz="1200" u="none" strike="noStrike" kern="1200" dirty="0" err="1" smtClean="0">
                <a:solidFill>
                  <a:schemeClr val="tx1"/>
                </a:solidFill>
                <a:effectLst/>
                <a:latin typeface="+mn-lt"/>
                <a:ea typeface="+mn-ea"/>
                <a:cs typeface="+mn-cs"/>
                <a:hlinkClick r:id="rId9" action="ppaction://hlinkfile" tooltip="Frankel, 2004 #200"/>
              </a:rPr>
              <a:t>Frankel</a:t>
            </a:r>
            <a:r>
              <a:rPr lang="es-CO" sz="1200" u="none" strike="noStrike" kern="1200" dirty="0" smtClean="0">
                <a:solidFill>
                  <a:schemeClr val="tx1"/>
                </a:solidFill>
                <a:effectLst/>
                <a:latin typeface="+mn-lt"/>
                <a:ea typeface="+mn-ea"/>
                <a:cs typeface="+mn-cs"/>
                <a:hlinkClick r:id="rId9" action="ppaction://hlinkfile" tooltip="Frankel, 2004 #200"/>
              </a:rPr>
              <a:t>, 2004b</a:t>
            </a:r>
            <a:r>
              <a:rPr lang="es-CO" sz="1200" kern="1200" dirty="0" smtClean="0">
                <a:solidFill>
                  <a:schemeClr val="tx1"/>
                </a:solidFill>
                <a:effectLst/>
                <a:latin typeface="+mn-lt"/>
                <a:ea typeface="+mn-ea"/>
                <a:cs typeface="+mn-cs"/>
              </a:rPr>
              <a:t>).</a:t>
            </a:r>
          </a:p>
          <a:p>
            <a:endParaRPr lang="es-CO" dirty="0" smtClean="0"/>
          </a:p>
          <a:p>
            <a:endParaRPr lang="es-CO" dirty="0" smtClean="0"/>
          </a:p>
          <a:p>
            <a:r>
              <a:rPr lang="es-CO" sz="1200" kern="1200" dirty="0" smtClean="0">
                <a:solidFill>
                  <a:schemeClr val="tx1"/>
                </a:solidFill>
                <a:effectLst/>
                <a:latin typeface="+mn-lt"/>
                <a:ea typeface="+mn-ea"/>
                <a:cs typeface="+mn-cs"/>
              </a:rPr>
              <a:t>El MBUID es la vertiente de MDSD para el desarrollo de la interfaz de usuario. La base del MBUID son los modelos. Hay una amplia gama de modelos diferentes que pueden ser utilizados en el modelado de la interfaz de usuario. Las tres principales características de los entornos MBUIDE son: soporte para la generación automática de interfaces de usuario, uso de métodos declarativos para la especificación de las interfaces y adopción de una metodología para soportar el desarrollo de la interfaz. Los MBUIDE promueven el desarrollo iterativo de modelos declarativos por medio del uso de editores gráficos y de lenguajes de alto nivel (</a:t>
            </a:r>
            <a:r>
              <a:rPr lang="es-CO" sz="1200" u="none" strike="noStrike" kern="1200" dirty="0" smtClean="0">
                <a:solidFill>
                  <a:schemeClr val="tx1"/>
                </a:solidFill>
                <a:effectLst/>
                <a:latin typeface="+mn-lt"/>
                <a:ea typeface="+mn-ea"/>
                <a:cs typeface="+mn-cs"/>
                <a:hlinkClick r:id="rId10" action="ppaction://hlinkfile" tooltip="Giraldo, 2010 #144"/>
              </a:rPr>
              <a:t>W. J. Giraldo, 2010</a:t>
            </a:r>
            <a:r>
              <a:rPr lang="es-CO" sz="1200" kern="1200" dirty="0" smtClean="0">
                <a:solidFill>
                  <a:schemeClr val="tx1"/>
                </a:solidFill>
                <a:effectLst/>
                <a:latin typeface="+mn-lt"/>
                <a:ea typeface="+mn-ea"/>
                <a:cs typeface="+mn-cs"/>
              </a:rPr>
              <a:t>)</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8</a:t>
            </a:fld>
            <a:endParaRPr lang="es-CO"/>
          </a:p>
        </p:txBody>
      </p:sp>
    </p:spTree>
    <p:extLst>
      <p:ext uri="{BB962C8B-B14F-4D97-AF65-F5344CB8AC3E}">
        <p14:creationId xmlns:p14="http://schemas.microsoft.com/office/powerpoint/2010/main" val="273116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smtClean="0">
                <a:solidFill>
                  <a:schemeClr val="tx1"/>
                </a:solidFill>
                <a:effectLst/>
                <a:latin typeface="+mn-lt"/>
                <a:ea typeface="+mn-ea"/>
                <a:cs typeface="+mn-cs"/>
              </a:rPr>
              <a:t>El MBUID es la vertiente de MDSD para el desarrollo de la interfaz de usuario. La base del MBUID son los modelos. Hay una amplia gama de modelos diferentes que pueden ser utilizados en el modelado de la interfaz de usuario. Las tres principales características de los entornos MBUIDE son: soporte para la generación automática de interfaces de usuario, uso de métodos declarativos para la especificación de las interfaces y adopción de una metodología para soportar el desarrollo de la interfaz. Los MBUIDE promueven el desarrollo iterativo de modelos declarativos por medio del uso de editores gráficos y de lenguajes de alto nivel (</a:t>
            </a:r>
            <a:r>
              <a:rPr lang="es-CO" sz="1200" u="none" strike="noStrike" kern="1200" dirty="0" smtClean="0">
                <a:solidFill>
                  <a:schemeClr val="tx1"/>
                </a:solidFill>
                <a:effectLst/>
                <a:latin typeface="+mn-lt"/>
                <a:ea typeface="+mn-ea"/>
                <a:cs typeface="+mn-cs"/>
                <a:hlinkClick r:id="rId3" action="ppaction://hlinkfile" tooltip="Giraldo, 2010 #144"/>
              </a:rPr>
              <a:t>W. J. Giraldo, 2010</a:t>
            </a:r>
            <a:r>
              <a:rPr lang="es-CO" sz="1200" kern="1200" dirty="0" smtClean="0">
                <a:solidFill>
                  <a:schemeClr val="tx1"/>
                </a:solidFill>
                <a:effectLst/>
                <a:latin typeface="+mn-lt"/>
                <a:ea typeface="+mn-ea"/>
                <a:cs typeface="+mn-cs"/>
              </a:rPr>
              <a:t>)</a:t>
            </a:r>
          </a:p>
          <a:p>
            <a:endParaRPr lang="es-CO" sz="1200" kern="1200" dirty="0" smtClean="0">
              <a:solidFill>
                <a:schemeClr val="tx1"/>
              </a:solidFill>
              <a:effectLst/>
              <a:latin typeface="+mn-lt"/>
              <a:ea typeface="+mn-ea"/>
              <a:cs typeface="+mn-cs"/>
            </a:endParaRPr>
          </a:p>
          <a:p>
            <a:endParaRPr lang="es-CO"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URL:</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http://www.w3.org/TR/mbui-intro/ </a:t>
            </a:r>
          </a:p>
          <a:p>
            <a:r>
              <a:rPr lang="en-US" sz="1200" b="0" i="1" kern="1200" dirty="0" smtClean="0">
                <a:solidFill>
                  <a:schemeClr val="tx1"/>
                </a:solidFill>
                <a:effectLst/>
                <a:latin typeface="+mn-lt"/>
                <a:ea typeface="+mn-ea"/>
                <a:cs typeface="+mn-cs"/>
              </a:rPr>
              <a:t>Figure 2. A simplified version of the </a:t>
            </a:r>
            <a:r>
              <a:rPr lang="en-US" sz="1200" b="0" i="1" kern="1200" dirty="0" err="1" smtClean="0">
                <a:solidFill>
                  <a:schemeClr val="tx1"/>
                </a:solidFill>
                <a:effectLst/>
                <a:latin typeface="+mn-lt"/>
                <a:ea typeface="+mn-ea"/>
                <a:cs typeface="+mn-cs"/>
              </a:rPr>
              <a:t>Cameleon</a:t>
            </a:r>
            <a:r>
              <a:rPr lang="en-US" sz="1200" b="0" i="1" kern="1200" dirty="0" smtClean="0">
                <a:solidFill>
                  <a:schemeClr val="tx1"/>
                </a:solidFill>
                <a:effectLst/>
                <a:latin typeface="+mn-lt"/>
                <a:ea typeface="+mn-ea"/>
                <a:cs typeface="+mn-cs"/>
              </a:rPr>
              <a:t> Reference Framework (CRF). Mappings and transformations between levels of abstraction depend on the context of use.</a:t>
            </a:r>
          </a:p>
          <a:p>
            <a:r>
              <a:rPr lang="en-US" sz="1200" b="0" i="0" kern="1200" dirty="0" smtClean="0">
                <a:solidFill>
                  <a:schemeClr val="tx1"/>
                </a:solidFill>
                <a:effectLst/>
                <a:latin typeface="+mn-lt"/>
                <a:ea typeface="+mn-ea"/>
                <a:cs typeface="+mn-cs"/>
              </a:rPr>
              <a:t>As depicted in Figure 2, the CRF makes explicit a set of UI models (e.g., Tasks, Abstract UI, Concrete UI, Final UI) and their relationships, to serve as a common vocabulary within the HCI Engineering community to discuss and express different perspectives on a UI.</a:t>
            </a:r>
          </a:p>
          <a:p>
            <a:r>
              <a:rPr lang="en-US" sz="1200" b="0" i="0" kern="1200" dirty="0" smtClean="0">
                <a:solidFill>
                  <a:schemeClr val="tx1"/>
                </a:solidFill>
                <a:effectLst/>
                <a:latin typeface="+mn-lt"/>
                <a:ea typeface="+mn-ea"/>
                <a:cs typeface="+mn-cs"/>
              </a:rPr>
              <a:t>The Task and Domain models correspond to the hierarchies of tasks that need to be performed on/with domain objects (or domain concepts) in a specific temporal logical order for achieving users’ goals (during the interaction with the UI). Using the wording of the OMG Model-Driven Architecture (MDA) in Software Engineering (</a:t>
            </a:r>
            <a:r>
              <a:rPr lang="en-US" sz="1200" b="0" i="0" kern="1200" dirty="0" smtClean="0">
                <a:solidFill>
                  <a:schemeClr val="tx1"/>
                </a:solidFill>
                <a:effectLst/>
                <a:latin typeface="+mn-lt"/>
                <a:ea typeface="+mn-ea"/>
                <a:cs typeface="+mn-cs"/>
                <a:hlinkClick r:id="rId4"/>
              </a:rPr>
              <a:t>http://www.omg.org/mda/</a:t>
            </a:r>
            <a:r>
              <a:rPr lang="en-US" sz="1200" b="0" i="0" kern="1200" dirty="0" smtClean="0">
                <a:solidFill>
                  <a:schemeClr val="tx1"/>
                </a:solidFill>
                <a:effectLst/>
                <a:latin typeface="+mn-lt"/>
                <a:ea typeface="+mn-ea"/>
                <a:cs typeface="+mn-cs"/>
              </a:rPr>
              <a:t>), the Task and Domain level is either a Computing Independent Model (CIM) or a Platform Independent Model (PIM).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Abstract UI (AUI) model expresses the UI in terms of Abstract Interaction Units (AIU) (or Abstract Interaction Objects (AIOs) (</a:t>
            </a:r>
            <a:r>
              <a:rPr lang="en-US" sz="1200" b="0" i="0" kern="1200" dirty="0" err="1" smtClean="0">
                <a:solidFill>
                  <a:schemeClr val="tx1"/>
                </a:solidFill>
                <a:effectLst/>
                <a:latin typeface="+mn-lt"/>
                <a:ea typeface="+mn-ea"/>
                <a:cs typeface="+mn-cs"/>
              </a:rPr>
              <a:t>Vanderdonckt</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Bodart</a:t>
            </a:r>
            <a:r>
              <a:rPr lang="en-US" sz="1200" b="0" i="0" kern="1200" dirty="0" smtClean="0">
                <a:solidFill>
                  <a:schemeClr val="tx1"/>
                </a:solidFill>
                <a:effectLst/>
                <a:latin typeface="+mn-lt"/>
                <a:ea typeface="+mn-ea"/>
                <a:cs typeface="+mn-cs"/>
              </a:rPr>
              <a:t>, 1993)), as well as the relationships among them. These AIUs are independent of any implementation technology or modality (e.g., graphical, vocal, gestural). They can be grouped logically to map logically connected tasks or domain objects.</a:t>
            </a:r>
          </a:p>
          <a:p>
            <a:r>
              <a:rPr lang="en-US" sz="1200" b="0" i="0" kern="1200" dirty="0" smtClean="0">
                <a:solidFill>
                  <a:schemeClr val="tx1"/>
                </a:solidFill>
                <a:effectLst/>
                <a:latin typeface="+mn-lt"/>
                <a:ea typeface="+mn-ea"/>
                <a:cs typeface="+mn-cs"/>
              </a:rPr>
              <a:t>The Concrete UI (CUI) model expresses the UI in terms of Concrete Interaction Units (CIU) (or Concrete Interaction Objects (CIOs) (</a:t>
            </a:r>
            <a:r>
              <a:rPr lang="en-US" sz="1200" b="0" i="0" kern="1200" dirty="0" err="1" smtClean="0">
                <a:solidFill>
                  <a:schemeClr val="tx1"/>
                </a:solidFill>
                <a:effectLst/>
                <a:latin typeface="+mn-lt"/>
                <a:ea typeface="+mn-ea"/>
                <a:cs typeface="+mn-cs"/>
              </a:rPr>
              <a:t>Vanderdonckt</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Bodart</a:t>
            </a:r>
            <a:r>
              <a:rPr lang="en-US" sz="1200" b="0" i="0" kern="1200" dirty="0" smtClean="0">
                <a:solidFill>
                  <a:schemeClr val="tx1"/>
                </a:solidFill>
                <a:effectLst/>
                <a:latin typeface="+mn-lt"/>
                <a:ea typeface="+mn-ea"/>
                <a:cs typeface="+mn-cs"/>
              </a:rPr>
              <a:t>, 1993)). These CIUs are modality-dependent, but implementation technology independent, thus platform specific (PSM). The CUI concretely defines how the UI is perceived and can be manipulated by end users.</a:t>
            </a:r>
          </a:p>
          <a:p>
            <a:r>
              <a:rPr lang="en-US" sz="1200" b="0" i="0" kern="1200" dirty="0" smtClean="0">
                <a:solidFill>
                  <a:schemeClr val="tx1"/>
                </a:solidFill>
                <a:effectLst/>
                <a:latin typeface="+mn-lt"/>
                <a:ea typeface="+mn-ea"/>
                <a:cs typeface="+mn-cs"/>
              </a:rPr>
              <a:t>The Final UI (FUI) model expresses the UI in terms of implementation technology dependent source code. A FUI can be represented in any UI programming language (e.g., Java UI toolkit) or mark-up language (e.g., HTML). A FUI can then be compiled or interpreted.</a:t>
            </a:r>
          </a:p>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9</a:t>
            </a:fld>
            <a:endParaRPr lang="es-CO"/>
          </a:p>
        </p:txBody>
      </p:sp>
    </p:spTree>
    <p:extLst>
      <p:ext uri="{BB962C8B-B14F-4D97-AF65-F5344CB8AC3E}">
        <p14:creationId xmlns:p14="http://schemas.microsoft.com/office/powerpoint/2010/main" val="273116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13</a:t>
            </a:fld>
            <a:endParaRPr lang="es-CO"/>
          </a:p>
        </p:txBody>
      </p:sp>
    </p:spTree>
    <p:extLst>
      <p:ext uri="{BB962C8B-B14F-4D97-AF65-F5344CB8AC3E}">
        <p14:creationId xmlns:p14="http://schemas.microsoft.com/office/powerpoint/2010/main" val="262462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14</a:t>
            </a:fld>
            <a:endParaRPr lang="es-CO"/>
          </a:p>
        </p:txBody>
      </p:sp>
    </p:spTree>
    <p:extLst>
      <p:ext uri="{BB962C8B-B14F-4D97-AF65-F5344CB8AC3E}">
        <p14:creationId xmlns:p14="http://schemas.microsoft.com/office/powerpoint/2010/main" val="262462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paper presents an explorative investigation into households’ uses of traditional broadcast television (TV)</a:t>
            </a:r>
          </a:p>
          <a:p>
            <a:r>
              <a:rPr lang="en-US" sz="1200" b="0" i="0" u="none" strike="noStrike" kern="1200" baseline="0" dirty="0" smtClean="0">
                <a:solidFill>
                  <a:schemeClr val="tx1"/>
                </a:solidFill>
                <a:latin typeface="+mn-lt"/>
                <a:ea typeface="+mn-ea"/>
                <a:cs typeface="+mn-cs"/>
              </a:rPr>
              <a:t>and more recently introduced video-on-demand (</a:t>
            </a:r>
            <a:r>
              <a:rPr lang="en-US" sz="1200" b="0" i="0" u="none" strike="noStrike" kern="1200" baseline="0" dirty="0" err="1" smtClean="0">
                <a:solidFill>
                  <a:schemeClr val="tx1"/>
                </a:solidFill>
                <a:latin typeface="+mn-lt"/>
                <a:ea typeface="+mn-ea"/>
                <a:cs typeface="+mn-cs"/>
              </a:rPr>
              <a:t>VoD</a:t>
            </a:r>
            <a:r>
              <a:rPr lang="en-US" sz="1200" b="0" i="0" u="none" strike="noStrike" kern="1200" baseline="0" dirty="0" smtClean="0">
                <a:solidFill>
                  <a:schemeClr val="tx1"/>
                </a:solidFill>
                <a:latin typeface="+mn-lt"/>
                <a:ea typeface="+mn-ea"/>
                <a:cs typeface="+mn-cs"/>
              </a:rPr>
              <a:t>) services. More specifically, we explain how each way of</a:t>
            </a:r>
          </a:p>
          <a:p>
            <a:r>
              <a:rPr lang="en-US" sz="1200" b="0" i="0" u="none" strike="noStrike" kern="1200" baseline="0" dirty="0" smtClean="0">
                <a:solidFill>
                  <a:schemeClr val="tx1"/>
                </a:solidFill>
                <a:latin typeface="+mn-lt"/>
                <a:ea typeface="+mn-ea"/>
                <a:cs typeface="+mn-cs"/>
              </a:rPr>
              <a:t>viewing TV and video content relates to different viewing situations in the home. We conducted in-home interviews</a:t>
            </a:r>
          </a:p>
          <a:p>
            <a:r>
              <a:rPr lang="en-US" sz="1200" b="0" i="0" u="none" strike="noStrike" kern="1200" baseline="0" dirty="0" smtClean="0">
                <a:solidFill>
                  <a:schemeClr val="tx1"/>
                </a:solidFill>
                <a:latin typeface="+mn-lt"/>
                <a:ea typeface="+mn-ea"/>
                <a:cs typeface="+mn-cs"/>
              </a:rPr>
              <a:t>with seven households in The Netherlands</a:t>
            </a:r>
          </a:p>
          <a:p>
            <a:endParaRPr lang="en-US" sz="1200" b="0" i="0" u="none" strike="noStrike" kern="1200" baseline="0" dirty="0" smtClean="0">
              <a:solidFill>
                <a:schemeClr val="tx1"/>
              </a:solidFill>
              <a:latin typeface="+mn-lt"/>
              <a:ea typeface="+mn-ea"/>
              <a:cs typeface="+mn-cs"/>
            </a:endParaRPr>
          </a:p>
          <a:p>
            <a:endParaRPr lang="es-CO" dirty="0" smtClean="0"/>
          </a:p>
          <a:p>
            <a:r>
              <a:rPr lang="es-CO" dirty="0" smtClean="0"/>
              <a:t>Vemos televisión de formas  diferentes (plataformas</a:t>
            </a:r>
            <a:r>
              <a:rPr lang="es-CO" baseline="0" dirty="0" smtClean="0"/>
              <a:t> y tecnología de despliegue</a:t>
            </a:r>
            <a:r>
              <a:rPr lang="es-CO" dirty="0" smtClean="0"/>
              <a:t>) para </a:t>
            </a:r>
            <a:r>
              <a:rPr lang="es-CO" dirty="0" err="1" smtClean="0"/>
              <a:t>propositos</a:t>
            </a:r>
            <a:r>
              <a:rPr lang="es-CO" dirty="0" smtClean="0"/>
              <a:t> diferentes (noticias, deportes, </a:t>
            </a:r>
            <a:r>
              <a:rPr lang="es-CO" dirty="0" err="1" smtClean="0"/>
              <a:t>peliculas</a:t>
            </a:r>
            <a:r>
              <a:rPr lang="es-CO" dirty="0" smtClean="0"/>
              <a:t>…) y </a:t>
            </a:r>
            <a:r>
              <a:rPr lang="es-CO" dirty="0" err="1" smtClean="0"/>
              <a:t>condicionaes</a:t>
            </a:r>
            <a:r>
              <a:rPr lang="es-CO" baseline="0" dirty="0" smtClean="0"/>
              <a:t> diferentes (relajados, de fondo, activos). Usualmente esto se ve influenciado por la parte social, usualmente vemos televisión con alguien, o alguien nos recomienda que veamos algo, la televisión genera una interacción social.</a:t>
            </a:r>
            <a:endParaRPr lang="es-CO" dirty="0"/>
          </a:p>
        </p:txBody>
      </p:sp>
      <p:sp>
        <p:nvSpPr>
          <p:cNvPr id="4" name="3 Marcador de número de diapositiva"/>
          <p:cNvSpPr>
            <a:spLocks noGrp="1"/>
          </p:cNvSpPr>
          <p:nvPr>
            <p:ph type="sldNum" sz="quarter" idx="10"/>
          </p:nvPr>
        </p:nvSpPr>
        <p:spPr/>
        <p:txBody>
          <a:bodyPr/>
          <a:lstStyle/>
          <a:p>
            <a:fld id="{E07A1E00-D8BE-439B-AC7E-47EF9FE1F73A}" type="slidenum">
              <a:rPr lang="es-CO" smtClean="0"/>
              <a:t>15</a:t>
            </a:fld>
            <a:endParaRPr lang="es-CO"/>
          </a:p>
        </p:txBody>
      </p:sp>
    </p:spTree>
    <p:extLst>
      <p:ext uri="{BB962C8B-B14F-4D97-AF65-F5344CB8AC3E}">
        <p14:creationId xmlns:p14="http://schemas.microsoft.com/office/powerpoint/2010/main" val="248827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441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74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64156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652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76980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326469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mazing Team type1">
    <p:spTree>
      <p:nvGrpSpPr>
        <p:cNvPr id="1" name=""/>
        <p:cNvGrpSpPr/>
        <p:nvPr/>
      </p:nvGrpSpPr>
      <p:grpSpPr>
        <a:xfrm>
          <a:off x="0" y="0"/>
          <a:ext cx="0" cy="0"/>
          <a:chOff x="0" y="0"/>
          <a:chExt cx="0" cy="0"/>
        </a:xfrm>
      </p:grpSpPr>
      <p:sp>
        <p:nvSpPr>
          <p:cNvPr id="25" name="Picture Placeholder 2"/>
          <p:cNvSpPr>
            <a:spLocks noGrp="1"/>
          </p:cNvSpPr>
          <p:nvPr>
            <p:ph type="pic" sz="quarter" idx="32" hasCustomPrompt="1"/>
          </p:nvPr>
        </p:nvSpPr>
        <p:spPr>
          <a:xfrm>
            <a:off x="5036494" y="8117"/>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45" name="Picture Placeholder 2"/>
          <p:cNvSpPr>
            <a:spLocks noGrp="1"/>
          </p:cNvSpPr>
          <p:nvPr>
            <p:ph type="pic" sz="quarter" idx="33" hasCustomPrompt="1"/>
          </p:nvPr>
        </p:nvSpPr>
        <p:spPr>
          <a:xfrm>
            <a:off x="5036494" y="1373716"/>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46" name="Picture Placeholder 2"/>
          <p:cNvSpPr>
            <a:spLocks noGrp="1"/>
          </p:cNvSpPr>
          <p:nvPr>
            <p:ph type="pic" sz="quarter" idx="34" hasCustomPrompt="1"/>
          </p:nvPr>
        </p:nvSpPr>
        <p:spPr>
          <a:xfrm>
            <a:off x="5036494" y="2741784"/>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47" name="Picture Placeholder 2"/>
          <p:cNvSpPr>
            <a:spLocks noGrp="1"/>
          </p:cNvSpPr>
          <p:nvPr>
            <p:ph type="pic" sz="quarter" idx="35" hasCustomPrompt="1"/>
          </p:nvPr>
        </p:nvSpPr>
        <p:spPr>
          <a:xfrm>
            <a:off x="5036494" y="4109850"/>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49" name="Picture Placeholder 2"/>
          <p:cNvSpPr>
            <a:spLocks noGrp="1"/>
          </p:cNvSpPr>
          <p:nvPr>
            <p:ph type="pic" sz="quarter" idx="36" hasCustomPrompt="1"/>
          </p:nvPr>
        </p:nvSpPr>
        <p:spPr>
          <a:xfrm>
            <a:off x="5036494" y="5481468"/>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0" name="Picture Placeholder 2"/>
          <p:cNvSpPr>
            <a:spLocks noGrp="1"/>
          </p:cNvSpPr>
          <p:nvPr>
            <p:ph type="pic" sz="quarter" idx="37" hasCustomPrompt="1"/>
          </p:nvPr>
        </p:nvSpPr>
        <p:spPr>
          <a:xfrm>
            <a:off x="6062545" y="8117"/>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1" name="Picture Placeholder 2"/>
          <p:cNvSpPr>
            <a:spLocks noGrp="1"/>
          </p:cNvSpPr>
          <p:nvPr>
            <p:ph type="pic" sz="quarter" idx="38" hasCustomPrompt="1"/>
          </p:nvPr>
        </p:nvSpPr>
        <p:spPr>
          <a:xfrm>
            <a:off x="6062545" y="1373716"/>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2" name="Picture Placeholder 2"/>
          <p:cNvSpPr>
            <a:spLocks noGrp="1"/>
          </p:cNvSpPr>
          <p:nvPr>
            <p:ph type="pic" sz="quarter" idx="39" hasCustomPrompt="1"/>
          </p:nvPr>
        </p:nvSpPr>
        <p:spPr>
          <a:xfrm>
            <a:off x="6062545" y="2741784"/>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3" name="Picture Placeholder 2"/>
          <p:cNvSpPr>
            <a:spLocks noGrp="1"/>
          </p:cNvSpPr>
          <p:nvPr>
            <p:ph type="pic" sz="quarter" idx="40" hasCustomPrompt="1"/>
          </p:nvPr>
        </p:nvSpPr>
        <p:spPr>
          <a:xfrm>
            <a:off x="6062545" y="4109850"/>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4" name="Picture Placeholder 2"/>
          <p:cNvSpPr>
            <a:spLocks noGrp="1"/>
          </p:cNvSpPr>
          <p:nvPr>
            <p:ph type="pic" sz="quarter" idx="41" hasCustomPrompt="1"/>
          </p:nvPr>
        </p:nvSpPr>
        <p:spPr>
          <a:xfrm>
            <a:off x="6062545" y="5481468"/>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5" name="Picture Placeholder 2"/>
          <p:cNvSpPr>
            <a:spLocks noGrp="1"/>
          </p:cNvSpPr>
          <p:nvPr>
            <p:ph type="pic" sz="quarter" idx="42" hasCustomPrompt="1"/>
          </p:nvPr>
        </p:nvSpPr>
        <p:spPr>
          <a:xfrm>
            <a:off x="7088595" y="8117"/>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6" name="Picture Placeholder 2"/>
          <p:cNvSpPr>
            <a:spLocks noGrp="1"/>
          </p:cNvSpPr>
          <p:nvPr>
            <p:ph type="pic" sz="quarter" idx="43" hasCustomPrompt="1"/>
          </p:nvPr>
        </p:nvSpPr>
        <p:spPr>
          <a:xfrm>
            <a:off x="7088595" y="1373716"/>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7" name="Picture Placeholder 2"/>
          <p:cNvSpPr>
            <a:spLocks noGrp="1"/>
          </p:cNvSpPr>
          <p:nvPr>
            <p:ph type="pic" sz="quarter" idx="44" hasCustomPrompt="1"/>
          </p:nvPr>
        </p:nvSpPr>
        <p:spPr>
          <a:xfrm>
            <a:off x="7088595" y="2741784"/>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8" name="Picture Placeholder 2"/>
          <p:cNvSpPr>
            <a:spLocks noGrp="1"/>
          </p:cNvSpPr>
          <p:nvPr>
            <p:ph type="pic" sz="quarter" idx="45" hasCustomPrompt="1"/>
          </p:nvPr>
        </p:nvSpPr>
        <p:spPr>
          <a:xfrm>
            <a:off x="7088595" y="4109850"/>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59" name="Picture Placeholder 2"/>
          <p:cNvSpPr>
            <a:spLocks noGrp="1"/>
          </p:cNvSpPr>
          <p:nvPr>
            <p:ph type="pic" sz="quarter" idx="46" hasCustomPrompt="1"/>
          </p:nvPr>
        </p:nvSpPr>
        <p:spPr>
          <a:xfrm>
            <a:off x="7088595" y="5481468"/>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60" name="Picture Placeholder 2"/>
          <p:cNvSpPr>
            <a:spLocks noGrp="1"/>
          </p:cNvSpPr>
          <p:nvPr>
            <p:ph type="pic" sz="quarter" idx="47" hasCustomPrompt="1"/>
          </p:nvPr>
        </p:nvSpPr>
        <p:spPr>
          <a:xfrm>
            <a:off x="8114644" y="8117"/>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61" name="Picture Placeholder 2"/>
          <p:cNvSpPr>
            <a:spLocks noGrp="1"/>
          </p:cNvSpPr>
          <p:nvPr>
            <p:ph type="pic" sz="quarter" idx="48" hasCustomPrompt="1"/>
          </p:nvPr>
        </p:nvSpPr>
        <p:spPr>
          <a:xfrm>
            <a:off x="8114644" y="1373716"/>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62" name="Picture Placeholder 2"/>
          <p:cNvSpPr>
            <a:spLocks noGrp="1"/>
          </p:cNvSpPr>
          <p:nvPr>
            <p:ph type="pic" sz="quarter" idx="49" hasCustomPrompt="1"/>
          </p:nvPr>
        </p:nvSpPr>
        <p:spPr>
          <a:xfrm>
            <a:off x="8114644" y="2741784"/>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63" name="Picture Placeholder 2"/>
          <p:cNvSpPr>
            <a:spLocks noGrp="1"/>
          </p:cNvSpPr>
          <p:nvPr>
            <p:ph type="pic" sz="quarter" idx="50" hasCustomPrompt="1"/>
          </p:nvPr>
        </p:nvSpPr>
        <p:spPr>
          <a:xfrm>
            <a:off x="8114644" y="4109850"/>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64" name="Picture Placeholder 2"/>
          <p:cNvSpPr>
            <a:spLocks noGrp="1"/>
          </p:cNvSpPr>
          <p:nvPr>
            <p:ph type="pic" sz="quarter" idx="51" hasCustomPrompt="1"/>
          </p:nvPr>
        </p:nvSpPr>
        <p:spPr>
          <a:xfrm>
            <a:off x="8114644" y="5481468"/>
            <a:ext cx="1026050" cy="1368067"/>
          </a:xfrm>
          <a:prstGeom prst="rect">
            <a:avLst/>
          </a:prstGeom>
        </p:spPr>
        <p:txBody>
          <a:bodyPr vert="horz" anchor="ctr"/>
          <a:lstStyle>
            <a:lvl1pPr marL="0" indent="0" algn="ctr">
              <a:buNone/>
              <a:defRPr sz="900">
                <a:solidFill>
                  <a:schemeClr val="bg1">
                    <a:lumMod val="75000"/>
                  </a:schemeClr>
                </a:solidFill>
                <a:latin typeface="Roboto Condensed" panose="02000000000000000000" pitchFamily="2" charset="0"/>
                <a:cs typeface="Roboto Condensed" panose="02000000000000000000" pitchFamily="2" charset="0"/>
              </a:defRPr>
            </a:lvl1pPr>
          </a:lstStyle>
          <a:p>
            <a:r>
              <a:rPr lang="en-US" dirty="0" err="1" smtClean="0"/>
              <a:t>Inser</a:t>
            </a:r>
            <a:r>
              <a:rPr lang="en-US" dirty="0" smtClean="0"/>
              <a:t> Image</a:t>
            </a:r>
            <a:endParaRPr lang="en-US" dirty="0"/>
          </a:p>
        </p:txBody>
      </p:sp>
      <p:sp>
        <p:nvSpPr>
          <p:cNvPr id="24"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6"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604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a:prstGeom prst="rect">
            <a:avLst/>
          </a:prstGeo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846325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MEMBER TYPE 1">
    <p:spTree>
      <p:nvGrpSpPr>
        <p:cNvPr id="1" name=""/>
        <p:cNvGrpSpPr/>
        <p:nvPr/>
      </p:nvGrpSpPr>
      <p:grpSpPr>
        <a:xfrm>
          <a:off x="0" y="0"/>
          <a:ext cx="0" cy="0"/>
          <a:chOff x="0" y="0"/>
          <a:chExt cx="0" cy="0"/>
        </a:xfrm>
      </p:grpSpPr>
      <p:sp>
        <p:nvSpPr>
          <p:cNvPr id="28" name="Text Placeholder 27"/>
          <p:cNvSpPr>
            <a:spLocks noGrp="1"/>
          </p:cNvSpPr>
          <p:nvPr>
            <p:ph type="body" sz="quarter" idx="11" hasCustomPrompt="1"/>
          </p:nvPr>
        </p:nvSpPr>
        <p:spPr>
          <a:xfrm>
            <a:off x="374651" y="3623670"/>
            <a:ext cx="153670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1</a:t>
            </a:r>
            <a:endParaRPr lang="en-US" dirty="0"/>
          </a:p>
        </p:txBody>
      </p:sp>
      <p:sp>
        <p:nvSpPr>
          <p:cNvPr id="29" name="Text Placeholder 27"/>
          <p:cNvSpPr>
            <a:spLocks noGrp="1"/>
          </p:cNvSpPr>
          <p:nvPr>
            <p:ph type="body" sz="quarter" idx="12" hasCustomPrompt="1"/>
          </p:nvPr>
        </p:nvSpPr>
        <p:spPr>
          <a:xfrm>
            <a:off x="374651" y="3852269"/>
            <a:ext cx="1536700" cy="313332"/>
          </a:xfrm>
          <a:prstGeom prst="rect">
            <a:avLst/>
          </a:prstGeom>
        </p:spPr>
        <p:txBody>
          <a:bodyPr vert="horz">
            <a:normAutofit/>
          </a:bodyPr>
          <a:lstStyle>
            <a:lvl1pPr marL="0" indent="0" algn="ctr" defTabSz="685800" rtl="0" eaLnBrk="1" latinLnBrk="0" hangingPunct="1">
              <a:lnSpc>
                <a:spcPct val="120000"/>
              </a:lnSpc>
              <a:spcBef>
                <a:spcPts val="750"/>
              </a:spcBef>
              <a:buFont typeface="Arial" panose="020B0604020202020204" pitchFamily="34" charset="0"/>
              <a:buNone/>
              <a:defRPr lang="ko-KR" altLang="en-US" sz="825" kern="1200" baseline="0" dirty="0">
                <a:solidFill>
                  <a:prstClr val="white">
                    <a:lumMod val="75000"/>
                  </a:prstClr>
                </a:solidFill>
                <a:latin typeface="Arial" panose="020B0604020202020204" pitchFamily="34" charset="0"/>
                <a:ea typeface="+mn-ea"/>
                <a:cs typeface="+mn-cs"/>
              </a:defRPr>
            </a:lvl1pPr>
          </a:lstStyle>
          <a:p>
            <a:pPr lvl="0"/>
            <a:r>
              <a:rPr lang="en-US" altLang="ko-KR" dirty="0" smtClean="0"/>
              <a:t>Responsibility 1</a:t>
            </a:r>
            <a:endParaRPr lang="ko-KR" altLang="en-US" dirty="0"/>
          </a:p>
        </p:txBody>
      </p:sp>
      <p:cxnSp>
        <p:nvCxnSpPr>
          <p:cNvPr id="31" name="Straight Connector 30"/>
          <p:cNvCxnSpPr/>
          <p:nvPr userDrawn="1"/>
        </p:nvCxnSpPr>
        <p:spPr>
          <a:xfrm>
            <a:off x="504825" y="4224867"/>
            <a:ext cx="127635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3" name="Text Placeholder 27"/>
          <p:cNvSpPr>
            <a:spLocks noGrp="1"/>
          </p:cNvSpPr>
          <p:nvPr>
            <p:ph type="body" sz="quarter" idx="14" hasCustomPrompt="1"/>
          </p:nvPr>
        </p:nvSpPr>
        <p:spPr>
          <a:xfrm>
            <a:off x="2093913" y="3623670"/>
            <a:ext cx="153670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2</a:t>
            </a:r>
            <a:endParaRPr lang="en-US" dirty="0"/>
          </a:p>
        </p:txBody>
      </p:sp>
      <p:sp>
        <p:nvSpPr>
          <p:cNvPr id="34" name="Text Placeholder 27"/>
          <p:cNvSpPr>
            <a:spLocks noGrp="1"/>
          </p:cNvSpPr>
          <p:nvPr>
            <p:ph type="body" sz="quarter" idx="15" hasCustomPrompt="1"/>
          </p:nvPr>
        </p:nvSpPr>
        <p:spPr>
          <a:xfrm>
            <a:off x="2093913" y="3852269"/>
            <a:ext cx="1536700" cy="313332"/>
          </a:xfrm>
          <a:prstGeom prst="rect">
            <a:avLst/>
          </a:prstGeom>
        </p:spPr>
        <p:txBody>
          <a:bodyPr vert="horz">
            <a:normAutofit/>
          </a:bodyPr>
          <a:lstStyle>
            <a:lvl1pPr marL="0" indent="0" algn="ctr">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ctr" defTabSz="685800" rtl="0" eaLnBrk="1" latinLnBrk="0" hangingPunct="1">
              <a:lnSpc>
                <a:spcPct val="120000"/>
              </a:lnSpc>
              <a:spcBef>
                <a:spcPts val="750"/>
              </a:spcBef>
              <a:buFont typeface="Arial" panose="020B0604020202020204" pitchFamily="34" charset="0"/>
              <a:buNone/>
            </a:pPr>
            <a:r>
              <a:rPr lang="en-US" altLang="ko-KR" dirty="0" smtClean="0"/>
              <a:t>Responsibility 2</a:t>
            </a:r>
            <a:endParaRPr lang="ko-KR" altLang="en-US" dirty="0"/>
          </a:p>
        </p:txBody>
      </p:sp>
      <p:cxnSp>
        <p:nvCxnSpPr>
          <p:cNvPr id="35" name="Straight Connector 34"/>
          <p:cNvCxnSpPr/>
          <p:nvPr userDrawn="1"/>
        </p:nvCxnSpPr>
        <p:spPr>
          <a:xfrm>
            <a:off x="2224088" y="4224867"/>
            <a:ext cx="127635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7" name="Text Placeholder 27"/>
          <p:cNvSpPr>
            <a:spLocks noGrp="1"/>
          </p:cNvSpPr>
          <p:nvPr>
            <p:ph type="body" sz="quarter" idx="17" hasCustomPrompt="1"/>
          </p:nvPr>
        </p:nvSpPr>
        <p:spPr>
          <a:xfrm>
            <a:off x="3813177" y="3623670"/>
            <a:ext cx="153670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3</a:t>
            </a:r>
            <a:endParaRPr lang="en-US" dirty="0"/>
          </a:p>
        </p:txBody>
      </p:sp>
      <p:sp>
        <p:nvSpPr>
          <p:cNvPr id="38" name="Text Placeholder 27"/>
          <p:cNvSpPr>
            <a:spLocks noGrp="1"/>
          </p:cNvSpPr>
          <p:nvPr>
            <p:ph type="body" sz="quarter" idx="18" hasCustomPrompt="1"/>
          </p:nvPr>
        </p:nvSpPr>
        <p:spPr>
          <a:xfrm>
            <a:off x="3813177" y="3852269"/>
            <a:ext cx="1536700" cy="313332"/>
          </a:xfrm>
          <a:prstGeom prst="rect">
            <a:avLst/>
          </a:prstGeom>
        </p:spPr>
        <p:txBody>
          <a:bodyPr vert="horz">
            <a:normAutofit/>
          </a:bodyPr>
          <a:lstStyle>
            <a:lvl1pPr marL="0" indent="0" algn="ctr">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ctr" defTabSz="685800" rtl="0" eaLnBrk="1" latinLnBrk="0" hangingPunct="1">
              <a:lnSpc>
                <a:spcPct val="120000"/>
              </a:lnSpc>
              <a:spcBef>
                <a:spcPts val="750"/>
              </a:spcBef>
              <a:buFont typeface="Arial" panose="020B0604020202020204" pitchFamily="34" charset="0"/>
              <a:buNone/>
            </a:pPr>
            <a:r>
              <a:rPr lang="en-US" altLang="ko-KR" dirty="0" smtClean="0"/>
              <a:t>Responsibility 3</a:t>
            </a:r>
            <a:endParaRPr lang="ko-KR" altLang="en-US" dirty="0"/>
          </a:p>
        </p:txBody>
      </p:sp>
      <p:cxnSp>
        <p:nvCxnSpPr>
          <p:cNvPr id="39" name="Straight Connector 38"/>
          <p:cNvCxnSpPr/>
          <p:nvPr userDrawn="1"/>
        </p:nvCxnSpPr>
        <p:spPr>
          <a:xfrm>
            <a:off x="3943351" y="4224867"/>
            <a:ext cx="127635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1" name="Text Placeholder 27"/>
          <p:cNvSpPr>
            <a:spLocks noGrp="1"/>
          </p:cNvSpPr>
          <p:nvPr>
            <p:ph type="body" sz="quarter" idx="20" hasCustomPrompt="1"/>
          </p:nvPr>
        </p:nvSpPr>
        <p:spPr>
          <a:xfrm>
            <a:off x="5532440" y="3623670"/>
            <a:ext cx="153670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4</a:t>
            </a:r>
            <a:endParaRPr lang="en-US" dirty="0"/>
          </a:p>
        </p:txBody>
      </p:sp>
      <p:sp>
        <p:nvSpPr>
          <p:cNvPr id="42" name="Text Placeholder 27"/>
          <p:cNvSpPr>
            <a:spLocks noGrp="1"/>
          </p:cNvSpPr>
          <p:nvPr>
            <p:ph type="body" sz="quarter" idx="21" hasCustomPrompt="1"/>
          </p:nvPr>
        </p:nvSpPr>
        <p:spPr>
          <a:xfrm>
            <a:off x="5532440" y="3852269"/>
            <a:ext cx="1536700" cy="313332"/>
          </a:xfrm>
          <a:prstGeom prst="rect">
            <a:avLst/>
          </a:prstGeom>
        </p:spPr>
        <p:txBody>
          <a:bodyPr vert="horz">
            <a:normAutofit/>
          </a:bodyPr>
          <a:lstStyle>
            <a:lvl1pPr marL="0" indent="0" algn="ctr">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ctr" defTabSz="685800" rtl="0" eaLnBrk="1" latinLnBrk="0" hangingPunct="1">
              <a:lnSpc>
                <a:spcPct val="120000"/>
              </a:lnSpc>
              <a:spcBef>
                <a:spcPts val="750"/>
              </a:spcBef>
              <a:buFont typeface="Arial" panose="020B0604020202020204" pitchFamily="34" charset="0"/>
              <a:buNone/>
            </a:pPr>
            <a:r>
              <a:rPr lang="en-US" altLang="ko-KR" dirty="0" smtClean="0"/>
              <a:t>Responsibility 4</a:t>
            </a:r>
            <a:endParaRPr lang="ko-KR" altLang="en-US" dirty="0"/>
          </a:p>
        </p:txBody>
      </p:sp>
      <p:cxnSp>
        <p:nvCxnSpPr>
          <p:cNvPr id="43" name="Straight Connector 42"/>
          <p:cNvCxnSpPr/>
          <p:nvPr userDrawn="1"/>
        </p:nvCxnSpPr>
        <p:spPr>
          <a:xfrm>
            <a:off x="5662614" y="4224867"/>
            <a:ext cx="127635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5" name="Text Placeholder 27"/>
          <p:cNvSpPr>
            <a:spLocks noGrp="1"/>
          </p:cNvSpPr>
          <p:nvPr>
            <p:ph type="body" sz="quarter" idx="23" hasCustomPrompt="1"/>
          </p:nvPr>
        </p:nvSpPr>
        <p:spPr>
          <a:xfrm>
            <a:off x="7251701" y="3623670"/>
            <a:ext cx="153670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5</a:t>
            </a:r>
            <a:endParaRPr lang="en-US" dirty="0"/>
          </a:p>
        </p:txBody>
      </p:sp>
      <p:sp>
        <p:nvSpPr>
          <p:cNvPr id="46" name="Text Placeholder 27"/>
          <p:cNvSpPr>
            <a:spLocks noGrp="1"/>
          </p:cNvSpPr>
          <p:nvPr>
            <p:ph type="body" sz="quarter" idx="24" hasCustomPrompt="1"/>
          </p:nvPr>
        </p:nvSpPr>
        <p:spPr>
          <a:xfrm>
            <a:off x="7251701" y="3852269"/>
            <a:ext cx="1536700" cy="313332"/>
          </a:xfrm>
          <a:prstGeom prst="rect">
            <a:avLst/>
          </a:prstGeom>
        </p:spPr>
        <p:txBody>
          <a:bodyPr vert="horz">
            <a:normAutofit/>
          </a:bodyPr>
          <a:lstStyle>
            <a:lvl1pPr marL="0" indent="0" algn="ctr">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ctr" defTabSz="685800" rtl="0" eaLnBrk="1" latinLnBrk="0" hangingPunct="1">
              <a:lnSpc>
                <a:spcPct val="120000"/>
              </a:lnSpc>
              <a:spcBef>
                <a:spcPts val="750"/>
              </a:spcBef>
              <a:buFont typeface="Arial" panose="020B0604020202020204" pitchFamily="34" charset="0"/>
              <a:buNone/>
            </a:pPr>
            <a:r>
              <a:rPr lang="en-US" altLang="ko-KR" dirty="0" smtClean="0"/>
              <a:t>Responsibility 5</a:t>
            </a:r>
            <a:endParaRPr lang="ko-KR" altLang="en-US" dirty="0"/>
          </a:p>
        </p:txBody>
      </p:sp>
      <p:cxnSp>
        <p:nvCxnSpPr>
          <p:cNvPr id="47" name="Straight Connector 46"/>
          <p:cNvCxnSpPr/>
          <p:nvPr userDrawn="1"/>
        </p:nvCxnSpPr>
        <p:spPr>
          <a:xfrm>
            <a:off x="7381875" y="4224867"/>
            <a:ext cx="127635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 name="그림 개체 틀 8"/>
          <p:cNvSpPr>
            <a:spLocks noGrp="1"/>
          </p:cNvSpPr>
          <p:nvPr>
            <p:ph type="pic" sz="quarter" idx="10" hasCustomPrompt="1"/>
          </p:nvPr>
        </p:nvSpPr>
        <p:spPr>
          <a:xfrm>
            <a:off x="504825" y="2260499"/>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26" hasCustomPrompt="1"/>
          </p:nvPr>
        </p:nvSpPr>
        <p:spPr>
          <a:xfrm>
            <a:off x="2224088" y="2260499"/>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27" hasCustomPrompt="1"/>
          </p:nvPr>
        </p:nvSpPr>
        <p:spPr>
          <a:xfrm>
            <a:off x="4025862" y="2260499"/>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28" hasCustomPrompt="1"/>
          </p:nvPr>
        </p:nvSpPr>
        <p:spPr>
          <a:xfrm>
            <a:off x="5687995" y="2260499"/>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29" hasCustomPrompt="1"/>
          </p:nvPr>
        </p:nvSpPr>
        <p:spPr>
          <a:xfrm>
            <a:off x="7407256" y="2260499"/>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6"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1725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MEMBER TYPE 3">
    <p:spTree>
      <p:nvGrpSpPr>
        <p:cNvPr id="1" name=""/>
        <p:cNvGrpSpPr/>
        <p:nvPr/>
      </p:nvGrpSpPr>
      <p:grpSpPr>
        <a:xfrm>
          <a:off x="0" y="0"/>
          <a:ext cx="0" cy="0"/>
          <a:chOff x="0" y="0"/>
          <a:chExt cx="0" cy="0"/>
        </a:xfrm>
      </p:grpSpPr>
      <p:sp>
        <p:nvSpPr>
          <p:cNvPr id="30" name="Rounded Rectangle 29"/>
          <p:cNvSpPr/>
          <p:nvPr userDrawn="1"/>
        </p:nvSpPr>
        <p:spPr>
          <a:xfrm>
            <a:off x="1981200" y="1977476"/>
            <a:ext cx="2495550" cy="3627459"/>
          </a:xfrm>
          <a:prstGeom prst="roundRect">
            <a:avLst>
              <a:gd name="adj" fmla="val 1585"/>
            </a:avLst>
          </a:prstGeom>
          <a:solidFill>
            <a:schemeClr val="bg1">
              <a:lumMod val="85000"/>
            </a:schemeClr>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20" name="Rounded Rectangle 19"/>
          <p:cNvSpPr/>
          <p:nvPr userDrawn="1"/>
        </p:nvSpPr>
        <p:spPr>
          <a:xfrm>
            <a:off x="374650" y="1977476"/>
            <a:ext cx="175895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28" name="Text Placeholder 27"/>
          <p:cNvSpPr>
            <a:spLocks noGrp="1"/>
          </p:cNvSpPr>
          <p:nvPr>
            <p:ph type="body" sz="quarter" idx="11" hasCustomPrompt="1"/>
          </p:nvPr>
        </p:nvSpPr>
        <p:spPr>
          <a:xfrm>
            <a:off x="374650" y="3623670"/>
            <a:ext cx="175895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1</a:t>
            </a:r>
            <a:endParaRPr lang="en-US" dirty="0"/>
          </a:p>
        </p:txBody>
      </p:sp>
      <p:sp>
        <p:nvSpPr>
          <p:cNvPr id="29" name="Text Placeholder 27"/>
          <p:cNvSpPr>
            <a:spLocks noGrp="1"/>
          </p:cNvSpPr>
          <p:nvPr>
            <p:ph type="body" sz="quarter" idx="12" hasCustomPrompt="1"/>
          </p:nvPr>
        </p:nvSpPr>
        <p:spPr>
          <a:xfrm>
            <a:off x="374650" y="3852269"/>
            <a:ext cx="1758950"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cxnSp>
        <p:nvCxnSpPr>
          <p:cNvPr id="31" name="Straight Connector 30"/>
          <p:cNvCxnSpPr/>
          <p:nvPr userDrawn="1"/>
        </p:nvCxnSpPr>
        <p:spPr>
          <a:xfrm>
            <a:off x="504826" y="4224867"/>
            <a:ext cx="1527175"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5" name="Rounded Rectangle 54"/>
          <p:cNvSpPr/>
          <p:nvPr userDrawn="1"/>
        </p:nvSpPr>
        <p:spPr>
          <a:xfrm>
            <a:off x="6261100" y="1977476"/>
            <a:ext cx="2495550" cy="3627459"/>
          </a:xfrm>
          <a:prstGeom prst="roundRect">
            <a:avLst>
              <a:gd name="adj" fmla="val 1585"/>
            </a:avLst>
          </a:prstGeom>
          <a:solidFill>
            <a:schemeClr val="bg1">
              <a:lumMod val="85000"/>
            </a:schemeClr>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56" name="Rounded Rectangle 55"/>
          <p:cNvSpPr/>
          <p:nvPr userDrawn="1"/>
        </p:nvSpPr>
        <p:spPr>
          <a:xfrm>
            <a:off x="4654551" y="1977476"/>
            <a:ext cx="1758950" cy="3627459"/>
          </a:xfrm>
          <a:prstGeom prst="roundRect">
            <a:avLst>
              <a:gd name="adj" fmla="val 1585"/>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58" name="Text Placeholder 27"/>
          <p:cNvSpPr>
            <a:spLocks noGrp="1"/>
          </p:cNvSpPr>
          <p:nvPr>
            <p:ph type="body" sz="quarter" idx="27" hasCustomPrompt="1"/>
          </p:nvPr>
        </p:nvSpPr>
        <p:spPr>
          <a:xfrm>
            <a:off x="4654551" y="3623670"/>
            <a:ext cx="1758950"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Name 1</a:t>
            </a:r>
            <a:endParaRPr lang="en-US" dirty="0"/>
          </a:p>
        </p:txBody>
      </p:sp>
      <p:sp>
        <p:nvSpPr>
          <p:cNvPr id="59" name="Text Placeholder 27"/>
          <p:cNvSpPr>
            <a:spLocks noGrp="1"/>
          </p:cNvSpPr>
          <p:nvPr>
            <p:ph type="body" sz="quarter" idx="28" hasCustomPrompt="1"/>
          </p:nvPr>
        </p:nvSpPr>
        <p:spPr>
          <a:xfrm>
            <a:off x="4654551" y="3852269"/>
            <a:ext cx="1758950"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cxnSp>
        <p:nvCxnSpPr>
          <p:cNvPr id="60" name="Straight Connector 59"/>
          <p:cNvCxnSpPr/>
          <p:nvPr userDrawn="1"/>
        </p:nvCxnSpPr>
        <p:spPr>
          <a:xfrm>
            <a:off x="4784726" y="4224867"/>
            <a:ext cx="1527175"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6" name="그림 개체 틀 8"/>
          <p:cNvSpPr>
            <a:spLocks noGrp="1"/>
          </p:cNvSpPr>
          <p:nvPr>
            <p:ph type="pic" sz="quarter" idx="10" hasCustomPrompt="1"/>
          </p:nvPr>
        </p:nvSpPr>
        <p:spPr>
          <a:xfrm>
            <a:off x="641331" y="2265284"/>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18" name="그림 개체 틀 8"/>
          <p:cNvSpPr>
            <a:spLocks noGrp="1"/>
          </p:cNvSpPr>
          <p:nvPr>
            <p:ph type="pic" sz="quarter" idx="29" hasCustomPrompt="1"/>
          </p:nvPr>
        </p:nvSpPr>
        <p:spPr>
          <a:xfrm>
            <a:off x="4921232" y="2265284"/>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19"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1"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5889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ocial Media Member">
    <p:spTree>
      <p:nvGrpSpPr>
        <p:cNvPr id="1" name=""/>
        <p:cNvGrpSpPr/>
        <p:nvPr/>
      </p:nvGrpSpPr>
      <p:grpSpPr>
        <a:xfrm>
          <a:off x="0" y="0"/>
          <a:ext cx="0" cy="0"/>
          <a:chOff x="0" y="0"/>
          <a:chExt cx="0" cy="0"/>
        </a:xfrm>
      </p:grpSpPr>
      <p:sp>
        <p:nvSpPr>
          <p:cNvPr id="32" name="그림 개체 틀 8"/>
          <p:cNvSpPr>
            <a:spLocks noGrp="1"/>
          </p:cNvSpPr>
          <p:nvPr>
            <p:ph type="pic" sz="quarter" idx="10" hasCustomPrompt="1"/>
          </p:nvPr>
        </p:nvSpPr>
        <p:spPr>
          <a:xfrm>
            <a:off x="1714462" y="3121331"/>
            <a:ext cx="1852123" cy="1852117"/>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26" hasCustomPrompt="1"/>
          </p:nvPr>
        </p:nvSpPr>
        <p:spPr>
          <a:xfrm>
            <a:off x="273050" y="2749250"/>
            <a:ext cx="860341" cy="860339"/>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5" name="그림 개체 틀 8"/>
          <p:cNvSpPr>
            <a:spLocks noGrp="1"/>
          </p:cNvSpPr>
          <p:nvPr>
            <p:ph type="pic" sz="quarter" idx="27" hasCustomPrompt="1"/>
          </p:nvPr>
        </p:nvSpPr>
        <p:spPr>
          <a:xfrm>
            <a:off x="1714462" y="1951959"/>
            <a:ext cx="734245" cy="734243"/>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6" name="그림 개체 틀 8"/>
          <p:cNvSpPr>
            <a:spLocks noGrp="1"/>
          </p:cNvSpPr>
          <p:nvPr>
            <p:ph type="pic" sz="quarter" idx="28" hasCustomPrompt="1"/>
          </p:nvPr>
        </p:nvSpPr>
        <p:spPr>
          <a:xfrm>
            <a:off x="3683488" y="2188299"/>
            <a:ext cx="860341" cy="860339"/>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8" name="그림 개체 틀 8"/>
          <p:cNvSpPr>
            <a:spLocks noGrp="1"/>
          </p:cNvSpPr>
          <p:nvPr>
            <p:ph type="pic" sz="quarter" idx="29" hasCustomPrompt="1"/>
          </p:nvPr>
        </p:nvSpPr>
        <p:spPr>
          <a:xfrm>
            <a:off x="3848860" y="3530088"/>
            <a:ext cx="1091653" cy="109165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9" name="그림 개체 틀 8"/>
          <p:cNvSpPr>
            <a:spLocks noGrp="1"/>
          </p:cNvSpPr>
          <p:nvPr>
            <p:ph type="pic" sz="quarter" idx="30" hasCustomPrompt="1"/>
          </p:nvPr>
        </p:nvSpPr>
        <p:spPr>
          <a:xfrm>
            <a:off x="3964517" y="5103190"/>
            <a:ext cx="860341" cy="860339"/>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0" name="그림 개체 틀 8"/>
          <p:cNvSpPr>
            <a:spLocks noGrp="1"/>
          </p:cNvSpPr>
          <p:nvPr>
            <p:ph type="pic" sz="quarter" idx="31" hasCustomPrompt="1"/>
          </p:nvPr>
        </p:nvSpPr>
        <p:spPr>
          <a:xfrm>
            <a:off x="2493821" y="5626492"/>
            <a:ext cx="734245" cy="734243"/>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1" name="그림 개체 틀 8"/>
          <p:cNvSpPr>
            <a:spLocks noGrp="1"/>
          </p:cNvSpPr>
          <p:nvPr>
            <p:ph type="pic" sz="quarter" idx="32" hasCustomPrompt="1"/>
          </p:nvPr>
        </p:nvSpPr>
        <p:spPr>
          <a:xfrm>
            <a:off x="784309" y="5103190"/>
            <a:ext cx="860341" cy="860339"/>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2" name="그림 개체 틀 8"/>
          <p:cNvSpPr>
            <a:spLocks noGrp="1"/>
          </p:cNvSpPr>
          <p:nvPr>
            <p:ph type="pic" sz="quarter" idx="33" hasCustomPrompt="1"/>
          </p:nvPr>
        </p:nvSpPr>
        <p:spPr>
          <a:xfrm>
            <a:off x="589896" y="3950092"/>
            <a:ext cx="734245" cy="734243"/>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cxnSp>
        <p:nvCxnSpPr>
          <p:cNvPr id="43" name="Straight Connector 42"/>
          <p:cNvCxnSpPr>
            <a:stCxn id="32" idx="7"/>
            <a:endCxn id="36" idx="3"/>
          </p:cNvCxnSpPr>
          <p:nvPr userDrawn="1"/>
        </p:nvCxnSpPr>
        <p:spPr>
          <a:xfrm flipV="1">
            <a:off x="3295348" y="2922644"/>
            <a:ext cx="514135" cy="469923"/>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4" name="Straight Connector 43"/>
          <p:cNvCxnSpPr>
            <a:stCxn id="32" idx="6"/>
            <a:endCxn id="38" idx="2"/>
          </p:cNvCxnSpPr>
          <p:nvPr userDrawn="1"/>
        </p:nvCxnSpPr>
        <p:spPr>
          <a:xfrm>
            <a:off x="3566585" y="4047390"/>
            <a:ext cx="282275" cy="28524"/>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5" name="Straight Connector 44"/>
          <p:cNvCxnSpPr>
            <a:stCxn id="32" idx="5"/>
            <a:endCxn id="39" idx="1"/>
          </p:cNvCxnSpPr>
          <p:nvPr userDrawn="1"/>
        </p:nvCxnSpPr>
        <p:spPr>
          <a:xfrm>
            <a:off x="3295348" y="4702212"/>
            <a:ext cx="795164" cy="526971"/>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6" name="Straight Connector 45"/>
          <p:cNvCxnSpPr>
            <a:endCxn id="40" idx="0"/>
          </p:cNvCxnSpPr>
          <p:nvPr userDrawn="1"/>
        </p:nvCxnSpPr>
        <p:spPr>
          <a:xfrm>
            <a:off x="2771421" y="4973449"/>
            <a:ext cx="89523" cy="653044"/>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7" name="Straight Connector 46"/>
          <p:cNvCxnSpPr>
            <a:stCxn id="32" idx="3"/>
            <a:endCxn id="41" idx="7"/>
          </p:cNvCxnSpPr>
          <p:nvPr userDrawn="1"/>
        </p:nvCxnSpPr>
        <p:spPr>
          <a:xfrm flipH="1">
            <a:off x="1518656" y="4702212"/>
            <a:ext cx="467044" cy="526971"/>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9" name="Straight Connector 48"/>
          <p:cNvCxnSpPr/>
          <p:nvPr userDrawn="1"/>
        </p:nvCxnSpPr>
        <p:spPr>
          <a:xfrm flipH="1">
            <a:off x="1307208" y="4089723"/>
            <a:ext cx="390321" cy="11652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51" name="Straight Connector 50"/>
          <p:cNvCxnSpPr/>
          <p:nvPr userDrawn="1"/>
        </p:nvCxnSpPr>
        <p:spPr>
          <a:xfrm>
            <a:off x="1116458" y="3319256"/>
            <a:ext cx="739859" cy="21812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52" name="Straight Connector 51"/>
          <p:cNvCxnSpPr/>
          <p:nvPr userDrawn="1"/>
        </p:nvCxnSpPr>
        <p:spPr>
          <a:xfrm>
            <a:off x="2218703" y="2678248"/>
            <a:ext cx="162547" cy="443083"/>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1"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2"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4700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54129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ment 01">
    <p:spTree>
      <p:nvGrpSpPr>
        <p:cNvPr id="1" name=""/>
        <p:cNvGrpSpPr/>
        <p:nvPr/>
      </p:nvGrpSpPr>
      <p:grpSpPr>
        <a:xfrm>
          <a:off x="0" y="0"/>
          <a:ext cx="0" cy="0"/>
          <a:chOff x="0" y="0"/>
          <a:chExt cx="0" cy="0"/>
        </a:xfrm>
      </p:grpSpPr>
      <p:sp>
        <p:nvSpPr>
          <p:cNvPr id="8" name="Rectangle 5"/>
          <p:cNvSpPr/>
          <p:nvPr userDrawn="1"/>
        </p:nvSpPr>
        <p:spPr>
          <a:xfrm>
            <a:off x="1041400" y="2692401"/>
            <a:ext cx="3464190" cy="1583267"/>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190" h="1187450">
                <a:moveTo>
                  <a:pt x="0" y="0"/>
                </a:moveTo>
                <a:lnTo>
                  <a:pt x="3464190" y="0"/>
                </a:lnTo>
                <a:lnTo>
                  <a:pt x="3464190" y="1003300"/>
                </a:lnTo>
                <a:lnTo>
                  <a:pt x="793750" y="990600"/>
                </a:lnTo>
                <a:lnTo>
                  <a:pt x="501650" y="1187450"/>
                </a:lnTo>
                <a:lnTo>
                  <a:pt x="501650" y="996950"/>
                </a:lnTo>
                <a:lnTo>
                  <a:pt x="0" y="1003300"/>
                </a:lnTo>
                <a:lnTo>
                  <a:pt x="0" y="0"/>
                </a:lnTo>
                <a:close/>
              </a:path>
            </a:pathLst>
          </a:custGeom>
          <a:noFill/>
          <a:ln w="12700">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10" name="Rectangle 5"/>
          <p:cNvSpPr/>
          <p:nvPr userDrawn="1"/>
        </p:nvSpPr>
        <p:spPr>
          <a:xfrm>
            <a:off x="4692650" y="2692401"/>
            <a:ext cx="3464190" cy="1583267"/>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190" h="1187450">
                <a:moveTo>
                  <a:pt x="0" y="0"/>
                </a:moveTo>
                <a:lnTo>
                  <a:pt x="3464190" y="0"/>
                </a:lnTo>
                <a:lnTo>
                  <a:pt x="3464190" y="1003300"/>
                </a:lnTo>
                <a:lnTo>
                  <a:pt x="793750" y="990600"/>
                </a:lnTo>
                <a:lnTo>
                  <a:pt x="501650" y="1187450"/>
                </a:lnTo>
                <a:lnTo>
                  <a:pt x="501650" y="996950"/>
                </a:lnTo>
                <a:lnTo>
                  <a:pt x="0" y="1003300"/>
                </a:lnTo>
                <a:lnTo>
                  <a:pt x="0" y="0"/>
                </a:lnTo>
                <a:close/>
              </a:path>
            </a:pathLst>
          </a:custGeom>
          <a:noFill/>
          <a:ln w="12700">
            <a:solidFill>
              <a:schemeClr val="accent3"/>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6" name="그림 개체 틀 8"/>
          <p:cNvSpPr>
            <a:spLocks noGrp="1"/>
          </p:cNvSpPr>
          <p:nvPr>
            <p:ph type="pic" sz="quarter" idx="10" hasCustomPrompt="1"/>
          </p:nvPr>
        </p:nvSpPr>
        <p:spPr>
          <a:xfrm>
            <a:off x="1198033" y="4377267"/>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11" hasCustomPrompt="1"/>
          </p:nvPr>
        </p:nvSpPr>
        <p:spPr>
          <a:xfrm>
            <a:off x="4881033" y="4377267"/>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56124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10" name="그림 개체 틀 8"/>
          <p:cNvSpPr>
            <a:spLocks noGrp="1"/>
          </p:cNvSpPr>
          <p:nvPr>
            <p:ph type="pic" sz="quarter" idx="10" hasCustomPrompt="1"/>
          </p:nvPr>
        </p:nvSpPr>
        <p:spPr>
          <a:xfrm>
            <a:off x="628650" y="5234844"/>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32" hasCustomPrompt="1"/>
          </p:nvPr>
        </p:nvSpPr>
        <p:spPr>
          <a:xfrm>
            <a:off x="3463925" y="5234844"/>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8" name="그림 개체 틀 8"/>
          <p:cNvSpPr>
            <a:spLocks noGrp="1"/>
          </p:cNvSpPr>
          <p:nvPr>
            <p:ph type="pic" sz="quarter" idx="33" hasCustomPrompt="1"/>
          </p:nvPr>
        </p:nvSpPr>
        <p:spPr>
          <a:xfrm>
            <a:off x="6286500" y="5234844"/>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2"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4"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5852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8513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normAutofit/>
          </a:bodyPr>
          <a:lstStyle>
            <a:lvl1pPr marL="0" indent="0" algn="ctr">
              <a:buNone/>
              <a:defRPr sz="750">
                <a:solidFill>
                  <a:schemeClr val="bg1">
                    <a:lumMod val="75000"/>
                  </a:schemeClr>
                </a:solidFill>
              </a:defRPr>
            </a:lvl1pPr>
          </a:lstStyle>
          <a:p>
            <a:endParaRPr lang="id-ID" dirty="0"/>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7"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30594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6">
    <p:spTree>
      <p:nvGrpSpPr>
        <p:cNvPr id="1" name=""/>
        <p:cNvGrpSpPr/>
        <p:nvPr/>
      </p:nvGrpSpPr>
      <p:grpSpPr>
        <a:xfrm>
          <a:off x="0" y="0"/>
          <a:ext cx="0" cy="0"/>
          <a:chOff x="0" y="0"/>
          <a:chExt cx="0" cy="0"/>
        </a:xfrm>
      </p:grpSpPr>
      <p:sp>
        <p:nvSpPr>
          <p:cNvPr id="15"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68873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2829769"/>
          </a:xfrm>
          <a:prstGeom prst="rect">
            <a:avLst/>
          </a:prstGeom>
        </p:spPr>
        <p:txBody>
          <a:bodyPr>
            <a:normAutofit/>
          </a:bodyPr>
          <a:lstStyle>
            <a:lvl1pPr>
              <a:defRPr sz="1400">
                <a:solidFill>
                  <a:schemeClr val="accent2"/>
                </a:solidFill>
              </a:defRPr>
            </a:lvl1pPr>
          </a:lstStyle>
          <a:p>
            <a:endParaRPr lang="id-ID" dirty="0"/>
          </a:p>
        </p:txBody>
      </p:sp>
      <p:sp>
        <p:nvSpPr>
          <p:cNvPr id="5"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6960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7"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58103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4" name="Picture Placeholder 3"/>
          <p:cNvSpPr>
            <a:spLocks noGrp="1"/>
          </p:cNvSpPr>
          <p:nvPr>
            <p:ph type="pic" sz="quarter" idx="26"/>
          </p:nvPr>
        </p:nvSpPr>
        <p:spPr>
          <a:xfrm>
            <a:off x="3689748" y="1304925"/>
            <a:ext cx="1878806" cy="4421188"/>
          </a:xfrm>
          <a:prstGeom prst="rect">
            <a:avLst/>
          </a:prstGeom>
        </p:spPr>
        <p:txBody>
          <a:bodyPr anchor="ctr">
            <a:normAutofit/>
          </a:bodyPr>
          <a:lstStyle>
            <a:lvl1pPr algn="ctr">
              <a:defRPr sz="900"/>
            </a:lvl1pPr>
          </a:lstStyle>
          <a:p>
            <a:endParaRPr lang="en-US"/>
          </a:p>
        </p:txBody>
      </p:sp>
      <p:sp>
        <p:nvSpPr>
          <p:cNvPr id="6" name="Title 8"/>
          <p:cNvSpPr>
            <a:spLocks noGrp="1"/>
          </p:cNvSpPr>
          <p:nvPr>
            <p:ph type="title"/>
          </p:nvPr>
        </p:nvSpPr>
        <p:spPr>
          <a:xfrm>
            <a:off x="273050" y="683683"/>
            <a:ext cx="4800600" cy="357717"/>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7108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6"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8"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8728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98962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a:prstGeom prst="rect">
            <a:avLst/>
          </a:prstGeo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151013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sp>
        <p:nvSpPr>
          <p:cNvPr id="12"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54229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ltLang="ko-KR" dirty="0" smtClean="0"/>
              <a:t>Responsibility 1</a:t>
            </a:r>
            <a:endParaRPr lang="ko-KR" altLang="en-US" dirty="0"/>
          </a:p>
        </p:txBody>
      </p:sp>
      <p:sp>
        <p:nvSpPr>
          <p:cNvPr id="18"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8076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4498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21" name="그림 개체 틀 8"/>
          <p:cNvSpPr>
            <a:spLocks noGrp="1"/>
          </p:cNvSpPr>
          <p:nvPr>
            <p:ph type="pic" sz="quarter" idx="10" hasCustomPrompt="1"/>
          </p:nvPr>
        </p:nvSpPr>
        <p:spPr>
          <a:xfrm>
            <a:off x="230669"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5" name="그림 개체 틀 8"/>
          <p:cNvSpPr>
            <a:spLocks noGrp="1"/>
          </p:cNvSpPr>
          <p:nvPr>
            <p:ph type="pic" sz="quarter" idx="26" hasCustomPrompt="1"/>
          </p:nvPr>
        </p:nvSpPr>
        <p:spPr>
          <a:xfrm>
            <a:off x="1476903"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6" name="그림 개체 틀 8"/>
          <p:cNvSpPr>
            <a:spLocks noGrp="1"/>
          </p:cNvSpPr>
          <p:nvPr>
            <p:ph type="pic" sz="quarter" idx="27" hasCustomPrompt="1"/>
          </p:nvPr>
        </p:nvSpPr>
        <p:spPr>
          <a:xfrm>
            <a:off x="2723137"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7" name="그림 개체 틀 8"/>
          <p:cNvSpPr>
            <a:spLocks noGrp="1"/>
          </p:cNvSpPr>
          <p:nvPr>
            <p:ph type="pic" sz="quarter" idx="28" hasCustomPrompt="1"/>
          </p:nvPr>
        </p:nvSpPr>
        <p:spPr>
          <a:xfrm>
            <a:off x="3969371"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8" name="그림 개체 틀 8"/>
          <p:cNvSpPr>
            <a:spLocks noGrp="1"/>
          </p:cNvSpPr>
          <p:nvPr>
            <p:ph type="pic" sz="quarter" idx="29" hasCustomPrompt="1"/>
          </p:nvPr>
        </p:nvSpPr>
        <p:spPr>
          <a:xfrm>
            <a:off x="5215605"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9" name="그림 개체 틀 8"/>
          <p:cNvSpPr>
            <a:spLocks noGrp="1"/>
          </p:cNvSpPr>
          <p:nvPr>
            <p:ph type="pic" sz="quarter" idx="30" hasCustomPrompt="1"/>
          </p:nvPr>
        </p:nvSpPr>
        <p:spPr>
          <a:xfrm>
            <a:off x="6461839"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0" name="그림 개체 틀 8"/>
          <p:cNvSpPr>
            <a:spLocks noGrp="1"/>
          </p:cNvSpPr>
          <p:nvPr>
            <p:ph type="pic" sz="quarter" idx="31" hasCustomPrompt="1"/>
          </p:nvPr>
        </p:nvSpPr>
        <p:spPr>
          <a:xfrm>
            <a:off x="7708072" y="1926128"/>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1" name="그림 개체 틀 8"/>
          <p:cNvSpPr>
            <a:spLocks noGrp="1"/>
          </p:cNvSpPr>
          <p:nvPr>
            <p:ph type="pic" sz="quarter" idx="32" hasCustomPrompt="1"/>
          </p:nvPr>
        </p:nvSpPr>
        <p:spPr>
          <a:xfrm>
            <a:off x="245045"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2" name="그림 개체 틀 8"/>
          <p:cNvSpPr>
            <a:spLocks noGrp="1"/>
          </p:cNvSpPr>
          <p:nvPr>
            <p:ph type="pic" sz="quarter" idx="33" hasCustomPrompt="1"/>
          </p:nvPr>
        </p:nvSpPr>
        <p:spPr>
          <a:xfrm>
            <a:off x="1491279"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3" name="그림 개체 틀 8"/>
          <p:cNvSpPr>
            <a:spLocks noGrp="1"/>
          </p:cNvSpPr>
          <p:nvPr>
            <p:ph type="pic" sz="quarter" idx="34" hasCustomPrompt="1"/>
          </p:nvPr>
        </p:nvSpPr>
        <p:spPr>
          <a:xfrm>
            <a:off x="2737513"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4" name="그림 개체 틀 8"/>
          <p:cNvSpPr>
            <a:spLocks noGrp="1"/>
          </p:cNvSpPr>
          <p:nvPr>
            <p:ph type="pic" sz="quarter" idx="35" hasCustomPrompt="1"/>
          </p:nvPr>
        </p:nvSpPr>
        <p:spPr>
          <a:xfrm>
            <a:off x="3983747"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5" name="그림 개체 틀 8"/>
          <p:cNvSpPr>
            <a:spLocks noGrp="1"/>
          </p:cNvSpPr>
          <p:nvPr>
            <p:ph type="pic" sz="quarter" idx="36" hasCustomPrompt="1"/>
          </p:nvPr>
        </p:nvSpPr>
        <p:spPr>
          <a:xfrm>
            <a:off x="5229981"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6" name="그림 개체 틀 8"/>
          <p:cNvSpPr>
            <a:spLocks noGrp="1"/>
          </p:cNvSpPr>
          <p:nvPr>
            <p:ph type="pic" sz="quarter" idx="37" hasCustomPrompt="1"/>
          </p:nvPr>
        </p:nvSpPr>
        <p:spPr>
          <a:xfrm>
            <a:off x="6476215"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7" name="그림 개체 틀 8"/>
          <p:cNvSpPr>
            <a:spLocks noGrp="1"/>
          </p:cNvSpPr>
          <p:nvPr>
            <p:ph type="pic" sz="quarter" idx="38" hasCustomPrompt="1"/>
          </p:nvPr>
        </p:nvSpPr>
        <p:spPr>
          <a:xfrm>
            <a:off x="7722448" y="3251723"/>
            <a:ext cx="1159334" cy="1159334"/>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18"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2"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61395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72480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42997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1011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2754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2183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mpany TimeLine Page 1">
    <p:spTree>
      <p:nvGrpSpPr>
        <p:cNvPr id="1" name=""/>
        <p:cNvGrpSpPr/>
        <p:nvPr/>
      </p:nvGrpSpPr>
      <p:grpSpPr>
        <a:xfrm>
          <a:off x="0" y="0"/>
          <a:ext cx="0" cy="0"/>
          <a:chOff x="0" y="0"/>
          <a:chExt cx="0" cy="0"/>
        </a:xfrm>
      </p:grpSpPr>
      <p:sp>
        <p:nvSpPr>
          <p:cNvPr id="7" name="Right Arrow 6"/>
          <p:cNvSpPr/>
          <p:nvPr userDrawn="1"/>
        </p:nvSpPr>
        <p:spPr>
          <a:xfrm>
            <a:off x="1314450" y="2436583"/>
            <a:ext cx="3086100" cy="457199"/>
          </a:xfrm>
          <a:prstGeom prst="rightArrow">
            <a:avLst>
              <a:gd name="adj1" fmla="val 100000"/>
              <a:gd name="adj2" fmla="val 50000"/>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6" name="그림 개체 틀 8"/>
          <p:cNvSpPr>
            <a:spLocks noGrp="1"/>
          </p:cNvSpPr>
          <p:nvPr>
            <p:ph type="pic" sz="quarter" idx="10" hasCustomPrompt="1"/>
          </p:nvPr>
        </p:nvSpPr>
        <p:spPr>
          <a:xfrm>
            <a:off x="774749" y="2445048"/>
            <a:ext cx="1079402" cy="1439200"/>
          </a:xfrm>
          <a:prstGeom prst="ellipse">
            <a:avLst/>
          </a:prstGeom>
          <a:solidFill>
            <a:srgbClr val="FFFFFF"/>
          </a:solidFill>
          <a:ln w="12700"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8" name="Text Placeholder 27"/>
          <p:cNvSpPr>
            <a:spLocks noGrp="1"/>
          </p:cNvSpPr>
          <p:nvPr>
            <p:ph type="body" sz="quarter" idx="11" hasCustomPrompt="1"/>
          </p:nvPr>
        </p:nvSpPr>
        <p:spPr>
          <a:xfrm>
            <a:off x="1987551" y="2474518"/>
            <a:ext cx="1612900" cy="381065"/>
          </a:xfrm>
          <a:prstGeom prst="rect">
            <a:avLst/>
          </a:prstGeom>
        </p:spPr>
        <p:txBody>
          <a:bodyPr vert="horz"/>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9" name="Text Placeholder 27"/>
          <p:cNvSpPr>
            <a:spLocks noGrp="1"/>
          </p:cNvSpPr>
          <p:nvPr>
            <p:ph type="body" sz="quarter" idx="12" hasCustomPrompt="1"/>
          </p:nvPr>
        </p:nvSpPr>
        <p:spPr>
          <a:xfrm>
            <a:off x="1987550" y="2990984"/>
            <a:ext cx="2286000" cy="893267"/>
          </a:xfrm>
          <a:prstGeom prst="rect">
            <a:avLst/>
          </a:prstGeom>
        </p:spPr>
        <p:txBody>
          <a:bodyPr vert="horz">
            <a:normAutofit/>
          </a:bodyPr>
          <a:lstStyle>
            <a:lvl1pPr marL="0" indent="0" algn="l" defTabSz="685800" rtl="0" eaLnBrk="1" latinLnBrk="0" hangingPunct="1">
              <a:lnSpc>
                <a:spcPct val="100000"/>
              </a:lnSpc>
              <a:spcBef>
                <a:spcPts val="0"/>
              </a:spcBef>
              <a:buFont typeface="Arial" panose="020B0604020202020204" pitchFamily="34" charset="0"/>
              <a:buNone/>
              <a:defRPr lang="ko-KR" altLang="en-US" sz="825" kern="1200" baseline="0" dirty="0">
                <a:solidFill>
                  <a:prstClr val="white">
                    <a:lumMod val="75000"/>
                  </a:prstClr>
                </a:solidFill>
                <a:latin typeface="Arial" panose="020B0604020202020204" pitchFamily="34" charset="0"/>
                <a:ea typeface="+mn-ea"/>
                <a:cs typeface="+mn-cs"/>
              </a:defRPr>
            </a:lvl1pPr>
          </a:lstStyle>
          <a:p>
            <a:pPr lvl="0"/>
            <a:r>
              <a:rPr lang="en-US" altLang="ko-KR" dirty="0" smtClean="0"/>
              <a:t>Sample Text Here</a:t>
            </a:r>
            <a:endParaRPr lang="ko-KR" altLang="en-US" dirty="0"/>
          </a:p>
        </p:txBody>
      </p:sp>
      <p:cxnSp>
        <p:nvCxnSpPr>
          <p:cNvPr id="11" name="Straight Connector 10"/>
          <p:cNvCxnSpPr/>
          <p:nvPr userDrawn="1"/>
        </p:nvCxnSpPr>
        <p:spPr>
          <a:xfrm flipV="1">
            <a:off x="3619500" y="2436582"/>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12" name="Text Placeholder 27"/>
          <p:cNvSpPr>
            <a:spLocks noGrp="1"/>
          </p:cNvSpPr>
          <p:nvPr>
            <p:ph type="body" sz="quarter" idx="26" hasCustomPrompt="1"/>
          </p:nvPr>
        </p:nvSpPr>
        <p:spPr>
          <a:xfrm>
            <a:off x="3638551" y="2474518"/>
            <a:ext cx="635000" cy="381065"/>
          </a:xfrm>
          <a:prstGeom prst="rect">
            <a:avLst/>
          </a:prstGeom>
        </p:spPr>
        <p:txBody>
          <a:bodyPr vert="horz"/>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cxnSp>
        <p:nvCxnSpPr>
          <p:cNvPr id="14" name="Straight Connector 13"/>
          <p:cNvCxnSpPr>
            <a:stCxn id="15" idx="2"/>
          </p:cNvCxnSpPr>
          <p:nvPr userDrawn="1"/>
        </p:nvCxnSpPr>
        <p:spPr>
          <a:xfrm>
            <a:off x="4521200" y="1979051"/>
            <a:ext cx="0" cy="4878951"/>
          </a:xfrm>
          <a:prstGeom prst="line">
            <a:avLst/>
          </a:prstGeom>
          <a:ln w="15875"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sp>
        <p:nvSpPr>
          <p:cNvPr id="15" name="Rounded Rectangle 14"/>
          <p:cNvSpPr/>
          <p:nvPr userDrawn="1"/>
        </p:nvSpPr>
        <p:spPr>
          <a:xfrm>
            <a:off x="3962400" y="1564184"/>
            <a:ext cx="1117600" cy="414867"/>
          </a:xfrm>
          <a:prstGeom prst="roundRect">
            <a:avLst>
              <a:gd name="adj" fmla="val 12319"/>
            </a:avLst>
          </a:prstGeom>
          <a:solidFill>
            <a:schemeClr val="bg1"/>
          </a:solid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16" name="Text Placeholder 27"/>
          <p:cNvSpPr>
            <a:spLocks noGrp="1"/>
          </p:cNvSpPr>
          <p:nvPr>
            <p:ph type="body" sz="quarter" idx="27" hasCustomPrompt="1"/>
          </p:nvPr>
        </p:nvSpPr>
        <p:spPr>
          <a:xfrm>
            <a:off x="3987801" y="1585121"/>
            <a:ext cx="1092200" cy="381065"/>
          </a:xfrm>
          <a:prstGeom prst="rect">
            <a:avLst/>
          </a:prstGeom>
        </p:spPr>
        <p:txBody>
          <a:bodyPr vert="horz" anchor="ctr"/>
          <a:lstStyle>
            <a:lvl1pPr marL="0" indent="0" algn="ctr">
              <a:buNone/>
              <a:defRPr sz="1100" baseline="0">
                <a:solidFill>
                  <a:schemeClr val="tx1">
                    <a:lumMod val="50000"/>
                    <a:lumOff val="50000"/>
                  </a:schemeClr>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grpSp>
        <p:nvGrpSpPr>
          <p:cNvPr id="19" name="Group 18"/>
          <p:cNvGrpSpPr/>
          <p:nvPr userDrawn="1"/>
        </p:nvGrpSpPr>
        <p:grpSpPr>
          <a:xfrm>
            <a:off x="4452504" y="2570292"/>
            <a:ext cx="137392" cy="183189"/>
            <a:chOff x="6314250" y="2177887"/>
            <a:chExt cx="137392" cy="137392"/>
          </a:xfrm>
        </p:grpSpPr>
        <p:sp>
          <p:nvSpPr>
            <p:cNvPr id="17"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8" name="타원 169"/>
            <p:cNvSpPr/>
            <p:nvPr userDrawn="1"/>
          </p:nvSpPr>
          <p:spPr>
            <a:xfrm>
              <a:off x="6347694" y="2211331"/>
              <a:ext cx="70505" cy="70505"/>
            </a:xfrm>
            <a:prstGeom prst="ellipse">
              <a:avLst/>
            </a:prstGeom>
            <a:solidFill>
              <a:schemeClr val="accent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20" name="Group 19"/>
          <p:cNvGrpSpPr/>
          <p:nvPr userDrawn="1"/>
        </p:nvGrpSpPr>
        <p:grpSpPr>
          <a:xfrm>
            <a:off x="4452504" y="2990984"/>
            <a:ext cx="137392" cy="183189"/>
            <a:chOff x="6314250" y="2177887"/>
            <a:chExt cx="137392" cy="137392"/>
          </a:xfrm>
        </p:grpSpPr>
        <p:sp>
          <p:nvSpPr>
            <p:cNvPr id="21"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22" name="타원 169"/>
            <p:cNvSpPr/>
            <p:nvPr userDrawn="1"/>
          </p:nvSpPr>
          <p:spPr>
            <a:xfrm>
              <a:off x="6347694" y="2211331"/>
              <a:ext cx="70505" cy="70505"/>
            </a:xfrm>
            <a:prstGeom prst="ellipse">
              <a:avLst/>
            </a:pr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23" name="Right Arrow 22"/>
          <p:cNvSpPr/>
          <p:nvPr userDrawn="1"/>
        </p:nvSpPr>
        <p:spPr>
          <a:xfrm flipH="1">
            <a:off x="4635500" y="2855583"/>
            <a:ext cx="3086100" cy="457199"/>
          </a:xfrm>
          <a:prstGeom prst="rightArrow">
            <a:avLst>
              <a:gd name="adj1" fmla="val 100000"/>
              <a:gd name="adj2" fmla="val 5000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24" name="그림 개체 틀 8"/>
          <p:cNvSpPr>
            <a:spLocks noGrp="1"/>
          </p:cNvSpPr>
          <p:nvPr>
            <p:ph type="pic" sz="quarter" idx="28" hasCustomPrompt="1"/>
          </p:nvPr>
        </p:nvSpPr>
        <p:spPr>
          <a:xfrm>
            <a:off x="7181899" y="2855581"/>
            <a:ext cx="1079402" cy="1439200"/>
          </a:xfrm>
          <a:prstGeom prst="ellipse">
            <a:avLst/>
          </a:prstGeom>
          <a:solidFill>
            <a:srgbClr val="FFFFFF"/>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Text Placeholder 27"/>
          <p:cNvSpPr>
            <a:spLocks noGrp="1"/>
          </p:cNvSpPr>
          <p:nvPr>
            <p:ph type="body" sz="quarter" idx="29" hasCustomPrompt="1"/>
          </p:nvPr>
        </p:nvSpPr>
        <p:spPr>
          <a:xfrm>
            <a:off x="5422901" y="2897851"/>
            <a:ext cx="1612900" cy="381065"/>
          </a:xfrm>
          <a:prstGeom prst="rect">
            <a:avLst/>
          </a:prstGeom>
        </p:spPr>
        <p:txBody>
          <a:bodyPr vert="horz"/>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26" name="Straight Connector 25"/>
          <p:cNvCxnSpPr/>
          <p:nvPr userDrawn="1"/>
        </p:nvCxnSpPr>
        <p:spPr>
          <a:xfrm flipV="1">
            <a:off x="5403850" y="28599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27" name="Text Placeholder 27"/>
          <p:cNvSpPr>
            <a:spLocks noGrp="1"/>
          </p:cNvSpPr>
          <p:nvPr>
            <p:ph type="body" sz="quarter" idx="30" hasCustomPrompt="1"/>
          </p:nvPr>
        </p:nvSpPr>
        <p:spPr>
          <a:xfrm>
            <a:off x="4749801" y="2897851"/>
            <a:ext cx="635000" cy="381065"/>
          </a:xfrm>
          <a:prstGeom prst="rect">
            <a:avLst/>
          </a:prstGeom>
        </p:spPr>
        <p:txBody>
          <a:bodyPr vert="horz"/>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28" name="Text Placeholder 27"/>
          <p:cNvSpPr>
            <a:spLocks noGrp="1"/>
          </p:cNvSpPr>
          <p:nvPr>
            <p:ph type="body" sz="quarter" idx="31" hasCustomPrompt="1"/>
          </p:nvPr>
        </p:nvSpPr>
        <p:spPr>
          <a:xfrm>
            <a:off x="4749800" y="3405914"/>
            <a:ext cx="2286000" cy="893267"/>
          </a:xfrm>
          <a:prstGeom prst="rect">
            <a:avLst/>
          </a:prstGeom>
        </p:spPr>
        <p:txBody>
          <a:bodyPr vert="horz">
            <a:normAutofit/>
          </a:bodyPr>
          <a:lstStyle>
            <a:lvl1pPr marL="0" indent="0" algn="r" defTabSz="685800" rtl="0" eaLnBrk="1" latinLnBrk="0" hangingPunct="1">
              <a:lnSpc>
                <a:spcPct val="100000"/>
              </a:lnSpc>
              <a:spcBef>
                <a:spcPts val="0"/>
              </a:spcBef>
              <a:buFont typeface="Arial" panose="020B0604020202020204" pitchFamily="34" charset="0"/>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sp>
        <p:nvSpPr>
          <p:cNvPr id="31" name="Right Arrow 30"/>
          <p:cNvSpPr/>
          <p:nvPr userDrawn="1"/>
        </p:nvSpPr>
        <p:spPr>
          <a:xfrm>
            <a:off x="1314450" y="4519383"/>
            <a:ext cx="3086100" cy="457199"/>
          </a:xfrm>
          <a:prstGeom prst="rightArrow">
            <a:avLst>
              <a:gd name="adj1" fmla="val 100000"/>
              <a:gd name="adj2" fmla="val 50000"/>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32" name="그림 개체 틀 8"/>
          <p:cNvSpPr>
            <a:spLocks noGrp="1"/>
          </p:cNvSpPr>
          <p:nvPr>
            <p:ph type="pic" sz="quarter" idx="32" hasCustomPrompt="1"/>
          </p:nvPr>
        </p:nvSpPr>
        <p:spPr>
          <a:xfrm>
            <a:off x="774749" y="4527848"/>
            <a:ext cx="1079402" cy="1439200"/>
          </a:xfrm>
          <a:prstGeom prst="ellipse">
            <a:avLst/>
          </a:prstGeom>
          <a:solidFill>
            <a:srgbClr val="FFFFFF"/>
          </a:solidFill>
          <a:ln w="127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Text Placeholder 27"/>
          <p:cNvSpPr>
            <a:spLocks noGrp="1"/>
          </p:cNvSpPr>
          <p:nvPr>
            <p:ph type="body" sz="quarter" idx="33" hasCustomPrompt="1"/>
          </p:nvPr>
        </p:nvSpPr>
        <p:spPr>
          <a:xfrm>
            <a:off x="1987551" y="4557318"/>
            <a:ext cx="1612900" cy="381065"/>
          </a:xfrm>
          <a:prstGeom prst="rect">
            <a:avLst/>
          </a:prstGeom>
        </p:spPr>
        <p:txBody>
          <a:bodyPr vert="horz"/>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34" name="Text Placeholder 27"/>
          <p:cNvSpPr>
            <a:spLocks noGrp="1"/>
          </p:cNvSpPr>
          <p:nvPr>
            <p:ph type="body" sz="quarter" idx="34" hasCustomPrompt="1"/>
          </p:nvPr>
        </p:nvSpPr>
        <p:spPr>
          <a:xfrm>
            <a:off x="1987550" y="5073784"/>
            <a:ext cx="2286000" cy="893267"/>
          </a:xfrm>
          <a:prstGeom prst="rect">
            <a:avLst/>
          </a:prstGeom>
        </p:spPr>
        <p:txBody>
          <a:bodyPr vert="horz">
            <a:normAutofit/>
          </a:bodyPr>
          <a:lstStyle>
            <a:lvl1pPr marL="0" indent="0" algn="l">
              <a:lnSpc>
                <a:spcPct val="120000"/>
              </a:lnSpc>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cxnSp>
        <p:nvCxnSpPr>
          <p:cNvPr id="35" name="Straight Connector 34"/>
          <p:cNvCxnSpPr/>
          <p:nvPr userDrawn="1"/>
        </p:nvCxnSpPr>
        <p:spPr>
          <a:xfrm flipV="1">
            <a:off x="3619500" y="4519382"/>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36" name="Text Placeholder 27"/>
          <p:cNvSpPr>
            <a:spLocks noGrp="1"/>
          </p:cNvSpPr>
          <p:nvPr>
            <p:ph type="body" sz="quarter" idx="35" hasCustomPrompt="1"/>
          </p:nvPr>
        </p:nvSpPr>
        <p:spPr>
          <a:xfrm>
            <a:off x="3638551" y="4557318"/>
            <a:ext cx="635000" cy="381065"/>
          </a:xfrm>
          <a:prstGeom prst="rect">
            <a:avLst/>
          </a:prstGeom>
        </p:spPr>
        <p:txBody>
          <a:bodyPr vert="horz"/>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grpSp>
        <p:nvGrpSpPr>
          <p:cNvPr id="37" name="Group 36"/>
          <p:cNvGrpSpPr/>
          <p:nvPr userDrawn="1"/>
        </p:nvGrpSpPr>
        <p:grpSpPr>
          <a:xfrm>
            <a:off x="4452504" y="4653092"/>
            <a:ext cx="137392" cy="183189"/>
            <a:chOff x="6314250" y="2177887"/>
            <a:chExt cx="137392" cy="137392"/>
          </a:xfrm>
        </p:grpSpPr>
        <p:sp>
          <p:nvSpPr>
            <p:cNvPr id="38"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39" name="타원 169"/>
            <p:cNvSpPr/>
            <p:nvPr userDrawn="1"/>
          </p:nvSpPr>
          <p:spPr>
            <a:xfrm>
              <a:off x="6347694" y="2211331"/>
              <a:ext cx="70505" cy="70505"/>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40" name="Group 39"/>
          <p:cNvGrpSpPr/>
          <p:nvPr userDrawn="1"/>
        </p:nvGrpSpPr>
        <p:grpSpPr>
          <a:xfrm>
            <a:off x="4452504" y="5073784"/>
            <a:ext cx="137392" cy="183189"/>
            <a:chOff x="6314250" y="2177887"/>
            <a:chExt cx="137392" cy="137392"/>
          </a:xfrm>
        </p:grpSpPr>
        <p:sp>
          <p:nvSpPr>
            <p:cNvPr id="41"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42" name="타원 169"/>
            <p:cNvSpPr/>
            <p:nvPr userDrawn="1"/>
          </p:nvSpPr>
          <p:spPr>
            <a:xfrm>
              <a:off x="6347694" y="2211331"/>
              <a:ext cx="70505" cy="70505"/>
            </a:xfrm>
            <a:prstGeom prst="ellipse">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43" name="Right Arrow 42"/>
          <p:cNvSpPr/>
          <p:nvPr userDrawn="1"/>
        </p:nvSpPr>
        <p:spPr>
          <a:xfrm flipH="1">
            <a:off x="4635500" y="4938383"/>
            <a:ext cx="3086100" cy="457199"/>
          </a:xfrm>
          <a:prstGeom prst="rightArrow">
            <a:avLst>
              <a:gd name="adj1" fmla="val 100000"/>
              <a:gd name="adj2" fmla="val 50000"/>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44" name="그림 개체 틀 8"/>
          <p:cNvSpPr>
            <a:spLocks noGrp="1"/>
          </p:cNvSpPr>
          <p:nvPr>
            <p:ph type="pic" sz="quarter" idx="36" hasCustomPrompt="1"/>
          </p:nvPr>
        </p:nvSpPr>
        <p:spPr>
          <a:xfrm>
            <a:off x="7181899" y="4938381"/>
            <a:ext cx="1079402" cy="1439200"/>
          </a:xfrm>
          <a:prstGeom prst="ellipse">
            <a:avLst/>
          </a:prstGeom>
          <a:solidFill>
            <a:srgbClr val="FFFFFF"/>
          </a:solidFill>
          <a:ln w="12700" cap="flat" cmpd="sng" algn="ctr">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5" name="Text Placeholder 27"/>
          <p:cNvSpPr>
            <a:spLocks noGrp="1"/>
          </p:cNvSpPr>
          <p:nvPr>
            <p:ph type="body" sz="quarter" idx="37" hasCustomPrompt="1"/>
          </p:nvPr>
        </p:nvSpPr>
        <p:spPr>
          <a:xfrm>
            <a:off x="5422901" y="4980651"/>
            <a:ext cx="1612900" cy="381065"/>
          </a:xfrm>
          <a:prstGeom prst="rect">
            <a:avLst/>
          </a:prstGeom>
        </p:spPr>
        <p:txBody>
          <a:bodyPr vert="horz"/>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46" name="Straight Connector 45"/>
          <p:cNvCxnSpPr/>
          <p:nvPr userDrawn="1"/>
        </p:nvCxnSpPr>
        <p:spPr>
          <a:xfrm flipV="1">
            <a:off x="5403850" y="49427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47" name="Text Placeholder 27"/>
          <p:cNvSpPr>
            <a:spLocks noGrp="1"/>
          </p:cNvSpPr>
          <p:nvPr>
            <p:ph type="body" sz="quarter" idx="38" hasCustomPrompt="1"/>
          </p:nvPr>
        </p:nvSpPr>
        <p:spPr>
          <a:xfrm>
            <a:off x="4749801" y="4980651"/>
            <a:ext cx="635000" cy="381065"/>
          </a:xfrm>
          <a:prstGeom prst="rect">
            <a:avLst/>
          </a:prstGeom>
        </p:spPr>
        <p:txBody>
          <a:bodyPr vert="horz"/>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48" name="Text Placeholder 27"/>
          <p:cNvSpPr>
            <a:spLocks noGrp="1"/>
          </p:cNvSpPr>
          <p:nvPr>
            <p:ph type="body" sz="quarter" idx="39" hasCustomPrompt="1"/>
          </p:nvPr>
        </p:nvSpPr>
        <p:spPr>
          <a:xfrm>
            <a:off x="4749800" y="5488714"/>
            <a:ext cx="2286000" cy="893267"/>
          </a:xfrm>
          <a:prstGeom prst="rect">
            <a:avLst/>
          </a:prstGeom>
        </p:spPr>
        <p:txBody>
          <a:bodyPr vert="horz"/>
          <a:lstStyle>
            <a:lvl1pPr marL="0" indent="0" algn="r">
              <a:lnSpc>
                <a:spcPct val="120000"/>
              </a:lnSpc>
              <a:buNone/>
              <a:defRPr sz="8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altLang="ko-KR" dirty="0" smtClean="0"/>
              <a:t>Sample Text Here</a:t>
            </a:r>
            <a:endParaRPr lang="ko-KR" altLang="en-US" dirty="0"/>
          </a:p>
        </p:txBody>
      </p:sp>
      <p:sp>
        <p:nvSpPr>
          <p:cNvPr id="49"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0"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0795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41198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mpany TimeLine Page 2">
    <p:spTree>
      <p:nvGrpSpPr>
        <p:cNvPr id="1" name=""/>
        <p:cNvGrpSpPr/>
        <p:nvPr/>
      </p:nvGrpSpPr>
      <p:grpSpPr>
        <a:xfrm>
          <a:off x="0" y="0"/>
          <a:ext cx="0" cy="0"/>
          <a:chOff x="0" y="0"/>
          <a:chExt cx="0" cy="0"/>
        </a:xfrm>
      </p:grpSpPr>
      <p:cxnSp>
        <p:nvCxnSpPr>
          <p:cNvPr id="3" name="Straight Connector 2"/>
          <p:cNvCxnSpPr/>
          <p:nvPr userDrawn="1"/>
        </p:nvCxnSpPr>
        <p:spPr>
          <a:xfrm>
            <a:off x="4521200" y="0"/>
            <a:ext cx="0" cy="6858000"/>
          </a:xfrm>
          <a:prstGeom prst="line">
            <a:avLst/>
          </a:prstGeom>
          <a:ln w="15875"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sp>
        <p:nvSpPr>
          <p:cNvPr id="5" name="Right Arrow 4"/>
          <p:cNvSpPr/>
          <p:nvPr userDrawn="1"/>
        </p:nvSpPr>
        <p:spPr>
          <a:xfrm>
            <a:off x="1314450" y="506183"/>
            <a:ext cx="3086100" cy="457199"/>
          </a:xfrm>
          <a:prstGeom prst="rightArrow">
            <a:avLst>
              <a:gd name="adj1" fmla="val 100000"/>
              <a:gd name="adj2" fmla="val 50000"/>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6" name="그림 개체 틀 8"/>
          <p:cNvSpPr>
            <a:spLocks noGrp="1"/>
          </p:cNvSpPr>
          <p:nvPr>
            <p:ph type="pic" sz="quarter" idx="10" hasCustomPrompt="1"/>
          </p:nvPr>
        </p:nvSpPr>
        <p:spPr>
          <a:xfrm>
            <a:off x="774749" y="514648"/>
            <a:ext cx="1079402" cy="1439200"/>
          </a:xfrm>
          <a:prstGeom prst="ellipse">
            <a:avLst/>
          </a:prstGeom>
          <a:solidFill>
            <a:srgbClr val="FFFFFF"/>
          </a:solidFill>
          <a:ln w="12700" cap="flat" cmpd="sng" algn="ctr">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7" name="Text Placeholder 27"/>
          <p:cNvSpPr>
            <a:spLocks noGrp="1"/>
          </p:cNvSpPr>
          <p:nvPr>
            <p:ph type="body" sz="quarter" idx="11" hasCustomPrompt="1"/>
          </p:nvPr>
        </p:nvSpPr>
        <p:spPr>
          <a:xfrm>
            <a:off x="1987551" y="544118"/>
            <a:ext cx="16129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8" name="Text Placeholder 27"/>
          <p:cNvSpPr>
            <a:spLocks noGrp="1"/>
          </p:cNvSpPr>
          <p:nvPr>
            <p:ph type="body" sz="quarter" idx="12" hasCustomPrompt="1"/>
          </p:nvPr>
        </p:nvSpPr>
        <p:spPr>
          <a:xfrm>
            <a:off x="1987550" y="1060584"/>
            <a:ext cx="2286000" cy="893267"/>
          </a:xfrm>
          <a:prstGeom prst="rect">
            <a:avLst/>
          </a:prstGeom>
        </p:spPr>
        <p:txBody>
          <a:bodyPr vert="horz">
            <a:normAutofit/>
          </a:bodyPr>
          <a:lstStyle>
            <a:lvl1pPr marL="0" indent="0" algn="l">
              <a:lnSpc>
                <a:spcPct val="120000"/>
              </a:lnSpc>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cxnSp>
        <p:nvCxnSpPr>
          <p:cNvPr id="9" name="Straight Connector 8"/>
          <p:cNvCxnSpPr/>
          <p:nvPr userDrawn="1"/>
        </p:nvCxnSpPr>
        <p:spPr>
          <a:xfrm flipV="1">
            <a:off x="3619500" y="506182"/>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10" name="Text Placeholder 27"/>
          <p:cNvSpPr>
            <a:spLocks noGrp="1"/>
          </p:cNvSpPr>
          <p:nvPr>
            <p:ph type="body" sz="quarter" idx="26" hasCustomPrompt="1"/>
          </p:nvPr>
        </p:nvSpPr>
        <p:spPr>
          <a:xfrm>
            <a:off x="3638551" y="544118"/>
            <a:ext cx="6350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grpSp>
        <p:nvGrpSpPr>
          <p:cNvPr id="11" name="Group 10"/>
          <p:cNvGrpSpPr/>
          <p:nvPr userDrawn="1"/>
        </p:nvGrpSpPr>
        <p:grpSpPr>
          <a:xfrm>
            <a:off x="4452504" y="639892"/>
            <a:ext cx="137392" cy="183189"/>
            <a:chOff x="6314250" y="2177887"/>
            <a:chExt cx="137392" cy="137392"/>
          </a:xfrm>
        </p:grpSpPr>
        <p:sp>
          <p:nvSpPr>
            <p:cNvPr id="12"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3" name="타원 169"/>
            <p:cNvSpPr/>
            <p:nvPr userDrawn="1"/>
          </p:nvSpPr>
          <p:spPr>
            <a:xfrm>
              <a:off x="6347694" y="2211331"/>
              <a:ext cx="70505" cy="70505"/>
            </a:xfrm>
            <a:prstGeom prst="ellipse">
              <a:avLst/>
            </a:prstGeom>
            <a:solidFill>
              <a:srgbClr val="F4C300"/>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14" name="Group 13"/>
          <p:cNvGrpSpPr/>
          <p:nvPr userDrawn="1"/>
        </p:nvGrpSpPr>
        <p:grpSpPr>
          <a:xfrm>
            <a:off x="4452504" y="1060584"/>
            <a:ext cx="137392" cy="183189"/>
            <a:chOff x="6314250" y="2177887"/>
            <a:chExt cx="137392" cy="137392"/>
          </a:xfrm>
        </p:grpSpPr>
        <p:sp>
          <p:nvSpPr>
            <p:cNvPr id="15"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6" name="타원 169"/>
            <p:cNvSpPr/>
            <p:nvPr userDrawn="1"/>
          </p:nvSpPr>
          <p:spPr>
            <a:xfrm>
              <a:off x="6347694" y="2211331"/>
              <a:ext cx="70505" cy="70505"/>
            </a:xfrm>
            <a:prstGeom prst="ellipse">
              <a:avLst/>
            </a:prstGeom>
            <a:solidFill>
              <a:schemeClr val="accent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17" name="Right Arrow 16"/>
          <p:cNvSpPr/>
          <p:nvPr userDrawn="1"/>
        </p:nvSpPr>
        <p:spPr>
          <a:xfrm flipH="1">
            <a:off x="4635500" y="925183"/>
            <a:ext cx="3086100" cy="457199"/>
          </a:xfrm>
          <a:prstGeom prst="rightArrow">
            <a:avLst>
              <a:gd name="adj1" fmla="val 100000"/>
              <a:gd name="adj2" fmla="val 50000"/>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18" name="그림 개체 틀 8"/>
          <p:cNvSpPr>
            <a:spLocks noGrp="1"/>
          </p:cNvSpPr>
          <p:nvPr>
            <p:ph type="pic" sz="quarter" idx="28" hasCustomPrompt="1"/>
          </p:nvPr>
        </p:nvSpPr>
        <p:spPr>
          <a:xfrm>
            <a:off x="7181899" y="925181"/>
            <a:ext cx="1079402" cy="1439200"/>
          </a:xfrm>
          <a:prstGeom prst="ellipse">
            <a:avLst/>
          </a:prstGeom>
          <a:solidFill>
            <a:srgbClr val="FFFFFF"/>
          </a:solidFill>
          <a:ln w="12700"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19" name="Text Placeholder 27"/>
          <p:cNvSpPr>
            <a:spLocks noGrp="1"/>
          </p:cNvSpPr>
          <p:nvPr>
            <p:ph type="body" sz="quarter" idx="29" hasCustomPrompt="1"/>
          </p:nvPr>
        </p:nvSpPr>
        <p:spPr>
          <a:xfrm>
            <a:off x="5422901" y="967451"/>
            <a:ext cx="16129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20" name="Straight Connector 19"/>
          <p:cNvCxnSpPr/>
          <p:nvPr userDrawn="1"/>
        </p:nvCxnSpPr>
        <p:spPr>
          <a:xfrm flipV="1">
            <a:off x="5403850" y="9295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21" name="Text Placeholder 27"/>
          <p:cNvSpPr>
            <a:spLocks noGrp="1"/>
          </p:cNvSpPr>
          <p:nvPr>
            <p:ph type="body" sz="quarter" idx="30" hasCustomPrompt="1"/>
          </p:nvPr>
        </p:nvSpPr>
        <p:spPr>
          <a:xfrm>
            <a:off x="4749801" y="967451"/>
            <a:ext cx="6350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22" name="Text Placeholder 27"/>
          <p:cNvSpPr>
            <a:spLocks noGrp="1"/>
          </p:cNvSpPr>
          <p:nvPr>
            <p:ph type="body" sz="quarter" idx="31" hasCustomPrompt="1"/>
          </p:nvPr>
        </p:nvSpPr>
        <p:spPr>
          <a:xfrm>
            <a:off x="4749800" y="1475514"/>
            <a:ext cx="2286000" cy="893267"/>
          </a:xfrm>
          <a:prstGeom prst="rect">
            <a:avLst/>
          </a:prstGeom>
        </p:spPr>
        <p:txBody>
          <a:bodyPr vert="horz"/>
          <a:lstStyle>
            <a:lvl1pPr marL="0" indent="0" algn="r">
              <a:lnSpc>
                <a:spcPct val="120000"/>
              </a:lnSpc>
              <a:buNone/>
              <a:defRPr sz="8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altLang="ko-KR" dirty="0" smtClean="0"/>
              <a:t>Sample Text Here</a:t>
            </a:r>
            <a:endParaRPr lang="ko-KR" altLang="en-US" dirty="0"/>
          </a:p>
        </p:txBody>
      </p:sp>
      <p:sp>
        <p:nvSpPr>
          <p:cNvPr id="23" name="Right Arrow 22"/>
          <p:cNvSpPr/>
          <p:nvPr userDrawn="1"/>
        </p:nvSpPr>
        <p:spPr>
          <a:xfrm>
            <a:off x="1314450" y="2588983"/>
            <a:ext cx="3086100" cy="457199"/>
          </a:xfrm>
          <a:prstGeom prst="rightArrow">
            <a:avLst>
              <a:gd name="adj1" fmla="val 100000"/>
              <a:gd name="adj2" fmla="val 50000"/>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24" name="그림 개체 틀 8"/>
          <p:cNvSpPr>
            <a:spLocks noGrp="1"/>
          </p:cNvSpPr>
          <p:nvPr>
            <p:ph type="pic" sz="quarter" idx="32" hasCustomPrompt="1"/>
          </p:nvPr>
        </p:nvSpPr>
        <p:spPr>
          <a:xfrm>
            <a:off x="774749" y="2597449"/>
            <a:ext cx="1079402" cy="1439200"/>
          </a:xfrm>
          <a:prstGeom prst="ellipse">
            <a:avLst/>
          </a:prstGeom>
          <a:solidFill>
            <a:srgbClr val="FFFFFF"/>
          </a:solidFill>
          <a:ln w="12700" cap="flat" cmpd="sng" algn="ctr">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Text Placeholder 27"/>
          <p:cNvSpPr>
            <a:spLocks noGrp="1"/>
          </p:cNvSpPr>
          <p:nvPr>
            <p:ph type="body" sz="quarter" idx="33" hasCustomPrompt="1"/>
          </p:nvPr>
        </p:nvSpPr>
        <p:spPr>
          <a:xfrm>
            <a:off x="1987551" y="2626918"/>
            <a:ext cx="16129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26" name="Text Placeholder 27"/>
          <p:cNvSpPr>
            <a:spLocks noGrp="1"/>
          </p:cNvSpPr>
          <p:nvPr>
            <p:ph type="body" sz="quarter" idx="34" hasCustomPrompt="1"/>
          </p:nvPr>
        </p:nvSpPr>
        <p:spPr>
          <a:xfrm>
            <a:off x="1987550" y="3143382"/>
            <a:ext cx="2286000" cy="893267"/>
          </a:xfrm>
          <a:prstGeom prst="rect">
            <a:avLst/>
          </a:prstGeom>
        </p:spPr>
        <p:txBody>
          <a:bodyPr vert="horz">
            <a:normAutofit/>
          </a:bodyPr>
          <a:lstStyle>
            <a:lvl1pPr marL="0" indent="0" algn="l">
              <a:lnSpc>
                <a:spcPct val="120000"/>
              </a:lnSpc>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cxnSp>
        <p:nvCxnSpPr>
          <p:cNvPr id="27" name="Straight Connector 26"/>
          <p:cNvCxnSpPr/>
          <p:nvPr userDrawn="1"/>
        </p:nvCxnSpPr>
        <p:spPr>
          <a:xfrm flipV="1">
            <a:off x="3619500" y="2588982"/>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28" name="Text Placeholder 27"/>
          <p:cNvSpPr>
            <a:spLocks noGrp="1"/>
          </p:cNvSpPr>
          <p:nvPr>
            <p:ph type="body" sz="quarter" idx="35" hasCustomPrompt="1"/>
          </p:nvPr>
        </p:nvSpPr>
        <p:spPr>
          <a:xfrm>
            <a:off x="3638551" y="2626918"/>
            <a:ext cx="6350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grpSp>
        <p:nvGrpSpPr>
          <p:cNvPr id="29" name="Group 28"/>
          <p:cNvGrpSpPr/>
          <p:nvPr userDrawn="1"/>
        </p:nvGrpSpPr>
        <p:grpSpPr>
          <a:xfrm>
            <a:off x="4452504" y="2722692"/>
            <a:ext cx="137392" cy="183189"/>
            <a:chOff x="6314250" y="2177887"/>
            <a:chExt cx="137392" cy="137392"/>
          </a:xfrm>
        </p:grpSpPr>
        <p:sp>
          <p:nvSpPr>
            <p:cNvPr id="30"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31" name="타원 169"/>
            <p:cNvSpPr/>
            <p:nvPr userDrawn="1"/>
          </p:nvSpPr>
          <p:spPr>
            <a:xfrm>
              <a:off x="6347694" y="2211331"/>
              <a:ext cx="70505" cy="70505"/>
            </a:xfrm>
            <a:prstGeom prst="ellipse">
              <a:avLst/>
            </a:prstGeom>
            <a:solidFill>
              <a:schemeClr val="accent6"/>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32" name="Group 31"/>
          <p:cNvGrpSpPr/>
          <p:nvPr userDrawn="1"/>
        </p:nvGrpSpPr>
        <p:grpSpPr>
          <a:xfrm>
            <a:off x="4452504" y="3143384"/>
            <a:ext cx="137392" cy="183189"/>
            <a:chOff x="6314250" y="2177887"/>
            <a:chExt cx="137392" cy="137392"/>
          </a:xfrm>
        </p:grpSpPr>
        <p:sp>
          <p:nvSpPr>
            <p:cNvPr id="33"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34" name="타원 169"/>
            <p:cNvSpPr/>
            <p:nvPr userDrawn="1"/>
          </p:nvSpPr>
          <p:spPr>
            <a:xfrm>
              <a:off x="6347694" y="2211331"/>
              <a:ext cx="70505" cy="70505"/>
            </a:xfrm>
            <a:prstGeom prst="ellipse">
              <a:avLst/>
            </a:prstGeom>
            <a:solidFill>
              <a:schemeClr val="tx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35" name="Right Arrow 34"/>
          <p:cNvSpPr/>
          <p:nvPr userDrawn="1"/>
        </p:nvSpPr>
        <p:spPr>
          <a:xfrm flipH="1">
            <a:off x="4635500" y="3007983"/>
            <a:ext cx="3086100" cy="457199"/>
          </a:xfrm>
          <a:prstGeom prst="rightArrow">
            <a:avLst>
              <a:gd name="adj1" fmla="val 100000"/>
              <a:gd name="adj2" fmla="val 5000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36" name="그림 개체 틀 8"/>
          <p:cNvSpPr>
            <a:spLocks noGrp="1"/>
          </p:cNvSpPr>
          <p:nvPr>
            <p:ph type="pic" sz="quarter" idx="36" hasCustomPrompt="1"/>
          </p:nvPr>
        </p:nvSpPr>
        <p:spPr>
          <a:xfrm>
            <a:off x="7181899" y="3007981"/>
            <a:ext cx="1079402" cy="1439200"/>
          </a:xfrm>
          <a:prstGeom prst="ellipse">
            <a:avLst/>
          </a:prstGeom>
          <a:solidFill>
            <a:srgbClr val="FFFFFF"/>
          </a:solidFill>
          <a:ln w="12700"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7" name="Text Placeholder 27"/>
          <p:cNvSpPr>
            <a:spLocks noGrp="1"/>
          </p:cNvSpPr>
          <p:nvPr>
            <p:ph type="body" sz="quarter" idx="37" hasCustomPrompt="1"/>
          </p:nvPr>
        </p:nvSpPr>
        <p:spPr>
          <a:xfrm>
            <a:off x="5422901" y="3050251"/>
            <a:ext cx="16129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38" name="Straight Connector 37"/>
          <p:cNvCxnSpPr/>
          <p:nvPr userDrawn="1"/>
        </p:nvCxnSpPr>
        <p:spPr>
          <a:xfrm flipV="1">
            <a:off x="5403850" y="30123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39" name="Text Placeholder 27"/>
          <p:cNvSpPr>
            <a:spLocks noGrp="1"/>
          </p:cNvSpPr>
          <p:nvPr>
            <p:ph type="body" sz="quarter" idx="38" hasCustomPrompt="1"/>
          </p:nvPr>
        </p:nvSpPr>
        <p:spPr>
          <a:xfrm>
            <a:off x="4749801" y="3050251"/>
            <a:ext cx="6350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40" name="Text Placeholder 27"/>
          <p:cNvSpPr>
            <a:spLocks noGrp="1"/>
          </p:cNvSpPr>
          <p:nvPr>
            <p:ph type="body" sz="quarter" idx="39" hasCustomPrompt="1"/>
          </p:nvPr>
        </p:nvSpPr>
        <p:spPr>
          <a:xfrm>
            <a:off x="4749800" y="3558314"/>
            <a:ext cx="2286000" cy="893267"/>
          </a:xfrm>
          <a:prstGeom prst="rect">
            <a:avLst/>
          </a:prstGeom>
        </p:spPr>
        <p:txBody>
          <a:bodyPr vert="horz"/>
          <a:lstStyle>
            <a:lvl1pPr marL="0" indent="0" algn="r">
              <a:lnSpc>
                <a:spcPct val="120000"/>
              </a:lnSpc>
              <a:buNone/>
              <a:defRPr sz="8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altLang="ko-KR" dirty="0" smtClean="0"/>
              <a:t>Sample Text Here</a:t>
            </a:r>
            <a:endParaRPr lang="ko-KR" altLang="en-US" dirty="0"/>
          </a:p>
        </p:txBody>
      </p:sp>
      <p:sp>
        <p:nvSpPr>
          <p:cNvPr id="41" name="Right Arrow 40"/>
          <p:cNvSpPr/>
          <p:nvPr userDrawn="1"/>
        </p:nvSpPr>
        <p:spPr>
          <a:xfrm>
            <a:off x="1314450" y="4637916"/>
            <a:ext cx="3086100" cy="457199"/>
          </a:xfrm>
          <a:prstGeom prst="rightArrow">
            <a:avLst>
              <a:gd name="adj1" fmla="val 100000"/>
              <a:gd name="adj2" fmla="val 5000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42" name="그림 개체 틀 8"/>
          <p:cNvSpPr>
            <a:spLocks noGrp="1"/>
          </p:cNvSpPr>
          <p:nvPr>
            <p:ph type="pic" sz="quarter" idx="40" hasCustomPrompt="1"/>
          </p:nvPr>
        </p:nvSpPr>
        <p:spPr>
          <a:xfrm>
            <a:off x="774749" y="4646381"/>
            <a:ext cx="1079402" cy="1439200"/>
          </a:xfrm>
          <a:prstGeom prst="ellipse">
            <a:avLst/>
          </a:prstGeom>
          <a:solidFill>
            <a:srgbClr val="FFFFFF"/>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43" name="Text Placeholder 27"/>
          <p:cNvSpPr>
            <a:spLocks noGrp="1"/>
          </p:cNvSpPr>
          <p:nvPr>
            <p:ph type="body" sz="quarter" idx="41" hasCustomPrompt="1"/>
          </p:nvPr>
        </p:nvSpPr>
        <p:spPr>
          <a:xfrm>
            <a:off x="1987551" y="4675851"/>
            <a:ext cx="16129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44" name="Text Placeholder 27"/>
          <p:cNvSpPr>
            <a:spLocks noGrp="1"/>
          </p:cNvSpPr>
          <p:nvPr>
            <p:ph type="body" sz="quarter" idx="42" hasCustomPrompt="1"/>
          </p:nvPr>
        </p:nvSpPr>
        <p:spPr>
          <a:xfrm>
            <a:off x="1987550" y="5192317"/>
            <a:ext cx="2286000" cy="893267"/>
          </a:xfrm>
          <a:prstGeom prst="rect">
            <a:avLst/>
          </a:prstGeom>
        </p:spPr>
        <p:txBody>
          <a:bodyPr vert="horz">
            <a:normAutofit/>
          </a:bodyPr>
          <a:lstStyle>
            <a:lvl1pPr marL="0" indent="0" algn="l">
              <a:lnSpc>
                <a:spcPct val="120000"/>
              </a:lnSpc>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cxnSp>
        <p:nvCxnSpPr>
          <p:cNvPr id="45" name="Straight Connector 44"/>
          <p:cNvCxnSpPr/>
          <p:nvPr userDrawn="1"/>
        </p:nvCxnSpPr>
        <p:spPr>
          <a:xfrm flipV="1">
            <a:off x="3619500" y="46379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46" name="Text Placeholder 27"/>
          <p:cNvSpPr>
            <a:spLocks noGrp="1"/>
          </p:cNvSpPr>
          <p:nvPr>
            <p:ph type="body" sz="quarter" idx="43" hasCustomPrompt="1"/>
          </p:nvPr>
        </p:nvSpPr>
        <p:spPr>
          <a:xfrm>
            <a:off x="3638551" y="4675851"/>
            <a:ext cx="6350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grpSp>
        <p:nvGrpSpPr>
          <p:cNvPr id="47" name="Group 46"/>
          <p:cNvGrpSpPr/>
          <p:nvPr userDrawn="1"/>
        </p:nvGrpSpPr>
        <p:grpSpPr>
          <a:xfrm>
            <a:off x="4452504" y="4771625"/>
            <a:ext cx="137392" cy="183189"/>
            <a:chOff x="6314250" y="2177887"/>
            <a:chExt cx="137392" cy="137392"/>
          </a:xfrm>
        </p:grpSpPr>
        <p:sp>
          <p:nvSpPr>
            <p:cNvPr id="48"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49" name="타원 169"/>
            <p:cNvSpPr/>
            <p:nvPr userDrawn="1"/>
          </p:nvSpPr>
          <p:spPr>
            <a:xfrm>
              <a:off x="6347694" y="2211331"/>
              <a:ext cx="70505" cy="70505"/>
            </a:xfrm>
            <a:prstGeom prst="ellipse">
              <a:avLst/>
            </a:pr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50" name="Group 49"/>
          <p:cNvGrpSpPr/>
          <p:nvPr userDrawn="1"/>
        </p:nvGrpSpPr>
        <p:grpSpPr>
          <a:xfrm>
            <a:off x="4452504" y="5192317"/>
            <a:ext cx="137392" cy="183189"/>
            <a:chOff x="6314250" y="2177887"/>
            <a:chExt cx="137392" cy="137392"/>
          </a:xfrm>
        </p:grpSpPr>
        <p:sp>
          <p:nvSpPr>
            <p:cNvPr id="51"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52" name="타원 169"/>
            <p:cNvSpPr/>
            <p:nvPr userDrawn="1"/>
          </p:nvSpPr>
          <p:spPr>
            <a:xfrm>
              <a:off x="6347694" y="2211331"/>
              <a:ext cx="70505" cy="70505"/>
            </a:xfrm>
            <a:prstGeom prst="ellipse">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53" name="Right Arrow 52"/>
          <p:cNvSpPr/>
          <p:nvPr userDrawn="1"/>
        </p:nvSpPr>
        <p:spPr>
          <a:xfrm flipH="1">
            <a:off x="4635500" y="5056916"/>
            <a:ext cx="3086100" cy="457199"/>
          </a:xfrm>
          <a:prstGeom prst="rightArrow">
            <a:avLst>
              <a:gd name="adj1" fmla="val 100000"/>
              <a:gd name="adj2" fmla="val 50000"/>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54" name="그림 개체 틀 8"/>
          <p:cNvSpPr>
            <a:spLocks noGrp="1"/>
          </p:cNvSpPr>
          <p:nvPr>
            <p:ph type="pic" sz="quarter" idx="44" hasCustomPrompt="1"/>
          </p:nvPr>
        </p:nvSpPr>
        <p:spPr>
          <a:xfrm>
            <a:off x="7181899" y="5056915"/>
            <a:ext cx="1079402" cy="1439200"/>
          </a:xfrm>
          <a:prstGeom prst="ellipse">
            <a:avLst/>
          </a:prstGeom>
          <a:solidFill>
            <a:srgbClr val="FFFFFF"/>
          </a:solidFill>
          <a:ln w="12700" cap="flat" cmpd="sng" algn="ctr">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55" name="Text Placeholder 27"/>
          <p:cNvSpPr>
            <a:spLocks noGrp="1"/>
          </p:cNvSpPr>
          <p:nvPr>
            <p:ph type="body" sz="quarter" idx="45" hasCustomPrompt="1"/>
          </p:nvPr>
        </p:nvSpPr>
        <p:spPr>
          <a:xfrm>
            <a:off x="5422901" y="5099185"/>
            <a:ext cx="16129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56" name="Straight Connector 55"/>
          <p:cNvCxnSpPr/>
          <p:nvPr userDrawn="1"/>
        </p:nvCxnSpPr>
        <p:spPr>
          <a:xfrm flipV="1">
            <a:off x="5403850" y="5061249"/>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57" name="Text Placeholder 27"/>
          <p:cNvSpPr>
            <a:spLocks noGrp="1"/>
          </p:cNvSpPr>
          <p:nvPr>
            <p:ph type="body" sz="quarter" idx="46" hasCustomPrompt="1"/>
          </p:nvPr>
        </p:nvSpPr>
        <p:spPr>
          <a:xfrm>
            <a:off x="4749801" y="5099185"/>
            <a:ext cx="6350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58" name="Text Placeholder 27"/>
          <p:cNvSpPr>
            <a:spLocks noGrp="1"/>
          </p:cNvSpPr>
          <p:nvPr>
            <p:ph type="body" sz="quarter" idx="47" hasCustomPrompt="1"/>
          </p:nvPr>
        </p:nvSpPr>
        <p:spPr>
          <a:xfrm>
            <a:off x="4749800" y="5607248"/>
            <a:ext cx="2286000" cy="893267"/>
          </a:xfrm>
          <a:prstGeom prst="rect">
            <a:avLst/>
          </a:prstGeom>
        </p:spPr>
        <p:txBody>
          <a:bodyPr vert="horz"/>
          <a:lstStyle>
            <a:lvl1pPr marL="0" indent="0" algn="r">
              <a:lnSpc>
                <a:spcPct val="120000"/>
              </a:lnSpc>
              <a:buNone/>
              <a:defRPr sz="8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altLang="ko-KR" dirty="0" smtClean="0"/>
              <a:t>Sample Text Here</a:t>
            </a:r>
            <a:endParaRPr lang="ko-KR" altLang="en-US" dirty="0"/>
          </a:p>
        </p:txBody>
      </p:sp>
    </p:spTree>
    <p:extLst>
      <p:ext uri="{BB962C8B-B14F-4D97-AF65-F5344CB8AC3E}">
        <p14:creationId xmlns:p14="http://schemas.microsoft.com/office/powerpoint/2010/main" val="296534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mpany TimeLine Page 3">
    <p:spTree>
      <p:nvGrpSpPr>
        <p:cNvPr id="1" name=""/>
        <p:cNvGrpSpPr/>
        <p:nvPr/>
      </p:nvGrpSpPr>
      <p:grpSpPr>
        <a:xfrm>
          <a:off x="0" y="0"/>
          <a:ext cx="0" cy="0"/>
          <a:chOff x="0" y="0"/>
          <a:chExt cx="0" cy="0"/>
        </a:xfrm>
      </p:grpSpPr>
      <p:cxnSp>
        <p:nvCxnSpPr>
          <p:cNvPr id="3" name="Straight Connector 2"/>
          <p:cNvCxnSpPr>
            <a:endCxn id="41" idx="0"/>
          </p:cNvCxnSpPr>
          <p:nvPr userDrawn="1"/>
        </p:nvCxnSpPr>
        <p:spPr>
          <a:xfrm>
            <a:off x="4521200" y="1"/>
            <a:ext cx="0" cy="4927796"/>
          </a:xfrm>
          <a:prstGeom prst="line">
            <a:avLst/>
          </a:prstGeom>
          <a:ln w="15875"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sp>
        <p:nvSpPr>
          <p:cNvPr id="4" name="Right Arrow 3"/>
          <p:cNvSpPr/>
          <p:nvPr userDrawn="1"/>
        </p:nvSpPr>
        <p:spPr>
          <a:xfrm>
            <a:off x="1314450" y="506183"/>
            <a:ext cx="3086100" cy="457199"/>
          </a:xfrm>
          <a:prstGeom prst="rightArrow">
            <a:avLst>
              <a:gd name="adj1" fmla="val 100000"/>
              <a:gd name="adj2" fmla="val 50000"/>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5" name="그림 개체 틀 8"/>
          <p:cNvSpPr>
            <a:spLocks noGrp="1"/>
          </p:cNvSpPr>
          <p:nvPr>
            <p:ph type="pic" sz="quarter" idx="10" hasCustomPrompt="1"/>
          </p:nvPr>
        </p:nvSpPr>
        <p:spPr>
          <a:xfrm>
            <a:off x="774749" y="514648"/>
            <a:ext cx="1079402" cy="1439200"/>
          </a:xfrm>
          <a:prstGeom prst="ellipse">
            <a:avLst/>
          </a:prstGeom>
          <a:solidFill>
            <a:srgbClr val="FFFFFF"/>
          </a:solidFill>
          <a:ln w="12700" cap="flat" cmpd="sng" algn="ctr">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6" name="Text Placeholder 27"/>
          <p:cNvSpPr>
            <a:spLocks noGrp="1"/>
          </p:cNvSpPr>
          <p:nvPr>
            <p:ph type="body" sz="quarter" idx="11" hasCustomPrompt="1"/>
          </p:nvPr>
        </p:nvSpPr>
        <p:spPr>
          <a:xfrm>
            <a:off x="1987551" y="544118"/>
            <a:ext cx="16129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7" name="Text Placeholder 27"/>
          <p:cNvSpPr>
            <a:spLocks noGrp="1"/>
          </p:cNvSpPr>
          <p:nvPr>
            <p:ph type="body" sz="quarter" idx="12" hasCustomPrompt="1"/>
          </p:nvPr>
        </p:nvSpPr>
        <p:spPr>
          <a:xfrm>
            <a:off x="1987550" y="1060584"/>
            <a:ext cx="2286000" cy="893267"/>
          </a:xfrm>
          <a:prstGeom prst="rect">
            <a:avLst/>
          </a:prstGeom>
        </p:spPr>
        <p:txBody>
          <a:bodyPr vert="horz">
            <a:normAutofit/>
          </a:bodyPr>
          <a:lstStyle>
            <a:lvl1pPr marL="0" indent="0" algn="l">
              <a:lnSpc>
                <a:spcPct val="120000"/>
              </a:lnSpc>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cxnSp>
        <p:nvCxnSpPr>
          <p:cNvPr id="8" name="Straight Connector 7"/>
          <p:cNvCxnSpPr/>
          <p:nvPr userDrawn="1"/>
        </p:nvCxnSpPr>
        <p:spPr>
          <a:xfrm flipV="1">
            <a:off x="3619500" y="506182"/>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9" name="Text Placeholder 27"/>
          <p:cNvSpPr>
            <a:spLocks noGrp="1"/>
          </p:cNvSpPr>
          <p:nvPr>
            <p:ph type="body" sz="quarter" idx="26" hasCustomPrompt="1"/>
          </p:nvPr>
        </p:nvSpPr>
        <p:spPr>
          <a:xfrm>
            <a:off x="3638551" y="544118"/>
            <a:ext cx="6350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grpSp>
        <p:nvGrpSpPr>
          <p:cNvPr id="10" name="Group 9"/>
          <p:cNvGrpSpPr/>
          <p:nvPr userDrawn="1"/>
        </p:nvGrpSpPr>
        <p:grpSpPr>
          <a:xfrm>
            <a:off x="4452504" y="639892"/>
            <a:ext cx="137392" cy="183189"/>
            <a:chOff x="6314250" y="2177887"/>
            <a:chExt cx="137392" cy="137392"/>
          </a:xfrm>
        </p:grpSpPr>
        <p:sp>
          <p:nvSpPr>
            <p:cNvPr id="11"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2" name="타원 169"/>
            <p:cNvSpPr/>
            <p:nvPr userDrawn="1"/>
          </p:nvSpPr>
          <p:spPr>
            <a:xfrm>
              <a:off x="6347694" y="2211331"/>
              <a:ext cx="70505" cy="70505"/>
            </a:xfrm>
            <a:prstGeom prst="ellipse">
              <a:avLst/>
            </a:prstGeom>
            <a:solidFill>
              <a:schemeClr val="accent6"/>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13" name="Group 12"/>
          <p:cNvGrpSpPr/>
          <p:nvPr userDrawn="1"/>
        </p:nvGrpSpPr>
        <p:grpSpPr>
          <a:xfrm>
            <a:off x="4452504" y="1060584"/>
            <a:ext cx="137392" cy="183189"/>
            <a:chOff x="6314250" y="2177887"/>
            <a:chExt cx="137392" cy="137392"/>
          </a:xfrm>
        </p:grpSpPr>
        <p:sp>
          <p:nvSpPr>
            <p:cNvPr id="14"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15" name="타원 169"/>
            <p:cNvSpPr/>
            <p:nvPr userDrawn="1"/>
          </p:nvSpPr>
          <p:spPr>
            <a:xfrm>
              <a:off x="6347694" y="2211331"/>
              <a:ext cx="70505" cy="70505"/>
            </a:xfrm>
            <a:prstGeom prst="ellipse">
              <a:avLst/>
            </a:prstGeom>
            <a:solidFill>
              <a:srgbClr val="E94F3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16" name="Right Arrow 15"/>
          <p:cNvSpPr/>
          <p:nvPr userDrawn="1"/>
        </p:nvSpPr>
        <p:spPr>
          <a:xfrm flipH="1">
            <a:off x="4635500" y="925183"/>
            <a:ext cx="3086100" cy="457199"/>
          </a:xfrm>
          <a:prstGeom prst="rightArrow">
            <a:avLst>
              <a:gd name="adj1" fmla="val 100000"/>
              <a:gd name="adj2" fmla="val 50000"/>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17" name="그림 개체 틀 8"/>
          <p:cNvSpPr>
            <a:spLocks noGrp="1"/>
          </p:cNvSpPr>
          <p:nvPr>
            <p:ph type="pic" sz="quarter" idx="28" hasCustomPrompt="1"/>
          </p:nvPr>
        </p:nvSpPr>
        <p:spPr>
          <a:xfrm>
            <a:off x="7181899" y="925181"/>
            <a:ext cx="1079402" cy="1439200"/>
          </a:xfrm>
          <a:prstGeom prst="ellipse">
            <a:avLst/>
          </a:prstGeom>
          <a:solidFill>
            <a:schemeClr val="bg1"/>
          </a:solidFill>
          <a:ln w="12700"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18" name="Text Placeholder 27"/>
          <p:cNvSpPr>
            <a:spLocks noGrp="1"/>
          </p:cNvSpPr>
          <p:nvPr>
            <p:ph type="body" sz="quarter" idx="29" hasCustomPrompt="1"/>
          </p:nvPr>
        </p:nvSpPr>
        <p:spPr>
          <a:xfrm>
            <a:off x="5422901" y="967451"/>
            <a:ext cx="16129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19" name="Straight Connector 18"/>
          <p:cNvCxnSpPr/>
          <p:nvPr userDrawn="1"/>
        </p:nvCxnSpPr>
        <p:spPr>
          <a:xfrm flipV="1">
            <a:off x="5403850" y="9295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20" name="Text Placeholder 27"/>
          <p:cNvSpPr>
            <a:spLocks noGrp="1"/>
          </p:cNvSpPr>
          <p:nvPr>
            <p:ph type="body" sz="quarter" idx="30" hasCustomPrompt="1"/>
          </p:nvPr>
        </p:nvSpPr>
        <p:spPr>
          <a:xfrm>
            <a:off x="4749801" y="967451"/>
            <a:ext cx="6350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21" name="Text Placeholder 27"/>
          <p:cNvSpPr>
            <a:spLocks noGrp="1"/>
          </p:cNvSpPr>
          <p:nvPr>
            <p:ph type="body" sz="quarter" idx="31" hasCustomPrompt="1"/>
          </p:nvPr>
        </p:nvSpPr>
        <p:spPr>
          <a:xfrm>
            <a:off x="4749800" y="1475514"/>
            <a:ext cx="2286000" cy="893267"/>
          </a:xfrm>
          <a:prstGeom prst="rect">
            <a:avLst/>
          </a:prstGeom>
        </p:spPr>
        <p:txBody>
          <a:bodyPr vert="horz"/>
          <a:lstStyle>
            <a:lvl1pPr marL="0" indent="0" algn="r">
              <a:lnSpc>
                <a:spcPct val="120000"/>
              </a:lnSpc>
              <a:buNone/>
              <a:defRPr sz="8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altLang="ko-KR" dirty="0" smtClean="0"/>
              <a:t>Sample Text Here</a:t>
            </a:r>
            <a:endParaRPr lang="ko-KR" altLang="en-US" dirty="0"/>
          </a:p>
        </p:txBody>
      </p:sp>
      <p:sp>
        <p:nvSpPr>
          <p:cNvPr id="22" name="Right Arrow 21"/>
          <p:cNvSpPr/>
          <p:nvPr userDrawn="1"/>
        </p:nvSpPr>
        <p:spPr>
          <a:xfrm>
            <a:off x="1314450" y="2588983"/>
            <a:ext cx="3086100" cy="457199"/>
          </a:xfrm>
          <a:prstGeom prst="rightArrow">
            <a:avLst>
              <a:gd name="adj1" fmla="val 100000"/>
              <a:gd name="adj2" fmla="val 50000"/>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23" name="그림 개체 틀 8"/>
          <p:cNvSpPr>
            <a:spLocks noGrp="1"/>
          </p:cNvSpPr>
          <p:nvPr>
            <p:ph type="pic" sz="quarter" idx="32" hasCustomPrompt="1"/>
          </p:nvPr>
        </p:nvSpPr>
        <p:spPr>
          <a:xfrm>
            <a:off x="774749" y="2606972"/>
            <a:ext cx="1079402" cy="1439200"/>
          </a:xfrm>
          <a:prstGeom prst="ellipse">
            <a:avLst/>
          </a:prstGeom>
          <a:solidFill>
            <a:srgbClr val="FFFFFF"/>
          </a:solidFill>
          <a:ln w="12700" cap="flat" cmpd="sng" algn="ctr">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Text Placeholder 27"/>
          <p:cNvSpPr>
            <a:spLocks noGrp="1"/>
          </p:cNvSpPr>
          <p:nvPr>
            <p:ph type="body" sz="quarter" idx="33" hasCustomPrompt="1"/>
          </p:nvPr>
        </p:nvSpPr>
        <p:spPr>
          <a:xfrm>
            <a:off x="1987551" y="2626918"/>
            <a:ext cx="16129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
        <p:nvSpPr>
          <p:cNvPr id="25" name="Text Placeholder 27"/>
          <p:cNvSpPr>
            <a:spLocks noGrp="1"/>
          </p:cNvSpPr>
          <p:nvPr>
            <p:ph type="body" sz="quarter" idx="34" hasCustomPrompt="1"/>
          </p:nvPr>
        </p:nvSpPr>
        <p:spPr>
          <a:xfrm>
            <a:off x="1987550" y="3143382"/>
            <a:ext cx="2286000" cy="893267"/>
          </a:xfrm>
          <a:prstGeom prst="rect">
            <a:avLst/>
          </a:prstGeom>
        </p:spPr>
        <p:txBody>
          <a:bodyPr vert="horz">
            <a:normAutofit/>
          </a:bodyPr>
          <a:lstStyle>
            <a:lvl1pPr marL="0" indent="0" algn="r">
              <a:lnSpc>
                <a:spcPct val="120000"/>
              </a:lnSpc>
              <a:buNone/>
              <a:defRPr lang="ko-KR" altLang="en-US" sz="825" kern="1200" baseline="0" dirty="0">
                <a:solidFill>
                  <a:prstClr val="white">
                    <a:lumMod val="75000"/>
                  </a:prstClr>
                </a:solidFill>
                <a:latin typeface="Arial" panose="020B0604020202020204" pitchFamily="34" charset="0"/>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n-US" altLang="ko-KR" dirty="0" smtClean="0"/>
              <a:t>Sample Text Here</a:t>
            </a:r>
            <a:endParaRPr lang="ko-KR" altLang="en-US" dirty="0"/>
          </a:p>
        </p:txBody>
      </p:sp>
      <p:cxnSp>
        <p:nvCxnSpPr>
          <p:cNvPr id="26" name="Straight Connector 25"/>
          <p:cNvCxnSpPr/>
          <p:nvPr userDrawn="1"/>
        </p:nvCxnSpPr>
        <p:spPr>
          <a:xfrm flipV="1">
            <a:off x="3619500" y="2588982"/>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27" name="Text Placeholder 27"/>
          <p:cNvSpPr>
            <a:spLocks noGrp="1"/>
          </p:cNvSpPr>
          <p:nvPr>
            <p:ph type="body" sz="quarter" idx="35" hasCustomPrompt="1"/>
          </p:nvPr>
        </p:nvSpPr>
        <p:spPr>
          <a:xfrm>
            <a:off x="3638551" y="2626918"/>
            <a:ext cx="635000" cy="381065"/>
          </a:xfrm>
          <a:prstGeom prst="rect">
            <a:avLst/>
          </a:prstGeom>
        </p:spPr>
        <p:txBody>
          <a:bodyPr vert="horz" anchor="ctr"/>
          <a:lstStyle>
            <a:lvl1pPr marL="0" indent="0" algn="l">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grpSp>
        <p:nvGrpSpPr>
          <p:cNvPr id="28" name="Group 27"/>
          <p:cNvGrpSpPr/>
          <p:nvPr userDrawn="1"/>
        </p:nvGrpSpPr>
        <p:grpSpPr>
          <a:xfrm>
            <a:off x="4452504" y="2722692"/>
            <a:ext cx="137392" cy="183189"/>
            <a:chOff x="6314250" y="2177887"/>
            <a:chExt cx="137392" cy="137392"/>
          </a:xfrm>
        </p:grpSpPr>
        <p:sp>
          <p:nvSpPr>
            <p:cNvPr id="29"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30" name="타원 169"/>
            <p:cNvSpPr/>
            <p:nvPr userDrawn="1"/>
          </p:nvSpPr>
          <p:spPr>
            <a:xfrm>
              <a:off x="6347694" y="2211331"/>
              <a:ext cx="70505" cy="70505"/>
            </a:xfrm>
            <a:prstGeom prst="ellipse">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grpSp>
        <p:nvGrpSpPr>
          <p:cNvPr id="31" name="Group 30"/>
          <p:cNvGrpSpPr/>
          <p:nvPr userDrawn="1"/>
        </p:nvGrpSpPr>
        <p:grpSpPr>
          <a:xfrm>
            <a:off x="4452504" y="3143384"/>
            <a:ext cx="137392" cy="183189"/>
            <a:chOff x="6314250" y="2177887"/>
            <a:chExt cx="137392" cy="137392"/>
          </a:xfrm>
        </p:grpSpPr>
        <p:sp>
          <p:nvSpPr>
            <p:cNvPr id="32" name="타원 169"/>
            <p:cNvSpPr/>
            <p:nvPr userDrawn="1"/>
          </p:nvSpPr>
          <p:spPr>
            <a:xfrm>
              <a:off x="6314250" y="2177887"/>
              <a:ext cx="137392" cy="137392"/>
            </a:xfrm>
            <a:prstGeom prst="ellipse">
              <a:avLst/>
            </a:prstGeom>
            <a:solidFill>
              <a:srgbClr val="FFFFFF"/>
            </a:solidFill>
            <a:ln w="3175" cap="flat" cmpd="sng" algn="ctr">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sp>
          <p:nvSpPr>
            <p:cNvPr id="33" name="타원 169"/>
            <p:cNvSpPr/>
            <p:nvPr userDrawn="1"/>
          </p:nvSpPr>
          <p:spPr>
            <a:xfrm>
              <a:off x="6347694" y="2211331"/>
              <a:ext cx="70505" cy="70505"/>
            </a:xfrm>
            <a:prstGeom prst="ellipse">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900" b="1" dirty="0">
                <a:gradFill>
                  <a:gsLst>
                    <a:gs pos="0">
                      <a:prstClr val="white"/>
                    </a:gs>
                    <a:gs pos="100000">
                      <a:prstClr val="white"/>
                    </a:gs>
                  </a:gsLst>
                  <a:lin ang="5400000" scaled="0"/>
                </a:gradFill>
                <a:latin typeface="Roboto Condensed Regular"/>
              </a:endParaRPr>
            </a:p>
          </p:txBody>
        </p:sp>
      </p:grpSp>
      <p:sp>
        <p:nvSpPr>
          <p:cNvPr id="34" name="Right Arrow 33"/>
          <p:cNvSpPr/>
          <p:nvPr userDrawn="1"/>
        </p:nvSpPr>
        <p:spPr>
          <a:xfrm flipH="1">
            <a:off x="4635500" y="3007983"/>
            <a:ext cx="3086100" cy="457199"/>
          </a:xfrm>
          <a:prstGeom prst="rightArrow">
            <a:avLst>
              <a:gd name="adj1" fmla="val 100000"/>
              <a:gd name="adj2" fmla="val 50000"/>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35" name="그림 개체 틀 8"/>
          <p:cNvSpPr>
            <a:spLocks noGrp="1"/>
          </p:cNvSpPr>
          <p:nvPr>
            <p:ph type="pic" sz="quarter" idx="36" hasCustomPrompt="1"/>
          </p:nvPr>
        </p:nvSpPr>
        <p:spPr>
          <a:xfrm>
            <a:off x="7181899" y="3007981"/>
            <a:ext cx="1079402" cy="1439200"/>
          </a:xfrm>
          <a:prstGeom prst="ellipse">
            <a:avLst/>
          </a:prstGeom>
          <a:solidFill>
            <a:srgbClr val="FFFFFF"/>
          </a:solidFill>
          <a:ln w="12700" cap="flat" cmpd="sng" algn="ctr">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chemeClr val="bg1">
                    <a:lumMod val="65000"/>
                  </a:schemeClr>
                </a:solidFill>
                <a:latin typeface="Roboto Condensed" panose="02000000000000000000" pitchFamily="2" charset="0"/>
                <a:cs typeface="Roboto Condensed" panose="02000000000000000000" pitchFamily="2" charset="0"/>
              </a:defRPr>
            </a:lvl1pPr>
          </a:lstStyle>
          <a:p>
            <a:pPr marL="0" lvl="0" algn="ctr"/>
            <a:r>
              <a:rPr lang="en-US" altLang="ko-KR" dirty="0" smtClean="0"/>
              <a:t>Insert Image</a:t>
            </a:r>
            <a:endParaRPr lang="ko-KR" altLang="en-US" dirty="0"/>
          </a:p>
        </p:txBody>
      </p:sp>
      <p:sp>
        <p:nvSpPr>
          <p:cNvPr id="36" name="Text Placeholder 27"/>
          <p:cNvSpPr>
            <a:spLocks noGrp="1"/>
          </p:cNvSpPr>
          <p:nvPr>
            <p:ph type="body" sz="quarter" idx="37" hasCustomPrompt="1"/>
          </p:nvPr>
        </p:nvSpPr>
        <p:spPr>
          <a:xfrm>
            <a:off x="5422901" y="3050251"/>
            <a:ext cx="16129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cxnSp>
        <p:nvCxnSpPr>
          <p:cNvPr id="37" name="Straight Connector 36"/>
          <p:cNvCxnSpPr/>
          <p:nvPr userDrawn="1"/>
        </p:nvCxnSpPr>
        <p:spPr>
          <a:xfrm flipV="1">
            <a:off x="5403850" y="3012315"/>
            <a:ext cx="0" cy="448732"/>
          </a:xfrm>
          <a:prstGeom prst="line">
            <a:avLst/>
          </a:prstGeom>
          <a:ln w="6350">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38" name="Text Placeholder 27"/>
          <p:cNvSpPr>
            <a:spLocks noGrp="1"/>
          </p:cNvSpPr>
          <p:nvPr>
            <p:ph type="body" sz="quarter" idx="38" hasCustomPrompt="1"/>
          </p:nvPr>
        </p:nvSpPr>
        <p:spPr>
          <a:xfrm>
            <a:off x="4749801" y="3050251"/>
            <a:ext cx="635000" cy="381065"/>
          </a:xfrm>
          <a:prstGeom prst="rect">
            <a:avLst/>
          </a:prstGeom>
        </p:spPr>
        <p:txBody>
          <a:bodyPr vert="horz" anchor="ctr"/>
          <a:lstStyle>
            <a:lvl1pPr marL="0" indent="0" algn="r">
              <a:buNone/>
              <a:defRPr sz="11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a:t>
            </a:r>
            <a:endParaRPr lang="en-US" dirty="0"/>
          </a:p>
        </p:txBody>
      </p:sp>
      <p:sp>
        <p:nvSpPr>
          <p:cNvPr id="39" name="Text Placeholder 27"/>
          <p:cNvSpPr>
            <a:spLocks noGrp="1"/>
          </p:cNvSpPr>
          <p:nvPr>
            <p:ph type="body" sz="quarter" idx="39" hasCustomPrompt="1"/>
          </p:nvPr>
        </p:nvSpPr>
        <p:spPr>
          <a:xfrm>
            <a:off x="4749800" y="3558314"/>
            <a:ext cx="2286000" cy="893267"/>
          </a:xfrm>
          <a:prstGeom prst="rect">
            <a:avLst/>
          </a:prstGeom>
        </p:spPr>
        <p:txBody>
          <a:bodyPr vert="horz"/>
          <a:lstStyle>
            <a:lvl1pPr marL="0" indent="0" algn="r">
              <a:lnSpc>
                <a:spcPct val="120000"/>
              </a:lnSpc>
              <a:buNone/>
              <a:defRPr sz="8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altLang="ko-KR" dirty="0" smtClean="0"/>
              <a:t>Sample Text Here</a:t>
            </a:r>
            <a:endParaRPr lang="ko-KR" altLang="en-US" dirty="0"/>
          </a:p>
        </p:txBody>
      </p:sp>
      <p:sp>
        <p:nvSpPr>
          <p:cNvPr id="41" name="Rounded Rectangle 40"/>
          <p:cNvSpPr/>
          <p:nvPr userDrawn="1"/>
        </p:nvSpPr>
        <p:spPr>
          <a:xfrm>
            <a:off x="3962400" y="4927797"/>
            <a:ext cx="1117600" cy="414867"/>
          </a:xfrm>
          <a:prstGeom prst="roundRect">
            <a:avLst>
              <a:gd name="adj" fmla="val 12319"/>
            </a:avLst>
          </a:prstGeom>
          <a:solidFill>
            <a:schemeClr val="bg1"/>
          </a:solid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Arial" panose="020B0604020202020204" pitchFamily="34" charset="0"/>
            </a:endParaRPr>
          </a:p>
        </p:txBody>
      </p:sp>
      <p:sp>
        <p:nvSpPr>
          <p:cNvPr id="42" name="Text Placeholder 27"/>
          <p:cNvSpPr>
            <a:spLocks noGrp="1"/>
          </p:cNvSpPr>
          <p:nvPr>
            <p:ph type="body" sz="quarter" idx="27" hasCustomPrompt="1"/>
          </p:nvPr>
        </p:nvSpPr>
        <p:spPr>
          <a:xfrm>
            <a:off x="3987801" y="4948735"/>
            <a:ext cx="1092200" cy="381065"/>
          </a:xfrm>
          <a:prstGeom prst="rect">
            <a:avLst/>
          </a:prstGeom>
        </p:spPr>
        <p:txBody>
          <a:bodyPr vert="horz" anchor="ctr"/>
          <a:lstStyle>
            <a:lvl1pPr marL="0" indent="0" algn="ctr">
              <a:buNone/>
              <a:defRPr sz="1100" baseline="0">
                <a:solidFill>
                  <a:schemeClr val="tx1">
                    <a:lumMod val="50000"/>
                    <a:lumOff val="50000"/>
                  </a:schemeClr>
                </a:solidFill>
                <a:latin typeface="Roboto Condensed" panose="02000000000000000000" pitchFamily="2" charset="0"/>
                <a:cs typeface="Roboto Condensed" panose="02000000000000000000" pitchFamily="2" charset="0"/>
              </a:defRPr>
            </a:lvl1pPr>
          </a:lstStyle>
          <a:p>
            <a:pPr lvl="0"/>
            <a:r>
              <a:rPr lang="en-US" dirty="0" smtClean="0"/>
              <a:t>Text Here</a:t>
            </a:r>
            <a:endParaRPr lang="en-US" dirty="0"/>
          </a:p>
        </p:txBody>
      </p:sp>
    </p:spTree>
    <p:extLst>
      <p:ext uri="{BB962C8B-B14F-4D97-AF65-F5344CB8AC3E}">
        <p14:creationId xmlns:p14="http://schemas.microsoft.com/office/powerpoint/2010/main" val="327695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a:prstGeom prst="rect">
            <a:avLst/>
          </a:prstGeo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283887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25418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16315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89546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9203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9646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48772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5462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o We Are?">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1631917"/>
            <a:ext cx="3733800" cy="3522133"/>
          </a:xfrm>
          <a:prstGeom prst="rect">
            <a:avLst/>
          </a:prstGeom>
        </p:spPr>
        <p:txBody>
          <a:bodyPr anchor="ctr">
            <a:normAutofit/>
          </a:bodyPr>
          <a:lstStyle>
            <a:lvl1pPr marL="0" indent="0" algn="ctr">
              <a:buNone/>
              <a:defRPr sz="1000" baseline="0">
                <a:solidFill>
                  <a:schemeClr val="bg1">
                    <a:lumMod val="65000"/>
                  </a:schemeClr>
                </a:solidFill>
                <a:latin typeface="Arial" panose="020B0604020202020204" pitchFamily="34" charset="0"/>
                <a:cs typeface="Rockwell"/>
              </a:defRPr>
            </a:lvl1pPr>
          </a:lstStyle>
          <a:p>
            <a:r>
              <a:rPr lang="en-US" dirty="0" smtClean="0"/>
              <a:t>Insert image</a:t>
            </a:r>
            <a:endParaRPr lang="en-US" dirty="0"/>
          </a:p>
        </p:txBody>
      </p:sp>
      <p:sp>
        <p:nvSpPr>
          <p:cNvPr id="4" name="Rectangle 3"/>
          <p:cNvSpPr/>
          <p:nvPr userDrawn="1"/>
        </p:nvSpPr>
        <p:spPr>
          <a:xfrm>
            <a:off x="3733800" y="1631917"/>
            <a:ext cx="5410200" cy="3522133"/>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Arial" panose="020B0604020202020204" pitchFamily="34" charset="0"/>
            </a:endParaRPr>
          </a:p>
        </p:txBody>
      </p:sp>
      <p:sp>
        <p:nvSpPr>
          <p:cNvPr id="7"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79903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46445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40035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13629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75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1612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a:prstGeom prst="rect">
            <a:avLst/>
          </a:prstGeom>
        </p:spPr>
        <p:txBody>
          <a:bodyPr anchor="ctr">
            <a:normAutofit/>
          </a:bodyPr>
          <a:lstStyle>
            <a:lvl1pPr algn="ctr">
              <a:defRPr sz="1050"/>
            </a:lvl1pPr>
          </a:lstStyle>
          <a:p>
            <a:endParaRPr lang="en-US"/>
          </a:p>
        </p:txBody>
      </p:sp>
      <p:sp>
        <p:nvSpPr>
          <p:cNvPr id="5"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2734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9" name="Picture Placeholder 2"/>
          <p:cNvSpPr>
            <a:spLocks noGrp="1"/>
          </p:cNvSpPr>
          <p:nvPr>
            <p:ph type="pic" sz="quarter" idx="27"/>
          </p:nvPr>
        </p:nvSpPr>
        <p:spPr>
          <a:xfrm>
            <a:off x="636156" y="4126327"/>
            <a:ext cx="878070" cy="878070"/>
          </a:xfrm>
          <a:prstGeom prst="ellipse">
            <a:avLst/>
          </a:prstGeom>
        </p:spPr>
        <p:txBody>
          <a:bodyPr anchor="t">
            <a:normAutofit/>
          </a:bodyPr>
          <a:lstStyle>
            <a:lvl1pPr marL="0" indent="0" algn="ctr">
              <a:buNone/>
              <a:defRPr sz="1400"/>
            </a:lvl1pPr>
          </a:lstStyle>
          <a:p>
            <a:endParaRPr lang="id-ID" dirty="0"/>
          </a:p>
        </p:txBody>
      </p:sp>
      <p:sp>
        <p:nvSpPr>
          <p:cNvPr id="10" name="Picture Placeholder 2"/>
          <p:cNvSpPr>
            <a:spLocks noGrp="1"/>
          </p:cNvSpPr>
          <p:nvPr>
            <p:ph type="pic" sz="quarter" idx="28"/>
          </p:nvPr>
        </p:nvSpPr>
        <p:spPr>
          <a:xfrm>
            <a:off x="3333198" y="4126327"/>
            <a:ext cx="878070" cy="878070"/>
          </a:xfrm>
          <a:prstGeom prst="ellipse">
            <a:avLst/>
          </a:prstGeom>
        </p:spPr>
        <p:txBody>
          <a:bodyPr anchor="t">
            <a:normAutofit/>
          </a:bodyPr>
          <a:lstStyle>
            <a:lvl1pPr marL="0" indent="0" algn="ctr">
              <a:buNone/>
              <a:defRPr sz="1400"/>
            </a:lvl1pPr>
          </a:lstStyle>
          <a:p>
            <a:endParaRPr lang="id-ID" dirty="0"/>
          </a:p>
        </p:txBody>
      </p:sp>
      <p:sp>
        <p:nvSpPr>
          <p:cNvPr id="11" name="Picture Placeholder 2"/>
          <p:cNvSpPr>
            <a:spLocks noGrp="1"/>
          </p:cNvSpPr>
          <p:nvPr>
            <p:ph type="pic" sz="quarter" idx="29"/>
          </p:nvPr>
        </p:nvSpPr>
        <p:spPr>
          <a:xfrm>
            <a:off x="6030240" y="4132389"/>
            <a:ext cx="878070" cy="878070"/>
          </a:xfrm>
          <a:prstGeom prst="ellipse">
            <a:avLst/>
          </a:prstGeom>
        </p:spPr>
        <p:txBody>
          <a:bodyPr anchor="t">
            <a:normAutofit/>
          </a:bodyPr>
          <a:lstStyle>
            <a:lvl1pPr marL="0" indent="0" algn="ctr">
              <a:buNone/>
              <a:defRPr sz="1400"/>
            </a:lvl1pPr>
          </a:lstStyle>
          <a:p>
            <a:endParaRPr lang="id-ID" dirty="0"/>
          </a:p>
        </p:txBody>
      </p:sp>
      <p:sp>
        <p:nvSpPr>
          <p:cNvPr id="12" name="Title 8"/>
          <p:cNvSpPr>
            <a:spLocks noGrp="1"/>
          </p:cNvSpPr>
          <p:nvPr>
            <p:ph type="title"/>
          </p:nvPr>
        </p:nvSpPr>
        <p:spPr>
          <a:xfrm>
            <a:off x="273050" y="683683"/>
            <a:ext cx="4800600" cy="357717"/>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0" y="1062959"/>
            <a:ext cx="4800600" cy="219741"/>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3532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a:prstGeom prst="rect">
            <a:avLst/>
          </a:prstGeom>
        </p:spPr>
        <p:txBody>
          <a:bodyPr/>
          <a:lstStyle/>
          <a:p>
            <a:endParaRPr lang="en-US"/>
          </a:p>
        </p:txBody>
      </p:sp>
    </p:spTree>
    <p:extLst>
      <p:ext uri="{BB962C8B-B14F-4D97-AF65-F5344CB8AC3E}">
        <p14:creationId xmlns:p14="http://schemas.microsoft.com/office/powerpoint/2010/main" val="319410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255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F98DC-D70D-468A-8C23-A6B9D9491B0B}" type="datetimeFigureOut">
              <a:rPr lang="es-CO" smtClean="0">
                <a:solidFill>
                  <a:prstClr val="black">
                    <a:tint val="75000"/>
                  </a:prstClr>
                </a:solidFill>
              </a:rPr>
              <a:pPr/>
              <a:t>28/08/2015</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6CAF-80B5-4C67-B5C2-756D7B26F74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875706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wmf"/><Relationship Id="rId10" Type="http://schemas.openxmlformats.org/officeDocument/2006/relationships/image" Target="../media/image20.jpeg"/><Relationship Id="rId4" Type="http://schemas.openxmlformats.org/officeDocument/2006/relationships/image" Target="../media/image14.gif"/><Relationship Id="rId9" Type="http://schemas.openxmlformats.org/officeDocument/2006/relationships/image" Target="../media/image19.jpe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wmf"/><Relationship Id="rId10" Type="http://schemas.openxmlformats.org/officeDocument/2006/relationships/image" Target="../media/image20.jpeg"/><Relationship Id="rId4" Type="http://schemas.openxmlformats.org/officeDocument/2006/relationships/image" Target="../media/image14.gif"/><Relationship Id="rId9" Type="http://schemas.openxmlformats.org/officeDocument/2006/relationships/image" Target="../media/image19.jpe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9.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Comparaci&#243;n%20de%20trabajos.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jpeg"/><Relationship Id="rId5" Type="http://schemas.microsoft.com/office/2007/relationships/hdphoto" Target="../media/hdphoto1.wdp"/><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image" Target="../media/image45.jpg"/><Relationship Id="rId5" Type="http://schemas.openxmlformats.org/officeDocument/2006/relationships/diagramQuickStyle" Target="../diagrams/quickStyle1.xml"/><Relationship Id="rId10" Type="http://schemas.openxmlformats.org/officeDocument/2006/relationships/image" Target="../media/image44.gif"/><Relationship Id="rId4" Type="http://schemas.openxmlformats.org/officeDocument/2006/relationships/diagramLayout" Target="../diagrams/layout1.xml"/><Relationship Id="rId9" Type="http://schemas.openxmlformats.org/officeDocument/2006/relationships/image" Target="../media/image43.jpg"/></Relationships>
</file>

<file path=ppt/slides/_rels/slide48.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gif"/><Relationship Id="rId4" Type="http://schemas.openxmlformats.org/officeDocument/2006/relationships/diagramLayout" Target="../diagrams/layout2.xml"/><Relationship Id="rId9" Type="http://schemas.openxmlformats.org/officeDocument/2006/relationships/image" Target="../media/image43.jpg"/></Relationships>
</file>

<file path=ppt/slides/_rels/slide4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png"/><Relationship Id="rId7"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837927"/>
            <a:ext cx="1040488" cy="1006513"/>
          </a:xfrm>
          <a:prstGeom prst="rect">
            <a:avLst/>
          </a:prstGeom>
          <a:noFill/>
          <a:ln>
            <a:noFill/>
          </a:ln>
          <a:effectLst>
            <a:outerShdw dist="35921" dir="2700000" algn="ctr" rotWithShape="0">
              <a:schemeClr val="tx1">
                <a:lumMod val="50000"/>
                <a:lumOff val="50000"/>
                <a:alpha val="64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36"/>
          <p:cNvSpPr txBox="1"/>
          <p:nvPr/>
        </p:nvSpPr>
        <p:spPr>
          <a:xfrm>
            <a:off x="846840" y="3547461"/>
            <a:ext cx="3209533" cy="646331"/>
          </a:xfrm>
          <a:prstGeom prst="rect">
            <a:avLst/>
          </a:prstGeom>
          <a:noFill/>
        </p:spPr>
        <p:txBody>
          <a:bodyPr wrap="square" rtlCol="0">
            <a:spAutoFit/>
          </a:bodyPr>
          <a:lstStyle/>
          <a:p>
            <a:r>
              <a:rPr lang="en-US" b="1" spc="50" dirty="0" err="1">
                <a:solidFill>
                  <a:schemeClr val="tx1">
                    <a:lumMod val="75000"/>
                    <a:lumOff val="25000"/>
                  </a:schemeClr>
                </a:solidFill>
                <a:cs typeface="Roboto condensed"/>
              </a:rPr>
              <a:t>Estudiante</a:t>
            </a:r>
            <a:r>
              <a:rPr lang="en-US" b="1" spc="50" dirty="0">
                <a:solidFill>
                  <a:schemeClr val="tx1">
                    <a:lumMod val="75000"/>
                    <a:lumOff val="25000"/>
                  </a:schemeClr>
                </a:solidFill>
                <a:cs typeface="Roboto condensed"/>
              </a:rPr>
              <a:t>: </a:t>
            </a:r>
          </a:p>
          <a:p>
            <a:r>
              <a:rPr lang="en-US" b="1" spc="50" dirty="0">
                <a:solidFill>
                  <a:schemeClr val="tx1">
                    <a:lumMod val="75000"/>
                    <a:lumOff val="25000"/>
                  </a:schemeClr>
                </a:solidFill>
                <a:cs typeface="Roboto condensed"/>
              </a:rPr>
              <a:t>Alexandra Ruiz </a:t>
            </a:r>
            <a:r>
              <a:rPr lang="en-US" b="1" spc="50" dirty="0" err="1">
                <a:solidFill>
                  <a:schemeClr val="tx1">
                    <a:lumMod val="75000"/>
                    <a:lumOff val="25000"/>
                  </a:schemeClr>
                </a:solidFill>
                <a:cs typeface="Roboto condensed"/>
              </a:rPr>
              <a:t>Gaona</a:t>
            </a:r>
            <a:r>
              <a:rPr lang="en-US" b="1" spc="50" dirty="0">
                <a:solidFill>
                  <a:schemeClr val="tx1">
                    <a:lumMod val="75000"/>
                    <a:lumOff val="25000"/>
                  </a:schemeClr>
                </a:solidFill>
                <a:cs typeface="Roboto condensed"/>
              </a:rPr>
              <a:t> </a:t>
            </a:r>
          </a:p>
        </p:txBody>
      </p:sp>
      <p:sp>
        <p:nvSpPr>
          <p:cNvPr id="14" name="TextBox 36"/>
          <p:cNvSpPr txBox="1"/>
          <p:nvPr/>
        </p:nvSpPr>
        <p:spPr>
          <a:xfrm>
            <a:off x="4403376" y="3140968"/>
            <a:ext cx="3861717" cy="646331"/>
          </a:xfrm>
          <a:prstGeom prst="rect">
            <a:avLst/>
          </a:prstGeom>
          <a:noFill/>
        </p:spPr>
        <p:txBody>
          <a:bodyPr wrap="square" rtlCol="0">
            <a:spAutoFit/>
          </a:bodyPr>
          <a:lstStyle/>
          <a:p>
            <a:r>
              <a:rPr lang="en-US" b="1" spc="50" dirty="0">
                <a:solidFill>
                  <a:schemeClr val="tx1">
                    <a:lumMod val="75000"/>
                    <a:lumOff val="25000"/>
                  </a:schemeClr>
                </a:solidFill>
                <a:cs typeface="Roboto condensed"/>
              </a:rPr>
              <a:t>Tutor: </a:t>
            </a:r>
          </a:p>
          <a:p>
            <a:r>
              <a:rPr lang="en-US" b="1" spc="50" dirty="0" smtClean="0">
                <a:solidFill>
                  <a:schemeClr val="tx1">
                    <a:lumMod val="75000"/>
                    <a:lumOff val="25000"/>
                  </a:schemeClr>
                </a:solidFill>
                <a:cs typeface="Roboto condensed"/>
              </a:rPr>
              <a:t>Ph.D. Jose </a:t>
            </a:r>
            <a:r>
              <a:rPr lang="en-US" b="1" spc="50" dirty="0">
                <a:solidFill>
                  <a:schemeClr val="tx1">
                    <a:lumMod val="75000"/>
                    <a:lumOff val="25000"/>
                  </a:schemeClr>
                </a:solidFill>
                <a:cs typeface="Roboto condensed"/>
              </a:rPr>
              <a:t>Luis </a:t>
            </a:r>
            <a:r>
              <a:rPr lang="en-US" b="1" spc="50" dirty="0" err="1">
                <a:solidFill>
                  <a:schemeClr val="tx1">
                    <a:lumMod val="75000"/>
                    <a:lumOff val="25000"/>
                  </a:schemeClr>
                </a:solidFill>
                <a:cs typeface="Roboto condensed"/>
              </a:rPr>
              <a:t>Arciniegas</a:t>
            </a:r>
            <a:r>
              <a:rPr lang="en-US" b="1" spc="50" dirty="0">
                <a:solidFill>
                  <a:schemeClr val="tx1">
                    <a:lumMod val="75000"/>
                    <a:lumOff val="25000"/>
                  </a:schemeClr>
                </a:solidFill>
                <a:cs typeface="Roboto condensed"/>
              </a:rPr>
              <a:t> Herrera</a:t>
            </a:r>
          </a:p>
        </p:txBody>
      </p:sp>
      <p:sp>
        <p:nvSpPr>
          <p:cNvPr id="15" name="TextBox 36"/>
          <p:cNvSpPr txBox="1"/>
          <p:nvPr/>
        </p:nvSpPr>
        <p:spPr>
          <a:xfrm>
            <a:off x="4418439" y="3862789"/>
            <a:ext cx="3847153" cy="646331"/>
          </a:xfrm>
          <a:prstGeom prst="rect">
            <a:avLst/>
          </a:prstGeom>
          <a:noFill/>
        </p:spPr>
        <p:txBody>
          <a:bodyPr wrap="square" rtlCol="0">
            <a:spAutoFit/>
          </a:bodyPr>
          <a:lstStyle/>
          <a:p>
            <a:r>
              <a:rPr lang="en-US" b="1" spc="50" dirty="0" err="1">
                <a:solidFill>
                  <a:schemeClr val="tx1">
                    <a:lumMod val="75000"/>
                    <a:lumOff val="25000"/>
                  </a:schemeClr>
                </a:solidFill>
                <a:cs typeface="Roboto condensed"/>
              </a:rPr>
              <a:t>Cotutor</a:t>
            </a:r>
            <a:r>
              <a:rPr lang="en-US" b="1" spc="50" dirty="0">
                <a:solidFill>
                  <a:schemeClr val="tx1">
                    <a:lumMod val="75000"/>
                    <a:lumOff val="25000"/>
                  </a:schemeClr>
                </a:solidFill>
                <a:cs typeface="Roboto condensed"/>
              </a:rPr>
              <a:t>: </a:t>
            </a:r>
          </a:p>
          <a:p>
            <a:r>
              <a:rPr lang="en-US" b="1" spc="50" dirty="0" smtClean="0">
                <a:solidFill>
                  <a:schemeClr val="tx1">
                    <a:lumMod val="75000"/>
                    <a:lumOff val="25000"/>
                  </a:schemeClr>
                </a:solidFill>
                <a:cs typeface="Roboto condensed"/>
              </a:rPr>
              <a:t>Ph.D. William </a:t>
            </a:r>
            <a:r>
              <a:rPr lang="en-US" b="1" spc="50" dirty="0">
                <a:solidFill>
                  <a:schemeClr val="tx1">
                    <a:lumMod val="75000"/>
                    <a:lumOff val="25000"/>
                  </a:schemeClr>
                </a:solidFill>
                <a:cs typeface="Roboto condensed"/>
              </a:rPr>
              <a:t>Joseph </a:t>
            </a:r>
            <a:r>
              <a:rPr lang="en-US" b="1" spc="50" dirty="0" err="1">
                <a:solidFill>
                  <a:schemeClr val="tx1">
                    <a:lumMod val="75000"/>
                    <a:lumOff val="25000"/>
                  </a:schemeClr>
                </a:solidFill>
                <a:cs typeface="Roboto condensed"/>
              </a:rPr>
              <a:t>Giraldo</a:t>
            </a:r>
            <a:r>
              <a:rPr lang="en-US" b="1" spc="50" dirty="0">
                <a:solidFill>
                  <a:schemeClr val="tx1">
                    <a:lumMod val="75000"/>
                    <a:lumOff val="25000"/>
                  </a:schemeClr>
                </a:solidFill>
                <a:cs typeface="Roboto condensed"/>
              </a:rPr>
              <a:t> Orozco</a:t>
            </a:r>
          </a:p>
        </p:txBody>
      </p:sp>
      <p:sp>
        <p:nvSpPr>
          <p:cNvPr id="18" name="17 Rectángulo"/>
          <p:cNvSpPr/>
          <p:nvPr/>
        </p:nvSpPr>
        <p:spPr>
          <a:xfrm>
            <a:off x="-12357" y="908720"/>
            <a:ext cx="1548000" cy="2016223"/>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pic>
        <p:nvPicPr>
          <p:cNvPr id="16" name="Picture 2" descr="http://andcom.com.co/wp-content/uploads/2013/01/colciencias-21.jpg"/>
          <p:cNvPicPr>
            <a:picLocks noChangeAspect="1" noChangeArrowheads="1"/>
          </p:cNvPicPr>
          <p:nvPr/>
        </p:nvPicPr>
        <p:blipFill>
          <a:blip r:embed="rId4" cstate="print"/>
          <a:srcRect/>
          <a:stretch>
            <a:fillRect/>
          </a:stretch>
        </p:blipFill>
        <p:spPr bwMode="auto">
          <a:xfrm>
            <a:off x="6580356" y="6021673"/>
            <a:ext cx="2195736" cy="67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23 Rectángulo"/>
          <p:cNvSpPr/>
          <p:nvPr/>
        </p:nvSpPr>
        <p:spPr>
          <a:xfrm>
            <a:off x="1547848" y="912489"/>
            <a:ext cx="1548000" cy="2016223"/>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25" name="24 Rectángulo"/>
          <p:cNvSpPr/>
          <p:nvPr/>
        </p:nvSpPr>
        <p:spPr>
          <a:xfrm>
            <a:off x="3087128" y="911408"/>
            <a:ext cx="1548000" cy="201622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26" name="25 Rectángulo"/>
          <p:cNvSpPr/>
          <p:nvPr/>
        </p:nvSpPr>
        <p:spPr>
          <a:xfrm>
            <a:off x="4640240" y="910461"/>
            <a:ext cx="1548000" cy="2016223"/>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27" name="26 Rectángulo"/>
          <p:cNvSpPr/>
          <p:nvPr/>
        </p:nvSpPr>
        <p:spPr>
          <a:xfrm>
            <a:off x="6166056" y="912489"/>
            <a:ext cx="1548000" cy="2016223"/>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28" name="27 Rectángulo"/>
          <p:cNvSpPr/>
          <p:nvPr/>
        </p:nvSpPr>
        <p:spPr>
          <a:xfrm>
            <a:off x="7678224" y="912489"/>
            <a:ext cx="1548000" cy="2016223"/>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30" name="29 Rectángulo"/>
          <p:cNvSpPr/>
          <p:nvPr/>
        </p:nvSpPr>
        <p:spPr>
          <a:xfrm>
            <a:off x="-40944" y="1052736"/>
            <a:ext cx="9242854" cy="1717589"/>
          </a:xfrm>
          <a:prstGeom prst="rect">
            <a:avLst/>
          </a:prstGeom>
          <a:solidFill>
            <a:schemeClr val="tx2">
              <a:lumMod val="60000"/>
              <a:lumOff val="40000"/>
            </a:schemeClr>
          </a:solidFill>
        </p:spPr>
        <p:style>
          <a:lnRef idx="3">
            <a:schemeClr val="lt1"/>
          </a:lnRef>
          <a:fillRef idx="1003">
            <a:schemeClr val="dk2"/>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31" name="TextBox 6"/>
          <p:cNvSpPr txBox="1"/>
          <p:nvPr/>
        </p:nvSpPr>
        <p:spPr>
          <a:xfrm>
            <a:off x="956667" y="1124744"/>
            <a:ext cx="7124653" cy="1692771"/>
          </a:xfrm>
          <a:prstGeom prst="rect">
            <a:avLst/>
          </a:prstGeom>
          <a:noFill/>
        </p:spPr>
        <p:txBody>
          <a:bodyPr wrap="square" rtlCol="0">
            <a:spAutoFit/>
          </a:bodyPr>
          <a:lstStyle/>
          <a:p>
            <a:pPr algn="ctr"/>
            <a:r>
              <a:rPr lang="es-CO" sz="2600" b="1" dirty="0">
                <a:solidFill>
                  <a:srgbClr val="FFFFFF"/>
                </a:solidFill>
                <a:ea typeface="Verdana" panose="020B0604030504040204" pitchFamily="34" charset="0"/>
                <a:cs typeface="Verdana" panose="020B0604030504040204" pitchFamily="34" charset="0"/>
              </a:rPr>
              <a:t>Marco </a:t>
            </a:r>
            <a:r>
              <a:rPr lang="es-CO" sz="2600" b="1" dirty="0" smtClean="0">
                <a:solidFill>
                  <a:srgbClr val="FFFFFF"/>
                </a:solidFill>
                <a:ea typeface="Verdana" panose="020B0604030504040204" pitchFamily="34" charset="0"/>
                <a:cs typeface="Verdana" panose="020B0604030504040204" pitchFamily="34" charset="0"/>
              </a:rPr>
              <a:t>de desarrollo de la interfaz de usuario de </a:t>
            </a:r>
            <a:r>
              <a:rPr lang="es-CO" sz="2600" b="1" dirty="0">
                <a:solidFill>
                  <a:srgbClr val="FFFFFF"/>
                </a:solidFill>
                <a:ea typeface="Verdana" panose="020B0604030504040204" pitchFamily="34" charset="0"/>
                <a:cs typeface="Verdana" panose="020B0604030504040204" pitchFamily="34" charset="0"/>
              </a:rPr>
              <a:t>sistemas </a:t>
            </a:r>
            <a:r>
              <a:rPr lang="es-CO" sz="2600" b="1" dirty="0" smtClean="0">
                <a:solidFill>
                  <a:srgbClr val="FFFFFF"/>
                </a:solidFill>
                <a:ea typeface="Verdana" panose="020B0604030504040204" pitchFamily="34" charset="0"/>
                <a:cs typeface="Verdana" panose="020B0604030504040204" pitchFamily="34" charset="0"/>
              </a:rPr>
              <a:t>interactivos de televisión basado en </a:t>
            </a:r>
            <a:r>
              <a:rPr lang="es-CO" sz="2600" b="1" dirty="0">
                <a:solidFill>
                  <a:srgbClr val="FFFFFF"/>
                </a:solidFill>
                <a:ea typeface="Verdana" panose="020B0604030504040204" pitchFamily="34" charset="0"/>
                <a:cs typeface="Verdana" panose="020B0604030504040204" pitchFamily="34" charset="0"/>
              </a:rPr>
              <a:t>fundamentos de integración de notaciones y procesos </a:t>
            </a:r>
            <a:endParaRPr lang="en-US" sz="2600" b="1" dirty="0">
              <a:solidFill>
                <a:srgbClr val="FFFFFF"/>
              </a:solidFill>
              <a:ea typeface="Verdana" panose="020B0604030504040204" pitchFamily="34" charset="0"/>
              <a:cs typeface="Verdana" panose="020B0604030504040204" pitchFamily="34" charset="0"/>
            </a:endParaRPr>
          </a:p>
        </p:txBody>
      </p:sp>
      <p:sp>
        <p:nvSpPr>
          <p:cNvPr id="2" name="1 Rectángulo"/>
          <p:cNvSpPr/>
          <p:nvPr/>
        </p:nvSpPr>
        <p:spPr>
          <a:xfrm>
            <a:off x="367908" y="5158933"/>
            <a:ext cx="8596580" cy="646331"/>
          </a:xfrm>
          <a:prstGeom prst="rect">
            <a:avLst/>
          </a:prstGeom>
        </p:spPr>
        <p:txBody>
          <a:bodyPr wrap="square">
            <a:spAutoFit/>
          </a:bodyPr>
          <a:lstStyle/>
          <a:p>
            <a:pPr algn="ctr"/>
            <a:r>
              <a:rPr lang="es-CO" b="1" spc="50" dirty="0">
                <a:solidFill>
                  <a:schemeClr val="tx1">
                    <a:lumMod val="75000"/>
                    <a:lumOff val="25000"/>
                  </a:schemeClr>
                </a:solidFill>
                <a:cs typeface="Roboto condensed"/>
              </a:rPr>
              <a:t>Doctorado en Ingeniería </a:t>
            </a:r>
            <a:r>
              <a:rPr lang="es-CO" b="1" spc="50" dirty="0" smtClean="0">
                <a:solidFill>
                  <a:schemeClr val="tx1">
                    <a:lumMod val="75000"/>
                    <a:lumOff val="25000"/>
                  </a:schemeClr>
                </a:solidFill>
                <a:cs typeface="Roboto condensed"/>
              </a:rPr>
              <a:t>Telemática - Universidad </a:t>
            </a:r>
            <a:r>
              <a:rPr lang="es-CO" b="1" spc="50" dirty="0">
                <a:solidFill>
                  <a:schemeClr val="tx1">
                    <a:lumMod val="75000"/>
                    <a:lumOff val="25000"/>
                  </a:schemeClr>
                </a:solidFill>
                <a:cs typeface="Roboto condensed"/>
              </a:rPr>
              <a:t>del Cauca </a:t>
            </a:r>
            <a:endParaRPr lang="es-CO" b="1" spc="50" dirty="0" smtClean="0">
              <a:solidFill>
                <a:schemeClr val="tx1">
                  <a:lumMod val="75000"/>
                  <a:lumOff val="25000"/>
                </a:schemeClr>
              </a:solidFill>
              <a:cs typeface="Roboto condensed"/>
            </a:endParaRPr>
          </a:p>
          <a:p>
            <a:pPr algn="ctr"/>
            <a:r>
              <a:rPr lang="es-CO" b="1" spc="50" dirty="0" smtClean="0">
                <a:solidFill>
                  <a:schemeClr val="tx1">
                    <a:lumMod val="75000"/>
                    <a:lumOff val="25000"/>
                  </a:schemeClr>
                </a:solidFill>
                <a:cs typeface="Roboto condensed"/>
              </a:rPr>
              <a:t>Junio - 2015 </a:t>
            </a:r>
            <a:endParaRPr lang="es-CO" b="1" spc="50" dirty="0">
              <a:solidFill>
                <a:schemeClr val="tx1">
                  <a:lumMod val="75000"/>
                  <a:lumOff val="25000"/>
                </a:schemeClr>
              </a:solidFill>
              <a:cs typeface="Roboto condensed"/>
            </a:endParaRPr>
          </a:p>
        </p:txBody>
      </p:sp>
    </p:spTree>
    <p:extLst>
      <p:ext uri="{BB962C8B-B14F-4D97-AF65-F5344CB8AC3E}">
        <p14:creationId xmlns:p14="http://schemas.microsoft.com/office/powerpoint/2010/main" val="289310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bg2">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grpSp>
        <p:nvGrpSpPr>
          <p:cNvPr id="83" name="Group 108"/>
          <p:cNvGrpSpPr>
            <a:grpSpLocks/>
          </p:cNvGrpSpPr>
          <p:nvPr/>
        </p:nvGrpSpPr>
        <p:grpSpPr bwMode="auto">
          <a:xfrm>
            <a:off x="5789706" y="4974139"/>
            <a:ext cx="383170" cy="272395"/>
            <a:chOff x="0" y="0"/>
            <a:chExt cx="576" cy="343"/>
          </a:xfrm>
          <a:solidFill>
            <a:schemeClr val="bg2">
              <a:lumMod val="85000"/>
            </a:schemeClr>
          </a:solidFill>
        </p:grpSpPr>
        <p:sp>
          <p:nvSpPr>
            <p:cNvPr id="84" name="AutoShape 105"/>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solidFill>
                  <a:srgbClr val="000000"/>
                </a:solidFill>
              </a:endParaRPr>
            </a:p>
          </p:txBody>
        </p:sp>
        <p:sp>
          <p:nvSpPr>
            <p:cNvPr id="85" name="AutoShape 106"/>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solidFill>
                  <a:srgbClr val="000000"/>
                </a:solidFill>
              </a:endParaRPr>
            </a:p>
          </p:txBody>
        </p:sp>
        <p:sp>
          <p:nvSpPr>
            <p:cNvPr id="86" name="AutoShape 107"/>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solidFill>
                  <a:srgbClr val="000000"/>
                </a:solidFill>
              </a:endParaRPr>
            </a:p>
          </p:txBody>
        </p:sp>
      </p:gr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2">
              <a:lumMod val="85000"/>
            </a:schemeClr>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bg2">
              <a:lumMod val="85000"/>
            </a:schemeClr>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Tree>
    <p:extLst>
      <p:ext uri="{BB962C8B-B14F-4D97-AF65-F5344CB8AC3E}">
        <p14:creationId xmlns:p14="http://schemas.microsoft.com/office/powerpoint/2010/main" val="124070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2">
              <a:lumMod val="85000"/>
            </a:schemeClr>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124070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626106" y="1626105"/>
            <a:ext cx="6858000" cy="36057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itle 1"/>
          <p:cNvSpPr txBox="1">
            <a:spLocks/>
          </p:cNvSpPr>
          <p:nvPr/>
        </p:nvSpPr>
        <p:spPr>
          <a:xfrm>
            <a:off x="4357190" y="2927606"/>
            <a:ext cx="4535289" cy="3525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oboto Condensed" panose="02000000000000000000" pitchFamily="2" charset="0"/>
                <a:ea typeface="+mj-ea"/>
                <a:cs typeface="+mj-cs"/>
              </a:defRPr>
            </a:lvl1pPr>
          </a:lstStyle>
          <a:p>
            <a:r>
              <a:rPr lang="en-US" sz="3000" b="1" dirty="0" err="1" smtClean="0">
                <a:solidFill>
                  <a:schemeClr val="accent5"/>
                </a:solidFill>
                <a:latin typeface="+mn-lt"/>
                <a:ea typeface="Roboto Condensed" panose="02000000000000000000" pitchFamily="2" charset="0"/>
                <a:cs typeface="Open Sans Light" panose="020B0306030504020204" pitchFamily="34" charset="0"/>
              </a:rPr>
              <a:t>Motivaciones</a:t>
            </a:r>
            <a:endParaRPr lang="en-US" sz="3000" b="1" dirty="0" smtClean="0">
              <a:solidFill>
                <a:schemeClr val="accent5"/>
              </a:solidFill>
              <a:latin typeface="+mn-lt"/>
              <a:ea typeface="Roboto Condensed" panose="02000000000000000000" pitchFamily="2" charset="0"/>
              <a:cs typeface="Open Sans Light" panose="020B0306030504020204" pitchFamily="34" charset="0"/>
            </a:endParaRPr>
          </a:p>
          <a:p>
            <a:endParaRPr lang="en-US" sz="2700" b="1" dirty="0">
              <a:solidFill>
                <a:schemeClr val="bg1">
                  <a:lumMod val="50000"/>
                </a:schemeClr>
              </a:solidFill>
              <a:latin typeface="+mn-lt"/>
            </a:endParaRPr>
          </a:p>
        </p:txBody>
      </p:sp>
      <p:sp>
        <p:nvSpPr>
          <p:cNvPr id="25" name="Sev01"/>
          <p:cNvSpPr>
            <a:spLocks noChangeAspect="1"/>
          </p:cNvSpPr>
          <p:nvPr/>
        </p:nvSpPr>
        <p:spPr>
          <a:xfrm>
            <a:off x="1112304" y="1902552"/>
            <a:ext cx="3052900" cy="3052894"/>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7" name="Group 213"/>
          <p:cNvGrpSpPr>
            <a:grpSpLocks/>
          </p:cNvGrpSpPr>
          <p:nvPr/>
        </p:nvGrpSpPr>
        <p:grpSpPr bwMode="auto">
          <a:xfrm>
            <a:off x="1895391" y="2780416"/>
            <a:ext cx="1524481" cy="1224648"/>
            <a:chOff x="0" y="0"/>
            <a:chExt cx="581" cy="440"/>
          </a:xfrm>
          <a:solidFill>
            <a:schemeClr val="accent5"/>
          </a:solidFill>
        </p:grpSpPr>
        <p:sp>
          <p:nvSpPr>
            <p:cNvPr id="9"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10"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11"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12"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13"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14"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Tree>
    <p:extLst>
      <p:ext uri="{BB962C8B-B14F-4D97-AF65-F5344CB8AC3E}">
        <p14:creationId xmlns:p14="http://schemas.microsoft.com/office/powerpoint/2010/main" val="178819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icsbloggerbodet.bligoo.com.mx/media/users/25/1280172/images/public/390697/1358632135125-cabecera1.jpg?v=13586322550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271" y="1807164"/>
            <a:ext cx="1399750" cy="118978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100"/>
          <p:cNvSpPr>
            <a:spLocks noGrp="1"/>
          </p:cNvSpPr>
          <p:nvPr>
            <p:ph type="title"/>
          </p:nvPr>
        </p:nvSpPr>
        <p:spPr>
          <a:xfrm>
            <a:off x="0" y="1340768"/>
            <a:ext cx="9144000" cy="657085"/>
          </a:xfrm>
          <a:prstGeom prst="rect">
            <a:avLst/>
          </a:prstGeom>
        </p:spPr>
        <p:txBody>
          <a:bodyPr>
            <a:normAutofit/>
          </a:bodyPr>
          <a:lstStyle/>
          <a:p>
            <a:pPr algn="ctr"/>
            <a:r>
              <a:rPr lang="en-US" sz="1800" b="1" dirty="0" err="1" smtClean="0">
                <a:solidFill>
                  <a:schemeClr val="bg1">
                    <a:lumMod val="50000"/>
                  </a:schemeClr>
                </a:solidFill>
                <a:latin typeface="+mn-lt"/>
              </a:rPr>
              <a:t>Emprender</a:t>
            </a:r>
            <a:r>
              <a:rPr lang="en-US" sz="1800" b="1" dirty="0" smtClean="0">
                <a:solidFill>
                  <a:schemeClr val="bg1">
                    <a:lumMod val="50000"/>
                  </a:schemeClr>
                </a:solidFill>
                <a:latin typeface="+mn-lt"/>
              </a:rPr>
              <a:t> el </a:t>
            </a:r>
            <a:r>
              <a:rPr lang="en-US" sz="1800" b="1" dirty="0" err="1" smtClean="0">
                <a:solidFill>
                  <a:schemeClr val="bg1">
                    <a:lumMod val="50000"/>
                  </a:schemeClr>
                </a:solidFill>
                <a:latin typeface="+mn-lt"/>
              </a:rPr>
              <a:t>desarrollo</a:t>
            </a:r>
            <a:r>
              <a:rPr lang="en-US" sz="1800" b="1" dirty="0" smtClean="0">
                <a:solidFill>
                  <a:schemeClr val="bg1">
                    <a:lumMod val="50000"/>
                  </a:schemeClr>
                </a:solidFill>
                <a:latin typeface="+mn-lt"/>
              </a:rPr>
              <a:t> de </a:t>
            </a:r>
            <a:r>
              <a:rPr lang="en-US" sz="1800" b="1" dirty="0" err="1" smtClean="0">
                <a:solidFill>
                  <a:schemeClr val="bg1">
                    <a:lumMod val="50000"/>
                  </a:schemeClr>
                </a:solidFill>
                <a:latin typeface="+mn-lt"/>
              </a:rPr>
              <a:t>una</a:t>
            </a:r>
            <a:r>
              <a:rPr lang="en-US" sz="1800" b="1" dirty="0" smtClean="0">
                <a:solidFill>
                  <a:schemeClr val="bg1">
                    <a:lumMod val="50000"/>
                  </a:schemeClr>
                </a:solidFill>
                <a:latin typeface="+mn-lt"/>
              </a:rPr>
              <a:t> </a:t>
            </a:r>
            <a:r>
              <a:rPr lang="en-US" sz="1800" b="1" dirty="0" err="1" smtClean="0">
                <a:solidFill>
                  <a:schemeClr val="bg1">
                    <a:lumMod val="50000"/>
                  </a:schemeClr>
                </a:solidFill>
                <a:latin typeface="+mn-lt"/>
              </a:rPr>
              <a:t>aplicación</a:t>
            </a:r>
            <a:r>
              <a:rPr lang="en-US" sz="1800" b="1" dirty="0" smtClean="0">
                <a:solidFill>
                  <a:schemeClr val="bg1">
                    <a:lumMod val="50000"/>
                  </a:schemeClr>
                </a:solidFill>
                <a:latin typeface="+mn-lt"/>
              </a:rPr>
              <a:t> </a:t>
            </a:r>
            <a:r>
              <a:rPr lang="en-US" sz="1800" b="1" dirty="0" err="1" smtClean="0">
                <a:solidFill>
                  <a:schemeClr val="bg1">
                    <a:lumMod val="50000"/>
                  </a:schemeClr>
                </a:solidFill>
                <a:latin typeface="+mn-lt"/>
              </a:rPr>
              <a:t>interactiva</a:t>
            </a:r>
            <a:r>
              <a:rPr lang="en-US" sz="1800" b="1" dirty="0" smtClean="0">
                <a:solidFill>
                  <a:schemeClr val="bg1">
                    <a:lumMod val="50000"/>
                  </a:schemeClr>
                </a:solidFill>
                <a:latin typeface="+mn-lt"/>
              </a:rPr>
              <a:t> de </a:t>
            </a:r>
            <a:r>
              <a:rPr lang="en-US" sz="1800" b="1" dirty="0" err="1" smtClean="0">
                <a:solidFill>
                  <a:schemeClr val="bg1">
                    <a:lumMod val="50000"/>
                  </a:schemeClr>
                </a:solidFill>
                <a:latin typeface="+mn-lt"/>
              </a:rPr>
              <a:t>televisión</a:t>
            </a:r>
            <a:r>
              <a:rPr lang="en-US" sz="1800" b="1" dirty="0" smtClean="0">
                <a:solidFill>
                  <a:schemeClr val="accent5"/>
                </a:solidFill>
                <a:latin typeface="+mn-lt"/>
              </a:rPr>
              <a:t/>
            </a:r>
            <a:br>
              <a:rPr lang="en-US" sz="1800" b="1" dirty="0" smtClean="0">
                <a:solidFill>
                  <a:schemeClr val="accent5"/>
                </a:solidFill>
                <a:latin typeface="+mn-lt"/>
              </a:rPr>
            </a:br>
            <a:endParaRPr lang="en-US" sz="1800" b="1" dirty="0">
              <a:solidFill>
                <a:schemeClr val="accent5"/>
              </a:solidFill>
              <a:latin typeface="+mn-lt"/>
            </a:endParaRPr>
          </a:p>
        </p:txBody>
      </p:sp>
      <p:sp>
        <p:nvSpPr>
          <p:cNvPr id="15" name="TextBox 2107"/>
          <p:cNvSpPr txBox="1"/>
          <p:nvPr/>
        </p:nvSpPr>
        <p:spPr>
          <a:xfrm>
            <a:off x="273050" y="418884"/>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sp>
        <p:nvSpPr>
          <p:cNvPr id="31" name="Title 2100"/>
          <p:cNvSpPr txBox="1">
            <a:spLocks/>
          </p:cNvSpPr>
          <p:nvPr/>
        </p:nvSpPr>
        <p:spPr>
          <a:xfrm>
            <a:off x="267286" y="827699"/>
            <a:ext cx="8547422" cy="657085"/>
          </a:xfrm>
          <a:prstGeom prst="rect">
            <a:avLst/>
          </a:prstGeom>
        </p:spPr>
        <p:txBody>
          <a:bodyPr vert="horz">
            <a:noAutofit/>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a:latin typeface="+mn-lt"/>
              </a:rPr>
              <a:t>A nivel de desarrollo SW</a:t>
            </a:r>
            <a:r>
              <a:rPr lang="en-US" b="1" dirty="0" smtClean="0">
                <a:latin typeface="+mn-lt"/>
              </a:rPr>
              <a:t/>
            </a:r>
            <a:br>
              <a:rPr lang="en-US" b="1" dirty="0" smtClean="0">
                <a:latin typeface="+mn-lt"/>
              </a:rPr>
            </a:br>
            <a:endParaRPr lang="en-US" b="1" dirty="0">
              <a:latin typeface="+mn-lt"/>
            </a:endParaRPr>
          </a:p>
        </p:txBody>
      </p:sp>
      <p:sp>
        <p:nvSpPr>
          <p:cNvPr id="25" name="AutoShape 10" descr="data:image/jpeg;base64,/9j/4AAQSkZJRgABAQAAAQABAAD/2wCEAAkGBxASEhUUEhQWFRUVFBQXFhgVGBQVFBQUFBUXFhUYFBUaHSggGBolHRQUITEhJSkrLi4uFx8zODMsNygtLisBCgoKDg0OGxAQGyskHCQ0LCwsLCwsLCwsLCwsNy0vLCwsLywtLCwsLCwsLCwsLCwsLCwsLCwsLCwsLCw0LCwtLP/AABEIAKwAzAMBIgACEQEDEQH/xAAcAAABBQEBAQAAAAAAAAAAAAAGAAMEBQcCAQj/xABMEAABAwIDAgkIBwUFBwUAAAABAAIDBBEFEiEGMQcyQVFhcYGRoRMiM1JykrHBFCM0QmKy0SRzgoOiNVPCw+EVQ1Rkk7PxFmOj0vD/xAAZAQADAQEBAAAAAAAAAAAAAAAAAQIDBAX/xAAlEQACAgEFAAICAwEAAAAAAAAAAQIRMQMEEiFBExRRoSNCgQX/2gAMAwEAAhEDEQA/ANxSSSQAkkkkAJJJcveALkgDpNggDpJUtdtXQw8ednUDmPghvEOFahZ6Nskp6AGjvP6JWh0HySx2v4Xah3ooWM6XEvPyCJuC7amorvpAnIJjMZbYAWD81x/T4osKDxJJJMQkkkkAJJNzTMYLucGjnJAHiqOv20w+LjTtJ5mecfBKwCBJZziHC5St0iifIekhg+ZVaNuMYqfs1IWjnDHEe86wRY6NYUSsxSCLWWVjPacB4LL3YFj1V6aoEQPJnJPusUik4KWb6ipkeeXK1sY95xJR2HQS4hwjYdFukLz+AXHeUNVfC7mOWmpi88lyXH3WhX+H7CYbFqIWvPO/NL8bBX9PDHGLRta0czcrR3MCKYdGdHGdo6r0cPkWnlIbH4u1RnsNS4hHG8VsrZSSCzKS4t35g51rHkt2qXW4rBCM0kjGW5XFrfFxJVG7b+jcbQl9QeaBj5f6h5oR0g7YcJIKZtHiknoaDKLjWplbHp0NYHFF1FK9zGl7QxxHnNBzAHls6wuOxCaYUPqNiFfFBGZJXBjG7ydykoE4ZSf9n6f3rL9WqGJHVfwp4fHxM8p/C2w7yhyu4X5D6Gna3pe4uPcAFlZlXJlRTGGdfwjYlL/vQwczAB4ocrMUnlN5JXv9pxKrDIvC9HFBZIL1yZExmXsYLjZoJPMNT3BMBwyLTeAqpAnqWk2zRxkdOVzr/mCDMP2MxGbVlO8DneMg/qRPhfBXWE3fMyP2M0jrdlggRrtdtFRw+knjHRmBPcENYjwpYfHxc8h6AAO8qrouCylb6aWSQ812xjuFyiKh2RoIdWwM63NzHvf+iXY+gUk4UqqY2pKQnp8+Q/0gAJt79o6nf9Q0+sWx+AuVo7XNaLNsB0bu5oAVbiG0lJTi8s8cfW5jT8yigsCouDOqmOapqyfYa55955AVzQ8G+Hs4wdKfxvJ/pYE4duYZPs8U9SeQxROLD/Mf5q6FdjM3o6SOBp5aia7h/LjBHil0h0y8osHpYPRwsZ1NY095uVLmqGtF3EAfi1/MQEMs2ZxGT7RiBYPVpYmx9md5cT3BPRcH+H75mvqD/wAxI+Qe6TYdyOQqOq7bnD4jlNQwu5GRnO49TGBRRtRPJ9moaiS/3pAIG9pf53gieiw2CEWhijjH4Gtb8ApSVsdID/IY3NvNLSj+Opf/AIQnG7HyP1qa6ol/CwthZ2BvneKK14kMH6LYvDojmbTsc71pB5Rx63Our2ONrRZoAHMAAO4LpJIDxS4OKoilU/FVRyJnckjWi7iAOckAd6zPhe2hpX0nkY5WveZGkhpByht7kkdiicKsE9VX0tGx+UPbpfigknM4jlNmqyoOCzD2AGQvmPO92VpI32Y0J9sWDC8yscOwGrn9FBI/pDTbvOi+h6LZ+ip/RwRt6cjQe91yp8lQ0DWwHTcjxsFQjD6DgvxGTjiOL23Xd7rbomw/geYNZ6hx6GMDB7zz8kX4ltrQQaSVEbTzZxf3WqsG25k+y0lTP+IR+Tb78lr9hStDpknDuD3DIt0IkPO8uk8NAiGlpYIRaJjGeyGs/KCULeVxyfdFT045DLI6Z3uNAHium7I1cn2nEJSOVsDGws7/ADneIS5IfEJarEYoxeR7W9LrDxcfkh+q4QaAEtZKZnD7sIfM7uYE7S7AYawhzofKuH3p3Omd3vJRFS0scYtGxrBzNAaPBLkFIFBtHiEv2bD5QOR072U7T2AF3gkMLxqbV9RT0w5RHG6Z/vuLR4IxXt0WwBJuwkb/ALTU1NQeZ0nk2e7HbTrurXDNlMPp9YaaJp58gLveOquV4kM6CS8SQI9Xl0l4gD1eJJIAS8Qztvte3DgzNBJIZL5CPNizD7rpNbHlta+9LYPbinrxkcBFUDUxk3Dh60R+8OcbwnQWWGM7R0dIPr5mtPq3u8/wjVS6GvimbmieHjo5OscizjhD4MiC6poW3Bu6SAam51Louflu3u5lD4OK61TEeSRhaeu19e0JuIWa2pVNxVFKlU27tUxyDM82q/t7D+lp+EiNYnkAezGOoFzr27ggnbDTHcNPQf8AMRiToOqL87laEwL+kV2IVNQyCYUtNTv8mXNaHSySZQ45b6AAEam+9TY+D+kdrUST1J5fLSuyn+Btm+C82CP1mIDmrPjDGUXLNvsvBXYbgFHT+hp4o/ZY0Hv3qyZIM4afVc49AbYfNNMqX5DY2IkLd19LXCjQzuLpnON8rI2jd94uJ+SmEk9RQ9InOkywdNGOcX7V4Joj98dosqd8q4zr0/qxZxfakX7Gg7nNPUQnPIFDDnBeNqHDc4jqJCX0vwyvt/lBJK5reM4DvUZ2IwD7/cCqYYrMNzz22K6/2vI7RzI39bVlPY639Wv2P7cQhcLEjmSumKCrMouWAG+tj/opMoAtblv4f+VhPTcHTOmE1JWjm6S8SUFnqpNoNq6Oi0nks8i4Y0FzyOfKORDr9rKynrZ/KsZLTMI8yP7RHHu8oGDji+9u+27mJNjOD0OL0zTcPa4Zopo7FzCeVp+IPMqSJssaWWOpgzwS3bI05JGWNieWx5RzFY7iuKYzg9ZnnlM7ZNAXFwgna3WwGvkni50GvtBRMPqa7A6t0bXMmYbF7Wu+rlG7NbUxSd/aEXY3tbPXwyMhobwFpL5ajiNAF8w3NFufMU6EF2EY1Q4rSu0a5hFpYpLZoyeR45N2jhzaLE9q8BipKkfRKlsjAczHNd9ZA5u4OeN510cO3puth9jYK1zw2YlrABIY2HKSdQwyOsCeWwBtpuuFLxXEKekqm0mGU0dRPfI6STz/AKz1WDdpqXO3DsKYFlhe0+OVMTGRRtuBZ05blz8x87zQeq6n4LsRO2YVFTUZn5w8hjR5zr3OZ5+QVntFtEcLo2moe2erkByNAytL+Uho3RtuNd5050BbJbQ1ZliLpnOMsrc9zdrsz7GzdzexJ2Po2JSqbd2qKVJpt3aojkpme7c6Y1hh6beLv1RfIdOyP/uOQdwh6YthZ/Hb+sfqi2Y6e74SlWiWDmw/p8QH/MRnviA+SL0HbEn9qxH97Cf6HfojBZPJZT4xWPhikcxuciePzddQ9oB3blzQ1Wene/KWF81rE3IyNA39YKnyMv5Yfhid3Fw+ShBv7PF+IyPPa7T4p7aKe6XXlnNuHUGxgvXJcplPRF2pIspDKJhGtl7b1Io81QkypLl6InHkVqaGMHeSl9HZ63ej5l4P436Q6ClaT5ytmQwtdeyjFwH+iYkqBzLKXKbLjJQRZmtiadPBPyOuR7I8df0Q49wJA5yB36Iik3nsHcFy7nTUEjr22o5tiSC8XjjoVxnWZ5X4tSMNRUlzRkcWyOHGu3Vrb8pS2cwFkNJUVmIvkhimcZvIMe9ga03y5w0jM91wMotuG9BU+M5Z4nPh8q+JznhpLWw+ULiM3k2s84iw1JV3jNdV4k1gnhJawktaDIG5iLXIFrnr3XXqR/52s1fS/wBOGe90oujnYzZpuK1Dqh0LaeijdZsTdBIW/ccfvc73c+nOp+02LS4zUigoXBtLFYzSjiEA2vzZBYho+8egKqxHEcSbD5BoyQhmTI1uVoZaxG9V1Li1VkAhotOVwa5sbrbiNA23as9xtJ6MVKTXf4L0dzDVbUQ62sxM0NMygwuMlxaQ+RpFomnec/3pXG/VqeYKDwd0dLh0ZleDJVPbazR5sTeRjXHlPK4fJBs2I133pKeHoL47+Bcq6qqCQfKVxPRGyV//ANG+K5DoCTGcIkq53TVdRd79A1gADWi9mMzEmw6tdSuMKpmxVUMbb2bNFa+/VwOveqHDKQRV7GB2exHnEZSQ6PNqLm3G5yiKI/t0f76L8zUAbMpVNu7VEKlUu7tWcclszzhN0xHC3f8Au2/+SP8AVFVUdD1fCVC3CzpVYa7mqB/3Yf1RLWnQ/wAfhIFa9JYP7FH9rr/agPhIjFBmxX2yv/kf5qMgsfSyp2hqpIYKqSO2dtI9zbi4zRkkafxLsxvywM5RDGHcgzEXPiu8VjDrsO6SJ8Z/iLB+qsZSwudmsLGwGuoA0K6dtSlyrw5d0rjQ1DFYWOp5xuSNK29yV663J81HcLi4P6LrVv0420uqPK98cUbnuuQ0Xs25J6gFX0VdFNcxm7bNcDruI1v2pnFMShjB8o8C2U63B1Jy/ArNsU20EchfCbO85tjxHNuCLDk3nvWqjxVtmafPpI1SRpBAzAE7hynqUebMN6yDHNsql2Q3yEXygA+aTYak7950O5aBsJHK6A1dXK90dh5MG2ZwaLZ7DeSTlA6LnoPnjHI1tpSCCga4yMu02DgToToNURGQ6nK/Un7pWa47tRUP0a4ws5GRca3Jnfy9fghKeumvfM/3yT8Fxa+p8r7VHfoaS0lSdm7NlaTa+vNuPcUxik2WGR3Mx3iLfNY3RbZVkWhkL2+rJ547L7uyyL6Ha2OtjMJIikdYAON2P13MeeKTzG/WsOBvyM++lvE013OyRMlfla9zAXB9mglutruUGTaKU7ms/izyHve4qZVMYz6X5byjbvjjIYGl+YzSPI84gDSIqp8tSjdDK/25mt8GRfNdW4nL5GrMNGK4J0TajFp/o8Z8oWufNNrGGxnJGyIAXYAbXeSqaZ5ebvJced5Lj3uVk/FYy1jRTRWZny5nSv45Bde7hfUDuTYxZw4scDOqJhP9V1zmxWh7eceCkNoZ3tOSKV+h4sb3cnOApZxyq5JnN9gNj/IAoFfVyvY7PJI/zXcd73cnSUAEbQRidjoQ4AjmIhAI8Faxu/bo/wB/D+ZqqW/2meiQjujsrFh/bo/38P5moA20lTKPi9qri9T6A+Z2lZRyXLAA8MQsaF3q1A/PEfkr7EXaO/m/maVS8M7fqIHerMD4tPyVriLvNd/N+DStFlksptiPtVd1w/5iMkG7C/aKw/ii/wAaMlj6aEOrF5qcc8h7g0u+Sy07U4jBXuM8crIHVD7mSJ5aIi82LXW00A5eZarIfro+gSO8A3/ErBtR0rfSk44MdSCl0wFxjhEoonNjJeTylrdAA3N28gsnsE4QKVkcDXhwZI/IHuta7jobc19L9SLKqlgl9LFG/wBtjXeJCpKvYTCZONSRjl8y7NeQ+ad6tysiMHH0F+FyoiYy2UXeS0tJaQ5oN8zS03Y4aHn1PSsrxXEmywtYLAi/IABc6kHTebaa8uq23EeDHDpmNYDNGGAhpa8EtBN7ecDohiq4Exe8FcR0Swh39TXC3cnKbfRK06wYs9znP8mDfM4C511dpfr1Gq+qMYoWso4o4xZjWxNA/CGkLHqzgRxJpzRTQSEG41cw3Go3grcMNzS0/k5BlkYA1435TvGvKP0UM1Sozp+GFzuknl6UR4fsPSSN897yecENHYLFO4lhrsrso84bh0jW3aqnCNo7cvWOUHlSGVW3OwzKOF07JczG2GR4s+53ZXDQ9wQrTYZB9GMr5SJLXDGjzW9BJ3rWcVqYqyndC+xvYi/IRuQfiuEtpqUfVB+ZxDQXnLcC+oA1C9LaPbqH8mb/AEcW5+fl/HgpsHo219I6A+bUAmeI39IbOBa7sJIPSUDuaQSCLEEgg7wRoQUYYJUysmbKT57HsOmgym+luYZfFO8JOHUsFa/MJh5UCQCMxBuun3gTfRcevJT1HKODp0ouMEnkCUlM8rR+pOeuaEfCIrz6TSf3Mh66hvyhWJoRE3UcV3sn4Kw+mUv/AA/fUP8Ak0JGtpv+Gb2zTH5oAt2/2m/99J4AhTc37cz99D+ZqrMDc+erM1tC573EXyguvoO9Tyb1zLf30Xg5t0MDZDKrrCz9WO1Czp0U4SPqmdIv3rHTyaSwBnDOy9Bf1X38CpNY+7CecO8YwV1wtRZsOk6NfAqGJLwsPOxnjCtFlkPBF2A1kqzzvj+DkZIN4OtRUHnkZ4NKMbrJ5LWCvxCXI/OQcuW1wCbEu1vbsTbcUj5XAddx8VOrIy9haNCd3YbqC6CY8jO0k/JaRkqJaJEdYDuIPUQU6KhVj8ILt/kvcJ8bheDBCN0rm+zcfElPmhcWW4qV2KhVLMNeP9+89bWH5LvyEw3PaetpHiCjmg4sthUKFWVfkpGyDefNcORw5L9KimSUb2A+y75EKuxmtsw543FutwQCCDoRp0JqSCmFksbZBnZ/qOghCO0Oy0czi9jvIyneQLsf7Tb7+keKr8Ox6ejAeQ+opLaTRgvmgA+7PHvkaPXHnDlB3o1wvEqWtjzwvY9vPGQ4X6RyHrTEZo/Ba+I743DnDj8CF1iEkjmNa83y3sBuud60qfAr7nf/ALxUB+yUHGlkIHW1o77IAzzA8JdNO2MDjOBefVjadSe89pCM9pcHZUS5nFosLasDuW+8le1W0dFSjyFE1r5HcYjVrel7vvHmHwTbJyRc7yonKsFRVlX/AOl4/Wb/ANNv6rw7NsH3m/8ATH6q0dMmnzrL5GXxRXnAGesPcH6rn/YjfWHuD9VOdMmnTI+SQcEQajB3EWZKG9OS9uoZgEzg+z0NO7OXGR/IXWFr7yBz9KnS1QbqSB1mygyYtHfQl3sglLnJj4pFw6daDSR5WNbzNA8EA7LUrp5A5zS1jSDrvd0dC0RaacWskTaYN8IcOegmH4ULYbNekhPPFD+UhHG1UWakmH4Cs2wCb9gg6Imj3HkfNX6T4WvBv6KY88vwFkXFyEeDzSmceeaTwdZExkWTyaLA8XrwvUYyrh0qmxkkyLkyqIZU26ZFgTDKuDKoRmTZnSsKJrpk1K4EWOoUN06bM6LGV8mGSxP8rSymNx3je11vWHKo00hL/KS4dEZv76nlfTSHrLAT4q1dOmn1HSmtRoXFMhNxPF3O8yXyLORryJiP43C5TNfTV1RpPVkjma0N+CemxaIb3C/MNT4JgYg9/o4nu8Anym8CqKHsOwuKHi6nnKnOnUWDCsQl3NDB2kqzp9hZX+llcegaDwR8cnkOSRWT4gxvGcB2qKcWB4jXP6h8yjah2HpY94uVd0+Ews4rB3K1pL0nmZpDT1svEiy9LrnwVhT7HVcnpJco5miy0drANwXSpQihOTAyj2AgGryXHp1V9SbP08e5g7lapKyRuOFrdwATiSSAIuKR5oZBzsd8CsdwWW1ER6j6hvc/MPBa3idWGNN+ZYk2qEYrI/Vkzj2ZGEHxCn0fgabFnLSM/EXu95xKuXSqkwQZKeJvKI2367XKkumXO2apE10y4dMoLp1FnxKNvGcB2pWMs3TJt06o3Yy08Rrn9QTkUVbLxIsvS658E1GT8FaRZmZMTVjW7yB1lOQbHVknpJS0cw0VtR8H8A1eS49OqtaT9FzQLSYzH90l3sglKOepk9HCet2ngtHpNnqaPcwKyjga3cAFa0kS5szSn2cr5eM4MHQP1VnTcH4Ossjndd0eJKlFIltlBRbJUse5gKt4aKNnFaB2KQkqEeAL1JJACSSSQAkkkkAJJJJACSSSQBXYzh3lmEDQ20WA7TYPMKxgOZrTpKQDq1jr9twvo9Q6nD4nm7mglJoaZloxOR2kcL3degUmDDMQl3NDB1ElaZBRRt4rQFIAChacUPmzPKfYOV/pZXHo3DwV1Q7DUse8XKKklaSWCbINNhEDOKwdymNYBuC6STASSSSAEkkkgBJJJIASSSSAEkkkgBJJJIASSSSAEkkkgBJJJ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6" name="AutoShape 12" descr="data:image/jpeg;base64,/9j/4AAQSkZJRgABAQAAAQABAAD/2wCEAAkGBxASEhUUEhQWFRUVFBQXFhgVGBQVFBQUFBUXFhUYFBUaHSggGBolHRQUITEhJSkrLi4uFx8zODMsNygtLisBCgoKDg0OGxAQGyskHCQ0LCwsLCwsLCwsLCwsNy0vLCwsLywtLCwsLCwsLCwsLCwsLCwsLCwsLCwsLCw0LCwtLP/AABEIAKwAzAMBIgACEQEDEQH/xAAcAAABBQEBAQAAAAAAAAAAAAAGAAMEBQcCAQj/xABMEAABAwIDAgkIBwUFBwUAAAABAAIDBBEFEiEGMQcyQVFhcYGRoRMiM1JykrHBFCM0QmKy0SRzgoOiNVPCw+EVQ1Rkk7PxFmOj0vD/xAAZAQADAQEBAAAAAAAAAAAAAAAAAQIDBAX/xAAlEQACAgEFAAICAwEAAAAAAAAAAQIRMQMEEiFBExRRoSNCgQX/2gAMAwEAAhEDEQA/ANxSSSQAkkkkAJJJcveALkgDpNggDpJUtdtXQw8ednUDmPghvEOFahZ6Nskp6AGjvP6JWh0HySx2v4Xah3ooWM6XEvPyCJuC7amorvpAnIJjMZbYAWD81x/T4osKDxJJJMQkkkkAJJNzTMYLucGjnJAHiqOv20w+LjTtJ5mecfBKwCBJZziHC5St0iifIekhg+ZVaNuMYqfs1IWjnDHEe86wRY6NYUSsxSCLWWVjPacB4LL3YFj1V6aoEQPJnJPusUik4KWb6ipkeeXK1sY95xJR2HQS4hwjYdFukLz+AXHeUNVfC7mOWmpi88lyXH3WhX+H7CYbFqIWvPO/NL8bBX9PDHGLRta0czcrR3MCKYdGdHGdo6r0cPkWnlIbH4u1RnsNS4hHG8VsrZSSCzKS4t35g51rHkt2qXW4rBCM0kjGW5XFrfFxJVG7b+jcbQl9QeaBj5f6h5oR0g7YcJIKZtHiknoaDKLjWplbHp0NYHFF1FK9zGl7QxxHnNBzAHls6wuOxCaYUPqNiFfFBGZJXBjG7ydykoE4ZSf9n6f3rL9WqGJHVfwp4fHxM8p/C2w7yhyu4X5D6Gna3pe4uPcAFlZlXJlRTGGdfwjYlL/vQwczAB4ocrMUnlN5JXv9pxKrDIvC9HFBZIL1yZExmXsYLjZoJPMNT3BMBwyLTeAqpAnqWk2zRxkdOVzr/mCDMP2MxGbVlO8DneMg/qRPhfBXWE3fMyP2M0jrdlggRrtdtFRw+knjHRmBPcENYjwpYfHxc8h6AAO8qrouCylb6aWSQ812xjuFyiKh2RoIdWwM63NzHvf+iXY+gUk4UqqY2pKQnp8+Q/0gAJt79o6nf9Q0+sWx+AuVo7XNaLNsB0bu5oAVbiG0lJTi8s8cfW5jT8yigsCouDOqmOapqyfYa55955AVzQ8G+Hs4wdKfxvJ/pYE4duYZPs8U9SeQxROLD/Mf5q6FdjM3o6SOBp5aia7h/LjBHil0h0y8osHpYPRwsZ1NY095uVLmqGtF3EAfi1/MQEMs2ZxGT7RiBYPVpYmx9md5cT3BPRcH+H75mvqD/wAxI+Qe6TYdyOQqOq7bnD4jlNQwu5GRnO49TGBRRtRPJ9moaiS/3pAIG9pf53gieiw2CEWhijjH4Gtb8ApSVsdID/IY3NvNLSj+Opf/AIQnG7HyP1qa6ol/CwthZ2BvneKK14kMH6LYvDojmbTsc71pB5Rx63Our2ONrRZoAHMAAO4LpJIDxS4OKoilU/FVRyJnckjWi7iAOckAd6zPhe2hpX0nkY5WveZGkhpByht7kkdiicKsE9VX0tGx+UPbpfigknM4jlNmqyoOCzD2AGQvmPO92VpI32Y0J9sWDC8yscOwGrn9FBI/pDTbvOi+h6LZ+ip/RwRt6cjQe91yp8lQ0DWwHTcjxsFQjD6DgvxGTjiOL23Xd7rbomw/geYNZ6hx6GMDB7zz8kX4ltrQQaSVEbTzZxf3WqsG25k+y0lTP+IR+Tb78lr9hStDpknDuD3DIt0IkPO8uk8NAiGlpYIRaJjGeyGs/KCULeVxyfdFT045DLI6Z3uNAHium7I1cn2nEJSOVsDGws7/ADneIS5IfEJarEYoxeR7W9LrDxcfkh+q4QaAEtZKZnD7sIfM7uYE7S7AYawhzofKuH3p3Omd3vJRFS0scYtGxrBzNAaPBLkFIFBtHiEv2bD5QOR072U7T2AF3gkMLxqbV9RT0w5RHG6Z/vuLR4IxXt0WwBJuwkb/ALTU1NQeZ0nk2e7HbTrurXDNlMPp9YaaJp58gLveOquV4kM6CS8SQI9Xl0l4gD1eJJIAS8Qztvte3DgzNBJIZL5CPNizD7rpNbHlta+9LYPbinrxkcBFUDUxk3Dh60R+8OcbwnQWWGM7R0dIPr5mtPq3u8/wjVS6GvimbmieHjo5OscizjhD4MiC6poW3Bu6SAam51Louflu3u5lD4OK61TEeSRhaeu19e0JuIWa2pVNxVFKlU27tUxyDM82q/t7D+lp+EiNYnkAezGOoFzr27ggnbDTHcNPQf8AMRiToOqL87laEwL+kV2IVNQyCYUtNTv8mXNaHSySZQ45b6AAEam+9TY+D+kdrUST1J5fLSuyn+Btm+C82CP1mIDmrPjDGUXLNvsvBXYbgFHT+hp4o/ZY0Hv3qyZIM4afVc49AbYfNNMqX5DY2IkLd19LXCjQzuLpnON8rI2jd94uJ+SmEk9RQ9InOkywdNGOcX7V4Joj98dosqd8q4zr0/qxZxfakX7Gg7nNPUQnPIFDDnBeNqHDc4jqJCX0vwyvt/lBJK5reM4DvUZ2IwD7/cCqYYrMNzz22K6/2vI7RzI39bVlPY639Wv2P7cQhcLEjmSumKCrMouWAG+tj/opMoAtblv4f+VhPTcHTOmE1JWjm6S8SUFnqpNoNq6Oi0nks8i4Y0FzyOfKORDr9rKynrZ/KsZLTMI8yP7RHHu8oGDji+9u+27mJNjOD0OL0zTcPa4Zopo7FzCeVp+IPMqSJssaWWOpgzwS3bI05JGWNieWx5RzFY7iuKYzg9ZnnlM7ZNAXFwgna3WwGvkni50GvtBRMPqa7A6t0bXMmYbF7Wu+rlG7NbUxSd/aEXY3tbPXwyMhobwFpL5ajiNAF8w3NFufMU6EF2EY1Q4rSu0a5hFpYpLZoyeR45N2jhzaLE9q8BipKkfRKlsjAczHNd9ZA5u4OeN510cO3puth9jYK1zw2YlrABIY2HKSdQwyOsCeWwBtpuuFLxXEKekqm0mGU0dRPfI6STz/AKz1WDdpqXO3DsKYFlhe0+OVMTGRRtuBZ05blz8x87zQeq6n4LsRO2YVFTUZn5w8hjR5zr3OZ5+QVntFtEcLo2moe2erkByNAytL+Uho3RtuNd5050BbJbQ1ZliLpnOMsrc9zdrsz7GzdzexJ2Po2JSqbd2qKVJpt3aojkpme7c6Y1hh6beLv1RfIdOyP/uOQdwh6YthZ/Hb+sfqi2Y6e74SlWiWDmw/p8QH/MRnviA+SL0HbEn9qxH97Cf6HfojBZPJZT4xWPhikcxuciePzddQ9oB3blzQ1Wene/KWF81rE3IyNA39YKnyMv5Yfhid3Fw+ShBv7PF+IyPPa7T4p7aKe6XXlnNuHUGxgvXJcplPRF2pIspDKJhGtl7b1Io81QkypLl6InHkVqaGMHeSl9HZ63ej5l4P436Q6ClaT5ytmQwtdeyjFwH+iYkqBzLKXKbLjJQRZmtiadPBPyOuR7I8df0Q49wJA5yB36Iik3nsHcFy7nTUEjr22o5tiSC8XjjoVxnWZ5X4tSMNRUlzRkcWyOHGu3Vrb8pS2cwFkNJUVmIvkhimcZvIMe9ga03y5w0jM91wMotuG9BU+M5Z4nPh8q+JznhpLWw+ULiM3k2s84iw1JV3jNdV4k1gnhJawktaDIG5iLXIFrnr3XXqR/52s1fS/wBOGe90oujnYzZpuK1Dqh0LaeijdZsTdBIW/ccfvc73c+nOp+02LS4zUigoXBtLFYzSjiEA2vzZBYho+8egKqxHEcSbD5BoyQhmTI1uVoZaxG9V1Li1VkAhotOVwa5sbrbiNA23as9xtJ6MVKTXf4L0dzDVbUQ62sxM0NMygwuMlxaQ+RpFomnec/3pXG/VqeYKDwd0dLh0ZleDJVPbazR5sTeRjXHlPK4fJBs2I133pKeHoL47+Bcq6qqCQfKVxPRGyV//ANG+K5DoCTGcIkq53TVdRd79A1gADWi9mMzEmw6tdSuMKpmxVUMbb2bNFa+/VwOveqHDKQRV7GB2exHnEZSQ6PNqLm3G5yiKI/t0f76L8zUAbMpVNu7VEKlUu7tWcclszzhN0xHC3f8Au2/+SP8AVFVUdD1fCVC3CzpVYa7mqB/3Yf1RLWnQ/wAfhIFa9JYP7FH9rr/agPhIjFBmxX2yv/kf5qMgsfSyp2hqpIYKqSO2dtI9zbi4zRkkafxLsxvywM5RDGHcgzEXPiu8VjDrsO6SJ8Z/iLB+qsZSwudmsLGwGuoA0K6dtSlyrw5d0rjQ1DFYWOp5xuSNK29yV663J81HcLi4P6LrVv0420uqPK98cUbnuuQ0Xs25J6gFX0VdFNcxm7bNcDruI1v2pnFMShjB8o8C2U63B1Jy/ArNsU20EchfCbO85tjxHNuCLDk3nvWqjxVtmafPpI1SRpBAzAE7hynqUebMN6yDHNsql2Q3yEXygA+aTYak7950O5aBsJHK6A1dXK90dh5MG2ZwaLZ7DeSTlA6LnoPnjHI1tpSCCga4yMu02DgToToNURGQ6nK/Un7pWa47tRUP0a4ws5GRca3Jnfy9fghKeumvfM/3yT8Fxa+p8r7VHfoaS0lSdm7NlaTa+vNuPcUxik2WGR3Mx3iLfNY3RbZVkWhkL2+rJ547L7uyyL6Ha2OtjMJIikdYAON2P13MeeKTzG/WsOBvyM++lvE013OyRMlfla9zAXB9mglutruUGTaKU7ms/izyHve4qZVMYz6X5byjbvjjIYGl+YzSPI84gDSIqp8tSjdDK/25mt8GRfNdW4nL5GrMNGK4J0TajFp/o8Z8oWufNNrGGxnJGyIAXYAbXeSqaZ5ebvJced5Lj3uVk/FYy1jRTRWZny5nSv45Bde7hfUDuTYxZw4scDOqJhP9V1zmxWh7eceCkNoZ3tOSKV+h4sb3cnOApZxyq5JnN9gNj/IAoFfVyvY7PJI/zXcd73cnSUAEbQRidjoQ4AjmIhAI8Faxu/bo/wB/D+ZqqW/2meiQjujsrFh/bo/38P5moA20lTKPi9qri9T6A+Z2lZRyXLAA8MQsaF3q1A/PEfkr7EXaO/m/maVS8M7fqIHerMD4tPyVriLvNd/N+DStFlksptiPtVd1w/5iMkG7C/aKw/ii/wAaMlj6aEOrF5qcc8h7g0u+Sy07U4jBXuM8crIHVD7mSJ5aIi82LXW00A5eZarIfro+gSO8A3/ErBtR0rfSk44MdSCl0wFxjhEoonNjJeTylrdAA3N28gsnsE4QKVkcDXhwZI/IHuta7jobc19L9SLKqlgl9LFG/wBtjXeJCpKvYTCZONSRjl8y7NeQ+ad6tysiMHH0F+FyoiYy2UXeS0tJaQ5oN8zS03Y4aHn1PSsrxXEmywtYLAi/IABc6kHTebaa8uq23EeDHDpmNYDNGGAhpa8EtBN7ecDohiq4Exe8FcR0Swh39TXC3cnKbfRK06wYs9znP8mDfM4C511dpfr1Gq+qMYoWso4o4xZjWxNA/CGkLHqzgRxJpzRTQSEG41cw3Go3grcMNzS0/k5BlkYA1435TvGvKP0UM1Sozp+GFzuknl6UR4fsPSSN897yecENHYLFO4lhrsrso84bh0jW3aqnCNo7cvWOUHlSGVW3OwzKOF07JczG2GR4s+53ZXDQ9wQrTYZB9GMr5SJLXDGjzW9BJ3rWcVqYqyndC+xvYi/IRuQfiuEtpqUfVB+ZxDQXnLcC+oA1C9LaPbqH8mb/AEcW5+fl/HgpsHo219I6A+bUAmeI39IbOBa7sJIPSUDuaQSCLEEgg7wRoQUYYJUysmbKT57HsOmgym+luYZfFO8JOHUsFa/MJh5UCQCMxBuun3gTfRcevJT1HKODp0ouMEnkCUlM8rR+pOeuaEfCIrz6TSf3Mh66hvyhWJoRE3UcV3sn4Kw+mUv/AA/fUP8Ak0JGtpv+Gb2zTH5oAt2/2m/99J4AhTc37cz99D+ZqrMDc+erM1tC573EXyguvoO9Tyb1zLf30Xg5t0MDZDKrrCz9WO1Czp0U4SPqmdIv3rHTyaSwBnDOy9Bf1X38CpNY+7CecO8YwV1wtRZsOk6NfAqGJLwsPOxnjCtFlkPBF2A1kqzzvj+DkZIN4OtRUHnkZ4NKMbrJ5LWCvxCXI/OQcuW1wCbEu1vbsTbcUj5XAddx8VOrIy9haNCd3YbqC6CY8jO0k/JaRkqJaJEdYDuIPUQU6KhVj8ILt/kvcJ8bheDBCN0rm+zcfElPmhcWW4qV2KhVLMNeP9+89bWH5LvyEw3PaetpHiCjmg4sthUKFWVfkpGyDefNcORw5L9KimSUb2A+y75EKuxmtsw543FutwQCCDoRp0JqSCmFksbZBnZ/qOghCO0Oy0czi9jvIyneQLsf7Tb7+keKr8Ox6ejAeQ+opLaTRgvmgA+7PHvkaPXHnDlB3o1wvEqWtjzwvY9vPGQ4X6RyHrTEZo/Ba+I743DnDj8CF1iEkjmNa83y3sBuud60qfAr7nf/ALxUB+yUHGlkIHW1o77IAzzA8JdNO2MDjOBefVjadSe89pCM9pcHZUS5nFosLasDuW+8le1W0dFSjyFE1r5HcYjVrel7vvHmHwTbJyRc7yonKsFRVlX/AOl4/Wb/ANNv6rw7NsH3m/8ATH6q0dMmnzrL5GXxRXnAGesPcH6rn/YjfWHuD9VOdMmnTI+SQcEQajB3EWZKG9OS9uoZgEzg+z0NO7OXGR/IXWFr7yBz9KnS1QbqSB1mygyYtHfQl3sglLnJj4pFw6daDSR5WNbzNA8EA7LUrp5A5zS1jSDrvd0dC0RaacWskTaYN8IcOegmH4ULYbNekhPPFD+UhHG1UWakmH4Cs2wCb9gg6Imj3HkfNX6T4WvBv6KY88vwFkXFyEeDzSmceeaTwdZExkWTyaLA8XrwvUYyrh0qmxkkyLkyqIZU26ZFgTDKuDKoRmTZnSsKJrpk1K4EWOoUN06bM6LGV8mGSxP8rSymNx3je11vWHKo00hL/KS4dEZv76nlfTSHrLAT4q1dOmn1HSmtRoXFMhNxPF3O8yXyLORryJiP43C5TNfTV1RpPVkjma0N+CemxaIb3C/MNT4JgYg9/o4nu8Anym8CqKHsOwuKHi6nnKnOnUWDCsQl3NDB2kqzp9hZX+llcegaDwR8cnkOSRWT4gxvGcB2qKcWB4jXP6h8yjah2HpY94uVd0+Ews4rB3K1pL0nmZpDT1svEiy9LrnwVhT7HVcnpJco5miy0drANwXSpQihOTAyj2AgGryXHp1V9SbP08e5g7lapKyRuOFrdwATiSSAIuKR5oZBzsd8CsdwWW1ER6j6hvc/MPBa3idWGNN+ZYk2qEYrI/Vkzj2ZGEHxCn0fgabFnLSM/EXu95xKuXSqkwQZKeJvKI2367XKkumXO2apE10y4dMoLp1FnxKNvGcB2pWMs3TJt06o3Yy08Rrn9QTkUVbLxIsvS658E1GT8FaRZmZMTVjW7yB1lOQbHVknpJS0cw0VtR8H8A1eS49OqtaT9FzQLSYzH90l3sglKOepk9HCet2ngtHpNnqaPcwKyjga3cAFa0kS5szSn2cr5eM4MHQP1VnTcH4Ossjndd0eJKlFIltlBRbJUse5gKt4aKNnFaB2KQkqEeAL1JJACSSSQAkkkkAJJJJACSSSQBXYzh3lmEDQ20WA7TYPMKxgOZrTpKQDq1jr9twvo9Q6nD4nm7mglJoaZloxOR2kcL3degUmDDMQl3NDB1ElaZBRRt4rQFIAChacUPmzPKfYOV/pZXHo3DwV1Q7DUse8XKKklaSWCbINNhEDOKwdymNYBuC6STASSSSAEkkkgBJJJIASSSSAEkkkgBJJJIASSSSAEkkkgBJJJ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5" name="34 Flecha derecha"/>
          <p:cNvSpPr/>
          <p:nvPr/>
        </p:nvSpPr>
        <p:spPr>
          <a:xfrm rot="16200000">
            <a:off x="4182341" y="3238527"/>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6" name="Picture 4" descr="https://diariodeunatelefila.files.wordpress.com/2014/04/logo-td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63" t="16611" r="23104" b="17439"/>
          <a:stretch/>
        </p:blipFill>
        <p:spPr bwMode="auto">
          <a:xfrm>
            <a:off x="6059862" y="2244508"/>
            <a:ext cx="588895" cy="8244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fc08.deviantart.net/fs71/f/2013/318/7/d/webtv_logo_by_blueamnesiac-d6u9y7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3109" y="2708920"/>
            <a:ext cx="689211" cy="5333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aat.inictel-uni.edu.pe/imagenes/logo_IPT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7513" y="2244509"/>
            <a:ext cx="982839" cy="41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n para metodologias de desarrol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6919" y="3600134"/>
            <a:ext cx="2183548" cy="14986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4" descr="http://www.proyectosinformaticos.biz/uploads/Agile_Software_Development_methodology.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220" y="3852577"/>
            <a:ext cx="1245807" cy="15572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2" descr="http://www.nosolousabilidad.com/manual/img/fig3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5386" y="4216514"/>
            <a:ext cx="2418896" cy="1193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6" descr="http://3.bp.blogspot.com/-l6x5FfjKRkI/ThF8zREmIwI/AAAAAAAABOM/IeV8hIGbmkc/s400/esquema_metodologia_mplu%252B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62567" y="4591318"/>
            <a:ext cx="1177881" cy="12733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0 Imagen"/>
          <p:cNvPicPr/>
          <p:nvPr/>
        </p:nvPicPr>
        <p:blipFill>
          <a:blip r:embed="rId11" cstate="print">
            <a:extLst>
              <a:ext uri="{28A0092B-C50C-407E-A947-70E740481C1C}">
                <a14:useLocalDpi xmlns:a14="http://schemas.microsoft.com/office/drawing/2010/main" val="0"/>
              </a:ext>
            </a:extLst>
          </a:blip>
          <a:stretch>
            <a:fillRect/>
          </a:stretch>
        </p:blipFill>
        <p:spPr>
          <a:xfrm>
            <a:off x="7062524" y="5228010"/>
            <a:ext cx="1829956" cy="1009302"/>
          </a:xfrm>
          <a:prstGeom prst="rect">
            <a:avLst/>
          </a:prstGeom>
          <a:ln>
            <a:solidFill>
              <a:schemeClr val="tx1"/>
            </a:solidFill>
          </a:ln>
        </p:spPr>
      </p:pic>
      <p:sp>
        <p:nvSpPr>
          <p:cNvPr id="24" name="23 Flecha derecha"/>
          <p:cNvSpPr/>
          <p:nvPr/>
        </p:nvSpPr>
        <p:spPr>
          <a:xfrm rot="18785534">
            <a:off x="5087489" y="3596679"/>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26 Flecha derecha"/>
          <p:cNvSpPr/>
          <p:nvPr/>
        </p:nvSpPr>
        <p:spPr>
          <a:xfrm>
            <a:off x="5436096" y="4509120"/>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8" name="Picture 2" descr="http://blog.digicelpanama.com/wp-content/uploads/2014/10/pila-de-controles-remoto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3688" y="5301208"/>
            <a:ext cx="1829021" cy="1431630"/>
          </a:xfrm>
          <a:prstGeom prst="rect">
            <a:avLst/>
          </a:prstGeom>
          <a:noFill/>
          <a:extLst>
            <a:ext uri="{909E8E84-426E-40DD-AFC4-6F175D3DCCD1}">
              <a14:hiddenFill xmlns:a14="http://schemas.microsoft.com/office/drawing/2010/main">
                <a:solidFill>
                  <a:srgbClr val="FFFFFF"/>
                </a:solidFill>
              </a14:hiddenFill>
            </a:ext>
          </a:extLst>
        </p:spPr>
      </p:pic>
      <p:pic>
        <p:nvPicPr>
          <p:cNvPr id="29" name="28 Imagen" descr="Recorte de pantalla"/>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8653" y="5826190"/>
            <a:ext cx="1656183" cy="975619"/>
          </a:xfrm>
          <a:prstGeom prst="rect">
            <a:avLst/>
          </a:prstGeom>
        </p:spPr>
      </p:pic>
      <p:pic>
        <p:nvPicPr>
          <p:cNvPr id="34" name="Picture 8" descr="http://www.hipertension-pulmonar.org/images/servicios/fchp_lenguaje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3987646"/>
            <a:ext cx="2520880" cy="1313562"/>
          </a:xfrm>
          <a:prstGeom prst="rect">
            <a:avLst/>
          </a:prstGeom>
          <a:noFill/>
          <a:extLst>
            <a:ext uri="{909E8E84-426E-40DD-AFC4-6F175D3DCCD1}">
              <a14:hiddenFill xmlns:a14="http://schemas.microsoft.com/office/drawing/2010/main">
                <a:solidFill>
                  <a:srgbClr val="FFFFFF"/>
                </a:solidFill>
              </a14:hiddenFill>
            </a:ext>
          </a:extLst>
        </p:spPr>
      </p:pic>
      <p:sp>
        <p:nvSpPr>
          <p:cNvPr id="36" name="35 CuadroTexto"/>
          <p:cNvSpPr txBox="1"/>
          <p:nvPr/>
        </p:nvSpPr>
        <p:spPr>
          <a:xfrm>
            <a:off x="2051720" y="2555612"/>
            <a:ext cx="1192955" cy="369332"/>
          </a:xfrm>
          <a:prstGeom prst="rect">
            <a:avLst/>
          </a:prstGeom>
          <a:noFill/>
        </p:spPr>
        <p:txBody>
          <a:bodyPr wrap="none" rtlCol="0">
            <a:spAutoFit/>
          </a:bodyPr>
          <a:lstStyle/>
          <a:p>
            <a:r>
              <a:rPr lang="es-CO" b="1" dirty="0" smtClean="0">
                <a:solidFill>
                  <a:schemeClr val="accent5"/>
                </a:solidFill>
              </a:rPr>
              <a:t>Usabilidad</a:t>
            </a:r>
          </a:p>
        </p:txBody>
      </p:sp>
      <p:sp>
        <p:nvSpPr>
          <p:cNvPr id="37" name="36 Rectángulo"/>
          <p:cNvSpPr/>
          <p:nvPr/>
        </p:nvSpPr>
        <p:spPr>
          <a:xfrm>
            <a:off x="1357791" y="2195572"/>
            <a:ext cx="1333057" cy="369332"/>
          </a:xfrm>
          <a:prstGeom prst="rect">
            <a:avLst/>
          </a:prstGeom>
        </p:spPr>
        <p:txBody>
          <a:bodyPr wrap="none">
            <a:spAutoFit/>
          </a:bodyPr>
          <a:lstStyle/>
          <a:p>
            <a:r>
              <a:rPr lang="es-CO" b="1" dirty="0" smtClean="0">
                <a:solidFill>
                  <a:schemeClr val="accent5"/>
                </a:solidFill>
              </a:rPr>
              <a:t>Credibilidad</a:t>
            </a:r>
            <a:endParaRPr lang="es-CO" b="1" dirty="0">
              <a:solidFill>
                <a:schemeClr val="accent5"/>
              </a:solidFill>
            </a:endParaRPr>
          </a:p>
        </p:txBody>
      </p:sp>
      <p:sp>
        <p:nvSpPr>
          <p:cNvPr id="38" name="37 Rectángulo"/>
          <p:cNvSpPr/>
          <p:nvPr/>
        </p:nvSpPr>
        <p:spPr>
          <a:xfrm>
            <a:off x="667229" y="2526426"/>
            <a:ext cx="1256306" cy="369332"/>
          </a:xfrm>
          <a:prstGeom prst="rect">
            <a:avLst/>
          </a:prstGeom>
        </p:spPr>
        <p:txBody>
          <a:bodyPr wrap="none">
            <a:spAutoFit/>
          </a:bodyPr>
          <a:lstStyle/>
          <a:p>
            <a:r>
              <a:rPr lang="es-CO" b="1" dirty="0" err="1" smtClean="0">
                <a:solidFill>
                  <a:schemeClr val="accent5"/>
                </a:solidFill>
              </a:rPr>
              <a:t>Jugabilidad</a:t>
            </a:r>
            <a:endParaRPr lang="es-CO" b="1" dirty="0">
              <a:solidFill>
                <a:schemeClr val="accent5"/>
              </a:solidFill>
            </a:endParaRPr>
          </a:p>
        </p:txBody>
      </p:sp>
      <p:sp>
        <p:nvSpPr>
          <p:cNvPr id="41" name="40 Rectángulo"/>
          <p:cNvSpPr/>
          <p:nvPr/>
        </p:nvSpPr>
        <p:spPr>
          <a:xfrm>
            <a:off x="1188729" y="2895584"/>
            <a:ext cx="1007007" cy="369332"/>
          </a:xfrm>
          <a:prstGeom prst="rect">
            <a:avLst/>
          </a:prstGeom>
        </p:spPr>
        <p:txBody>
          <a:bodyPr wrap="none">
            <a:spAutoFit/>
          </a:bodyPr>
          <a:lstStyle/>
          <a:p>
            <a:r>
              <a:rPr lang="es-CO" b="1" dirty="0" smtClean="0">
                <a:solidFill>
                  <a:schemeClr val="accent5"/>
                </a:solidFill>
              </a:rPr>
              <a:t>Emoción</a:t>
            </a:r>
            <a:endParaRPr lang="es-CO" b="1" dirty="0">
              <a:solidFill>
                <a:schemeClr val="accent5"/>
              </a:solidFill>
            </a:endParaRPr>
          </a:p>
        </p:txBody>
      </p:sp>
      <p:sp>
        <p:nvSpPr>
          <p:cNvPr id="42" name="41 Rectángulo"/>
          <p:cNvSpPr/>
          <p:nvPr/>
        </p:nvSpPr>
        <p:spPr>
          <a:xfrm>
            <a:off x="1835696" y="3140968"/>
            <a:ext cx="1431802" cy="369332"/>
          </a:xfrm>
          <a:prstGeom prst="rect">
            <a:avLst/>
          </a:prstGeom>
        </p:spPr>
        <p:txBody>
          <a:bodyPr wrap="none">
            <a:spAutoFit/>
          </a:bodyPr>
          <a:lstStyle/>
          <a:p>
            <a:r>
              <a:rPr lang="es-CO" b="1" dirty="0" smtClean="0">
                <a:solidFill>
                  <a:schemeClr val="accent5"/>
                </a:solidFill>
              </a:rPr>
              <a:t>Accesibilidad</a:t>
            </a:r>
            <a:endParaRPr lang="es-CO" b="1" dirty="0">
              <a:solidFill>
                <a:schemeClr val="accent5"/>
              </a:solidFill>
            </a:endParaRPr>
          </a:p>
        </p:txBody>
      </p:sp>
      <p:sp>
        <p:nvSpPr>
          <p:cNvPr id="45" name="44 Flecha derecha"/>
          <p:cNvSpPr/>
          <p:nvPr/>
        </p:nvSpPr>
        <p:spPr>
          <a:xfrm rot="13421362">
            <a:off x="3275760" y="3592986"/>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6" name="45 Flecha derecha"/>
          <p:cNvSpPr/>
          <p:nvPr/>
        </p:nvSpPr>
        <p:spPr>
          <a:xfrm rot="10800000">
            <a:off x="2915817" y="4410919"/>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7" name="46 Flecha derecha"/>
          <p:cNvSpPr/>
          <p:nvPr/>
        </p:nvSpPr>
        <p:spPr>
          <a:xfrm rot="7590367">
            <a:off x="3381890" y="5397373"/>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3" name="Picture 6" descr="C:\Documents and Settings\Owner\My Documents\My Pictures\Galería multimedia de Microsoft\j0428081.wmf"/>
          <p:cNvPicPr>
            <a:picLocks noChangeAspect="1" noChangeArrowheads="1"/>
          </p:cNvPicPr>
          <p:nvPr/>
        </p:nvPicPr>
        <p:blipFill>
          <a:blip r:embed="rId15" cstate="print"/>
          <a:srcRect/>
          <a:stretch>
            <a:fillRect/>
          </a:stretch>
        </p:blipFill>
        <p:spPr bwMode="auto">
          <a:xfrm>
            <a:off x="3563888" y="3757367"/>
            <a:ext cx="1785950" cy="1656325"/>
          </a:xfrm>
          <a:prstGeom prst="rect">
            <a:avLst/>
          </a:prstGeom>
          <a:noFill/>
        </p:spPr>
      </p:pic>
    </p:spTree>
    <p:extLst>
      <p:ext uri="{BB962C8B-B14F-4D97-AF65-F5344CB8AC3E}">
        <p14:creationId xmlns:p14="http://schemas.microsoft.com/office/powerpoint/2010/main" val="157982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icsbloggerbodet.bligoo.com.mx/media/users/25/1280172/images/public/390697/1358632135125-cabecera1.jpg?v=13586322550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271" y="1807164"/>
            <a:ext cx="1399750" cy="1189788"/>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10" descr="data:image/jpeg;base64,/9j/4AAQSkZJRgABAQAAAQABAAD/2wCEAAkGBxASEhUUEhQWFRUVFBQXFhgVGBQVFBQUFBUXFhUYFBUaHSggGBolHRQUITEhJSkrLi4uFx8zODMsNygtLisBCgoKDg0OGxAQGyskHCQ0LCwsLCwsLCwsLCwsNy0vLCwsLywtLCwsLCwsLCwsLCwsLCwsLCwsLCwsLCw0LCwtLP/AABEIAKwAzAMBIgACEQEDEQH/xAAcAAABBQEBAQAAAAAAAAAAAAAGAAMEBQcCAQj/xABMEAABAwIDAgkIBwUFBwUAAAABAAIDBBEFEiEGMQcyQVFhcYGRoRMiM1JykrHBFCM0QmKy0SRzgoOiNVPCw+EVQ1Rkk7PxFmOj0vD/xAAZAQADAQEBAAAAAAAAAAAAAAAAAQIDBAX/xAAlEQACAgEFAAICAwEAAAAAAAAAAQIRMQMEEiFBExRRoSNCgQX/2gAMAwEAAhEDEQA/ANxSSSQAkkkkAJJJcveALkgDpNggDpJUtdtXQw8ednUDmPghvEOFahZ6Nskp6AGjvP6JWh0HySx2v4Xah3ooWM6XEvPyCJuC7amorvpAnIJjMZbYAWD81x/T4osKDxJJJMQkkkkAJJNzTMYLucGjnJAHiqOv20w+LjTtJ5mecfBKwCBJZziHC5St0iifIekhg+ZVaNuMYqfs1IWjnDHEe86wRY6NYUSsxSCLWWVjPacB4LL3YFj1V6aoEQPJnJPusUik4KWb6ipkeeXK1sY95xJR2HQS4hwjYdFukLz+AXHeUNVfC7mOWmpi88lyXH3WhX+H7CYbFqIWvPO/NL8bBX9PDHGLRta0czcrR3MCKYdGdHGdo6r0cPkWnlIbH4u1RnsNS4hHG8VsrZSSCzKS4t35g51rHkt2qXW4rBCM0kjGW5XFrfFxJVG7b+jcbQl9QeaBj5f6h5oR0g7YcJIKZtHiknoaDKLjWplbHp0NYHFF1FK9zGl7QxxHnNBzAHls6wuOxCaYUPqNiFfFBGZJXBjG7ydykoE4ZSf9n6f3rL9WqGJHVfwp4fHxM8p/C2w7yhyu4X5D6Gna3pe4uPcAFlZlXJlRTGGdfwjYlL/vQwczAB4ocrMUnlN5JXv9pxKrDIvC9HFBZIL1yZExmXsYLjZoJPMNT3BMBwyLTeAqpAnqWk2zRxkdOVzr/mCDMP2MxGbVlO8DneMg/qRPhfBXWE3fMyP2M0jrdlggRrtdtFRw+knjHRmBPcENYjwpYfHxc8h6AAO8qrouCylb6aWSQ812xjuFyiKh2RoIdWwM63NzHvf+iXY+gUk4UqqY2pKQnp8+Q/0gAJt79o6nf9Q0+sWx+AuVo7XNaLNsB0bu5oAVbiG0lJTi8s8cfW5jT8yigsCouDOqmOapqyfYa55955AVzQ8G+Hs4wdKfxvJ/pYE4duYZPs8U9SeQxROLD/Mf5q6FdjM3o6SOBp5aia7h/LjBHil0h0y8osHpYPRwsZ1NY095uVLmqGtF3EAfi1/MQEMs2ZxGT7RiBYPVpYmx9md5cT3BPRcH+H75mvqD/wAxI+Qe6TYdyOQqOq7bnD4jlNQwu5GRnO49TGBRRtRPJ9moaiS/3pAIG9pf53gieiw2CEWhijjH4Gtb8ApSVsdID/IY3NvNLSj+Opf/AIQnG7HyP1qa6ol/CwthZ2BvneKK14kMH6LYvDojmbTsc71pB5Rx63Our2ONrRZoAHMAAO4LpJIDxS4OKoilU/FVRyJnckjWi7iAOckAd6zPhe2hpX0nkY5WveZGkhpByht7kkdiicKsE9VX0tGx+UPbpfigknM4jlNmqyoOCzD2AGQvmPO92VpI32Y0J9sWDC8yscOwGrn9FBI/pDTbvOi+h6LZ+ip/RwRt6cjQe91yp8lQ0DWwHTcjxsFQjD6DgvxGTjiOL23Xd7rbomw/geYNZ6hx6GMDB7zz8kX4ltrQQaSVEbTzZxf3WqsG25k+y0lTP+IR+Tb78lr9hStDpknDuD3DIt0IkPO8uk8NAiGlpYIRaJjGeyGs/KCULeVxyfdFT045DLI6Z3uNAHium7I1cn2nEJSOVsDGws7/ADneIS5IfEJarEYoxeR7W9LrDxcfkh+q4QaAEtZKZnD7sIfM7uYE7S7AYawhzofKuH3p3Omd3vJRFS0scYtGxrBzNAaPBLkFIFBtHiEv2bD5QOR072U7T2AF3gkMLxqbV9RT0w5RHG6Z/vuLR4IxXt0WwBJuwkb/ALTU1NQeZ0nk2e7HbTrurXDNlMPp9YaaJp58gLveOquV4kM6CS8SQI9Xl0l4gD1eJJIAS8Qztvte3DgzNBJIZL5CPNizD7rpNbHlta+9LYPbinrxkcBFUDUxk3Dh60R+8OcbwnQWWGM7R0dIPr5mtPq3u8/wjVS6GvimbmieHjo5OscizjhD4MiC6poW3Bu6SAam51Louflu3u5lD4OK61TEeSRhaeu19e0JuIWa2pVNxVFKlU27tUxyDM82q/t7D+lp+EiNYnkAezGOoFzr27ggnbDTHcNPQf8AMRiToOqL87laEwL+kV2IVNQyCYUtNTv8mXNaHSySZQ45b6AAEam+9TY+D+kdrUST1J5fLSuyn+Btm+C82CP1mIDmrPjDGUXLNvsvBXYbgFHT+hp4o/ZY0Hv3qyZIM4afVc49AbYfNNMqX5DY2IkLd19LXCjQzuLpnON8rI2jd94uJ+SmEk9RQ9InOkywdNGOcX7V4Joj98dosqd8q4zr0/qxZxfakX7Gg7nNPUQnPIFDDnBeNqHDc4jqJCX0vwyvt/lBJK5reM4DvUZ2IwD7/cCqYYrMNzz22K6/2vI7RzI39bVlPY639Wv2P7cQhcLEjmSumKCrMouWAG+tj/opMoAtblv4f+VhPTcHTOmE1JWjm6S8SUFnqpNoNq6Oi0nks8i4Y0FzyOfKORDr9rKynrZ/KsZLTMI8yP7RHHu8oGDji+9u+27mJNjOD0OL0zTcPa4Zopo7FzCeVp+IPMqSJssaWWOpgzwS3bI05JGWNieWx5RzFY7iuKYzg9ZnnlM7ZNAXFwgna3WwGvkni50GvtBRMPqa7A6t0bXMmYbF7Wu+rlG7NbUxSd/aEXY3tbPXwyMhobwFpL5ajiNAF8w3NFufMU6EF2EY1Q4rSu0a5hFpYpLZoyeR45N2jhzaLE9q8BipKkfRKlsjAczHNd9ZA5u4OeN510cO3puth9jYK1zw2YlrABIY2HKSdQwyOsCeWwBtpuuFLxXEKekqm0mGU0dRPfI6STz/AKz1WDdpqXO3DsKYFlhe0+OVMTGRRtuBZ05blz8x87zQeq6n4LsRO2YVFTUZn5w8hjR5zr3OZ5+QVntFtEcLo2moe2erkByNAytL+Uho3RtuNd5050BbJbQ1ZliLpnOMsrc9zdrsz7GzdzexJ2Po2JSqbd2qKVJpt3aojkpme7c6Y1hh6beLv1RfIdOyP/uOQdwh6YthZ/Hb+sfqi2Y6e74SlWiWDmw/p8QH/MRnviA+SL0HbEn9qxH97Cf6HfojBZPJZT4xWPhikcxuciePzddQ9oB3blzQ1Wene/KWF81rE3IyNA39YKnyMv5Yfhid3Fw+ShBv7PF+IyPPa7T4p7aKe6XXlnNuHUGxgvXJcplPRF2pIspDKJhGtl7b1Io81QkypLl6InHkVqaGMHeSl9HZ63ej5l4P436Q6ClaT5ytmQwtdeyjFwH+iYkqBzLKXKbLjJQRZmtiadPBPyOuR7I8df0Q49wJA5yB36Iik3nsHcFy7nTUEjr22o5tiSC8XjjoVxnWZ5X4tSMNRUlzRkcWyOHGu3Vrb8pS2cwFkNJUVmIvkhimcZvIMe9ga03y5w0jM91wMotuG9BU+M5Z4nPh8q+JznhpLWw+ULiM3k2s84iw1JV3jNdV4k1gnhJawktaDIG5iLXIFrnr3XXqR/52s1fS/wBOGe90oujnYzZpuK1Dqh0LaeijdZsTdBIW/ccfvc73c+nOp+02LS4zUigoXBtLFYzSjiEA2vzZBYho+8egKqxHEcSbD5BoyQhmTI1uVoZaxG9V1Li1VkAhotOVwa5sbrbiNA23as9xtJ6MVKTXf4L0dzDVbUQ62sxM0NMygwuMlxaQ+RpFomnec/3pXG/VqeYKDwd0dLh0ZleDJVPbazR5sTeRjXHlPK4fJBs2I133pKeHoL47+Bcq6qqCQfKVxPRGyV//ANG+K5DoCTGcIkq53TVdRd79A1gADWi9mMzEmw6tdSuMKpmxVUMbb2bNFa+/VwOveqHDKQRV7GB2exHnEZSQ6PNqLm3G5yiKI/t0f76L8zUAbMpVNu7VEKlUu7tWcclszzhN0xHC3f8Au2/+SP8AVFVUdD1fCVC3CzpVYa7mqB/3Yf1RLWnQ/wAfhIFa9JYP7FH9rr/agPhIjFBmxX2yv/kf5qMgsfSyp2hqpIYKqSO2dtI9zbi4zRkkafxLsxvywM5RDGHcgzEXPiu8VjDrsO6SJ8Z/iLB+qsZSwudmsLGwGuoA0K6dtSlyrw5d0rjQ1DFYWOp5xuSNK29yV663J81HcLi4P6LrVv0420uqPK98cUbnuuQ0Xs25J6gFX0VdFNcxm7bNcDruI1v2pnFMShjB8o8C2U63B1Jy/ArNsU20EchfCbO85tjxHNuCLDk3nvWqjxVtmafPpI1SRpBAzAE7hynqUebMN6yDHNsql2Q3yEXygA+aTYak7950O5aBsJHK6A1dXK90dh5MG2ZwaLZ7DeSTlA6LnoPnjHI1tpSCCga4yMu02DgToToNURGQ6nK/Un7pWa47tRUP0a4ws5GRca3Jnfy9fghKeumvfM/3yT8Fxa+p8r7VHfoaS0lSdm7NlaTa+vNuPcUxik2WGR3Mx3iLfNY3RbZVkWhkL2+rJ547L7uyyL6Ha2OtjMJIikdYAON2P13MeeKTzG/WsOBvyM++lvE013OyRMlfla9zAXB9mglutruUGTaKU7ms/izyHve4qZVMYz6X5byjbvjjIYGl+YzSPI84gDSIqp8tSjdDK/25mt8GRfNdW4nL5GrMNGK4J0TajFp/o8Z8oWufNNrGGxnJGyIAXYAbXeSqaZ5ebvJced5Lj3uVk/FYy1jRTRWZny5nSv45Bde7hfUDuTYxZw4scDOqJhP9V1zmxWh7eceCkNoZ3tOSKV+h4sb3cnOApZxyq5JnN9gNj/IAoFfVyvY7PJI/zXcd73cnSUAEbQRidjoQ4AjmIhAI8Faxu/bo/wB/D+ZqqW/2meiQjujsrFh/bo/38P5moA20lTKPi9qri9T6A+Z2lZRyXLAA8MQsaF3q1A/PEfkr7EXaO/m/maVS8M7fqIHerMD4tPyVriLvNd/N+DStFlksptiPtVd1w/5iMkG7C/aKw/ii/wAaMlj6aEOrF5qcc8h7g0u+Sy07U4jBXuM8crIHVD7mSJ5aIi82LXW00A5eZarIfro+gSO8A3/ErBtR0rfSk44MdSCl0wFxjhEoonNjJeTylrdAA3N28gsnsE4QKVkcDXhwZI/IHuta7jobc19L9SLKqlgl9LFG/wBtjXeJCpKvYTCZONSRjl8y7NeQ+ad6tysiMHH0F+FyoiYy2UXeS0tJaQ5oN8zS03Y4aHn1PSsrxXEmywtYLAi/IABc6kHTebaa8uq23EeDHDpmNYDNGGAhpa8EtBN7ecDohiq4Exe8FcR0Swh39TXC3cnKbfRK06wYs9znP8mDfM4C511dpfr1Gq+qMYoWso4o4xZjWxNA/CGkLHqzgRxJpzRTQSEG41cw3Go3grcMNzS0/k5BlkYA1435TvGvKP0UM1Sozp+GFzuknl6UR4fsPSSN897yecENHYLFO4lhrsrso84bh0jW3aqnCNo7cvWOUHlSGVW3OwzKOF07JczG2GR4s+53ZXDQ9wQrTYZB9GMr5SJLXDGjzW9BJ3rWcVqYqyndC+xvYi/IRuQfiuEtpqUfVB+ZxDQXnLcC+oA1C9LaPbqH8mb/AEcW5+fl/HgpsHo219I6A+bUAmeI39IbOBa7sJIPSUDuaQSCLEEgg7wRoQUYYJUysmbKT57HsOmgym+luYZfFO8JOHUsFa/MJh5UCQCMxBuun3gTfRcevJT1HKODp0ouMEnkCUlM8rR+pOeuaEfCIrz6TSf3Mh66hvyhWJoRE3UcV3sn4Kw+mUv/AA/fUP8Ak0JGtpv+Gb2zTH5oAt2/2m/99J4AhTc37cz99D+ZqrMDc+erM1tC573EXyguvoO9Tyb1zLf30Xg5t0MDZDKrrCz9WO1Czp0U4SPqmdIv3rHTyaSwBnDOy9Bf1X38CpNY+7CecO8YwV1wtRZsOk6NfAqGJLwsPOxnjCtFlkPBF2A1kqzzvj+DkZIN4OtRUHnkZ4NKMbrJ5LWCvxCXI/OQcuW1wCbEu1vbsTbcUj5XAddx8VOrIy9haNCd3YbqC6CY8jO0k/JaRkqJaJEdYDuIPUQU6KhVj8ILt/kvcJ8bheDBCN0rm+zcfElPmhcWW4qV2KhVLMNeP9+89bWH5LvyEw3PaetpHiCjmg4sthUKFWVfkpGyDefNcORw5L9KimSUb2A+y75EKuxmtsw543FutwQCCDoRp0JqSCmFksbZBnZ/qOghCO0Oy0czi9jvIyneQLsf7Tb7+keKr8Ox6ejAeQ+opLaTRgvmgA+7PHvkaPXHnDlB3o1wvEqWtjzwvY9vPGQ4X6RyHrTEZo/Ba+I743DnDj8CF1iEkjmNa83y3sBuud60qfAr7nf/ALxUB+yUHGlkIHW1o77IAzzA8JdNO2MDjOBefVjadSe89pCM9pcHZUS5nFosLasDuW+8le1W0dFSjyFE1r5HcYjVrel7vvHmHwTbJyRc7yonKsFRVlX/AOl4/Wb/ANNv6rw7NsH3m/8ATH6q0dMmnzrL5GXxRXnAGesPcH6rn/YjfWHuD9VOdMmnTI+SQcEQajB3EWZKG9OS9uoZgEzg+z0NO7OXGR/IXWFr7yBz9KnS1QbqSB1mygyYtHfQl3sglLnJj4pFw6daDSR5WNbzNA8EA7LUrp5A5zS1jSDrvd0dC0RaacWskTaYN8IcOegmH4ULYbNekhPPFD+UhHG1UWakmH4Cs2wCb9gg6Imj3HkfNX6T4WvBv6KY88vwFkXFyEeDzSmceeaTwdZExkWTyaLA8XrwvUYyrh0qmxkkyLkyqIZU26ZFgTDKuDKoRmTZnSsKJrpk1K4EWOoUN06bM6LGV8mGSxP8rSymNx3je11vWHKo00hL/KS4dEZv76nlfTSHrLAT4q1dOmn1HSmtRoXFMhNxPF3O8yXyLORryJiP43C5TNfTV1RpPVkjma0N+CemxaIb3C/MNT4JgYg9/o4nu8Anym8CqKHsOwuKHi6nnKnOnUWDCsQl3NDB2kqzp9hZX+llcegaDwR8cnkOSRWT4gxvGcB2qKcWB4jXP6h8yjah2HpY94uVd0+Ews4rB3K1pL0nmZpDT1svEiy9LrnwVhT7HVcnpJco5miy0drANwXSpQihOTAyj2AgGryXHp1V9SbP08e5g7lapKyRuOFrdwATiSSAIuKR5oZBzsd8CsdwWW1ER6j6hvc/MPBa3idWGNN+ZYk2qEYrI/Vkzj2ZGEHxCn0fgabFnLSM/EXu95xKuXSqkwQZKeJvKI2367XKkumXO2apE10y4dMoLp1FnxKNvGcB2pWMs3TJt06o3Yy08Rrn9QTkUVbLxIsvS658E1GT8FaRZmZMTVjW7yB1lOQbHVknpJS0cw0VtR8H8A1eS49OqtaT9FzQLSYzH90l3sglKOepk9HCet2ngtHpNnqaPcwKyjga3cAFa0kS5szSn2cr5eM4MHQP1VnTcH4Ossjndd0eJKlFIltlBRbJUse5gKt4aKNnFaB2KQkqEeAL1JJACSSSQAkkkkAJJJJACSSSQBXYzh3lmEDQ20WA7TYPMKxgOZrTpKQDq1jr9twvo9Q6nD4nm7mglJoaZloxOR2kcL3degUmDDMQl3NDB1ElaZBRRt4rQFIAChacUPmzPKfYOV/pZXHo3DwV1Q7DUse8XKKklaSWCbINNhEDOKwdymNYBuC6STASSSSAEkkkgBJJJIASSSSAEkkkgBJJJIASSSSAEkkkgBJJJ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6" name="AutoShape 12" descr="data:image/jpeg;base64,/9j/4AAQSkZJRgABAQAAAQABAAD/2wCEAAkGBxASEhUUEhQWFRUVFBQXFhgVGBQVFBQUFBUXFhUYFBUaHSggGBolHRQUITEhJSkrLi4uFx8zODMsNygtLisBCgoKDg0OGxAQGyskHCQ0LCwsLCwsLCwsLCwsNy0vLCwsLywtLCwsLCwsLCwsLCwsLCwsLCwsLCwsLCw0LCwtLP/AABEIAKwAzAMBIgACEQEDEQH/xAAcAAABBQEBAQAAAAAAAAAAAAAGAAMEBQcCAQj/xABMEAABAwIDAgkIBwUFBwUAAAABAAIDBBEFEiEGMQcyQVFhcYGRoRMiM1JykrHBFCM0QmKy0SRzgoOiNVPCw+EVQ1Rkk7PxFmOj0vD/xAAZAQADAQEBAAAAAAAAAAAAAAAAAQIDBAX/xAAlEQACAgEFAAICAwEAAAAAAAAAAQIRMQMEEiFBExRRoSNCgQX/2gAMAwEAAhEDEQA/ANxSSSQAkkkkAJJJcveALkgDpNggDpJUtdtXQw8ednUDmPghvEOFahZ6Nskp6AGjvP6JWh0HySx2v4Xah3ooWM6XEvPyCJuC7amorvpAnIJjMZbYAWD81x/T4osKDxJJJMQkkkkAJJNzTMYLucGjnJAHiqOv20w+LjTtJ5mecfBKwCBJZziHC5St0iifIekhg+ZVaNuMYqfs1IWjnDHEe86wRY6NYUSsxSCLWWVjPacB4LL3YFj1V6aoEQPJnJPusUik4KWb6ipkeeXK1sY95xJR2HQS4hwjYdFukLz+AXHeUNVfC7mOWmpi88lyXH3WhX+H7CYbFqIWvPO/NL8bBX9PDHGLRta0czcrR3MCKYdGdHGdo6r0cPkWnlIbH4u1RnsNS4hHG8VsrZSSCzKS4t35g51rHkt2qXW4rBCM0kjGW5XFrfFxJVG7b+jcbQl9QeaBj5f6h5oR0g7YcJIKZtHiknoaDKLjWplbHp0NYHFF1FK9zGl7QxxHnNBzAHls6wuOxCaYUPqNiFfFBGZJXBjG7ydykoE4ZSf9n6f3rL9WqGJHVfwp4fHxM8p/C2w7yhyu4X5D6Gna3pe4uPcAFlZlXJlRTGGdfwjYlL/vQwczAB4ocrMUnlN5JXv9pxKrDIvC9HFBZIL1yZExmXsYLjZoJPMNT3BMBwyLTeAqpAnqWk2zRxkdOVzr/mCDMP2MxGbVlO8DneMg/qRPhfBXWE3fMyP2M0jrdlggRrtdtFRw+knjHRmBPcENYjwpYfHxc8h6AAO8qrouCylb6aWSQ812xjuFyiKh2RoIdWwM63NzHvf+iXY+gUk4UqqY2pKQnp8+Q/0gAJt79o6nf9Q0+sWx+AuVo7XNaLNsB0bu5oAVbiG0lJTi8s8cfW5jT8yigsCouDOqmOapqyfYa55955AVzQ8G+Hs4wdKfxvJ/pYE4duYZPs8U9SeQxROLD/Mf5q6FdjM3o6SOBp5aia7h/LjBHil0h0y8osHpYPRwsZ1NY095uVLmqGtF3EAfi1/MQEMs2ZxGT7RiBYPVpYmx9md5cT3BPRcH+H75mvqD/wAxI+Qe6TYdyOQqOq7bnD4jlNQwu5GRnO49TGBRRtRPJ9moaiS/3pAIG9pf53gieiw2CEWhijjH4Gtb8ApSVsdID/IY3NvNLSj+Opf/AIQnG7HyP1qa6ol/CwthZ2BvneKK14kMH6LYvDojmbTsc71pB5Rx63Our2ONrRZoAHMAAO4LpJIDxS4OKoilU/FVRyJnckjWi7iAOckAd6zPhe2hpX0nkY5WveZGkhpByht7kkdiicKsE9VX0tGx+UPbpfigknM4jlNmqyoOCzD2AGQvmPO92VpI32Y0J9sWDC8yscOwGrn9FBI/pDTbvOi+h6LZ+ip/RwRt6cjQe91yp8lQ0DWwHTcjxsFQjD6DgvxGTjiOL23Xd7rbomw/geYNZ6hx6GMDB7zz8kX4ltrQQaSVEbTzZxf3WqsG25k+y0lTP+IR+Tb78lr9hStDpknDuD3DIt0IkPO8uk8NAiGlpYIRaJjGeyGs/KCULeVxyfdFT045DLI6Z3uNAHium7I1cn2nEJSOVsDGws7/ADneIS5IfEJarEYoxeR7W9LrDxcfkh+q4QaAEtZKZnD7sIfM7uYE7S7AYawhzofKuH3p3Omd3vJRFS0scYtGxrBzNAaPBLkFIFBtHiEv2bD5QOR072U7T2AF3gkMLxqbV9RT0w5RHG6Z/vuLR4IxXt0WwBJuwkb/ALTU1NQeZ0nk2e7HbTrurXDNlMPp9YaaJp58gLveOquV4kM6CS8SQI9Xl0l4gD1eJJIAS8Qztvte3DgzNBJIZL5CPNizD7rpNbHlta+9LYPbinrxkcBFUDUxk3Dh60R+8OcbwnQWWGM7R0dIPr5mtPq3u8/wjVS6GvimbmieHjo5OscizjhD4MiC6poW3Bu6SAam51Louflu3u5lD4OK61TEeSRhaeu19e0JuIWa2pVNxVFKlU27tUxyDM82q/t7D+lp+EiNYnkAezGOoFzr27ggnbDTHcNPQf8AMRiToOqL87laEwL+kV2IVNQyCYUtNTv8mXNaHSySZQ45b6AAEam+9TY+D+kdrUST1J5fLSuyn+Btm+C82CP1mIDmrPjDGUXLNvsvBXYbgFHT+hp4o/ZY0Hv3qyZIM4afVc49AbYfNNMqX5DY2IkLd19LXCjQzuLpnON8rI2jd94uJ+SmEk9RQ9InOkywdNGOcX7V4Joj98dosqd8q4zr0/qxZxfakX7Gg7nNPUQnPIFDDnBeNqHDc4jqJCX0vwyvt/lBJK5reM4DvUZ2IwD7/cCqYYrMNzz22K6/2vI7RzI39bVlPY639Wv2P7cQhcLEjmSumKCrMouWAG+tj/opMoAtblv4f+VhPTcHTOmE1JWjm6S8SUFnqpNoNq6Oi0nks8i4Y0FzyOfKORDr9rKynrZ/KsZLTMI8yP7RHHu8oGDji+9u+27mJNjOD0OL0zTcPa4Zopo7FzCeVp+IPMqSJssaWWOpgzwS3bI05JGWNieWx5RzFY7iuKYzg9ZnnlM7ZNAXFwgna3WwGvkni50GvtBRMPqa7A6t0bXMmYbF7Wu+rlG7NbUxSd/aEXY3tbPXwyMhobwFpL5ajiNAF8w3NFufMU6EF2EY1Q4rSu0a5hFpYpLZoyeR45N2jhzaLE9q8BipKkfRKlsjAczHNd9ZA5u4OeN510cO3puth9jYK1zw2YlrABIY2HKSdQwyOsCeWwBtpuuFLxXEKekqm0mGU0dRPfI6STz/AKz1WDdpqXO3DsKYFlhe0+OVMTGRRtuBZ05blz8x87zQeq6n4LsRO2YVFTUZn5w8hjR5zr3OZ5+QVntFtEcLo2moe2erkByNAytL+Uho3RtuNd5050BbJbQ1ZliLpnOMsrc9zdrsz7GzdzexJ2Po2JSqbd2qKVJpt3aojkpme7c6Y1hh6beLv1RfIdOyP/uOQdwh6YthZ/Hb+sfqi2Y6e74SlWiWDmw/p8QH/MRnviA+SL0HbEn9qxH97Cf6HfojBZPJZT4xWPhikcxuciePzddQ9oB3blzQ1Wene/KWF81rE3IyNA39YKnyMv5Yfhid3Fw+ShBv7PF+IyPPa7T4p7aKe6XXlnNuHUGxgvXJcplPRF2pIspDKJhGtl7b1Io81QkypLl6InHkVqaGMHeSl9HZ63ej5l4P436Q6ClaT5ytmQwtdeyjFwH+iYkqBzLKXKbLjJQRZmtiadPBPyOuR7I8df0Q49wJA5yB36Iik3nsHcFy7nTUEjr22o5tiSC8XjjoVxnWZ5X4tSMNRUlzRkcWyOHGu3Vrb8pS2cwFkNJUVmIvkhimcZvIMe9ga03y5w0jM91wMotuG9BU+M5Z4nPh8q+JznhpLWw+ULiM3k2s84iw1JV3jNdV4k1gnhJawktaDIG5iLXIFrnr3XXqR/52s1fS/wBOGe90oujnYzZpuK1Dqh0LaeijdZsTdBIW/ccfvc73c+nOp+02LS4zUigoXBtLFYzSjiEA2vzZBYho+8egKqxHEcSbD5BoyQhmTI1uVoZaxG9V1Li1VkAhotOVwa5sbrbiNA23as9xtJ6MVKTXf4L0dzDVbUQ62sxM0NMygwuMlxaQ+RpFomnec/3pXG/VqeYKDwd0dLh0ZleDJVPbazR5sTeRjXHlPK4fJBs2I133pKeHoL47+Bcq6qqCQfKVxPRGyV//ANG+K5DoCTGcIkq53TVdRd79A1gADWi9mMzEmw6tdSuMKpmxVUMbb2bNFa+/VwOveqHDKQRV7GB2exHnEZSQ6PNqLm3G5yiKI/t0f76L8zUAbMpVNu7VEKlUu7tWcclszzhN0xHC3f8Au2/+SP8AVFVUdD1fCVC3CzpVYa7mqB/3Yf1RLWnQ/wAfhIFa9JYP7FH9rr/agPhIjFBmxX2yv/kf5qMgsfSyp2hqpIYKqSO2dtI9zbi4zRkkafxLsxvywM5RDGHcgzEXPiu8VjDrsO6SJ8Z/iLB+qsZSwudmsLGwGuoA0K6dtSlyrw5d0rjQ1DFYWOp5xuSNK29yV663J81HcLi4P6LrVv0420uqPK98cUbnuuQ0Xs25J6gFX0VdFNcxm7bNcDruI1v2pnFMShjB8o8C2U63B1Jy/ArNsU20EchfCbO85tjxHNuCLDk3nvWqjxVtmafPpI1SRpBAzAE7hynqUebMN6yDHNsql2Q3yEXygA+aTYak7950O5aBsJHK6A1dXK90dh5MG2ZwaLZ7DeSTlA6LnoPnjHI1tpSCCga4yMu02DgToToNURGQ6nK/Un7pWa47tRUP0a4ws5GRca3Jnfy9fghKeumvfM/3yT8Fxa+p8r7VHfoaS0lSdm7NlaTa+vNuPcUxik2WGR3Mx3iLfNY3RbZVkWhkL2+rJ547L7uyyL6Ha2OtjMJIikdYAON2P13MeeKTzG/WsOBvyM++lvE013OyRMlfla9zAXB9mglutruUGTaKU7ms/izyHve4qZVMYz6X5byjbvjjIYGl+YzSPI84gDSIqp8tSjdDK/25mt8GRfNdW4nL5GrMNGK4J0TajFp/o8Z8oWufNNrGGxnJGyIAXYAbXeSqaZ5ebvJced5Lj3uVk/FYy1jRTRWZny5nSv45Bde7hfUDuTYxZw4scDOqJhP9V1zmxWh7eceCkNoZ3tOSKV+h4sb3cnOApZxyq5JnN9gNj/IAoFfVyvY7PJI/zXcd73cnSUAEbQRidjoQ4AjmIhAI8Faxu/bo/wB/D+ZqqW/2meiQjujsrFh/bo/38P5moA20lTKPi9qri9T6A+Z2lZRyXLAA8MQsaF3q1A/PEfkr7EXaO/m/maVS8M7fqIHerMD4tPyVriLvNd/N+DStFlksptiPtVd1w/5iMkG7C/aKw/ii/wAaMlj6aEOrF5qcc8h7g0u+Sy07U4jBXuM8crIHVD7mSJ5aIi82LXW00A5eZarIfro+gSO8A3/ErBtR0rfSk44MdSCl0wFxjhEoonNjJeTylrdAA3N28gsnsE4QKVkcDXhwZI/IHuta7jobc19L9SLKqlgl9LFG/wBtjXeJCpKvYTCZONSRjl8y7NeQ+ad6tysiMHH0F+FyoiYy2UXeS0tJaQ5oN8zS03Y4aHn1PSsrxXEmywtYLAi/IABc6kHTebaa8uq23EeDHDpmNYDNGGAhpa8EtBN7ecDohiq4Exe8FcR0Swh39TXC3cnKbfRK06wYs9znP8mDfM4C511dpfr1Gq+qMYoWso4o4xZjWxNA/CGkLHqzgRxJpzRTQSEG41cw3Go3grcMNzS0/k5BlkYA1435TvGvKP0UM1Sozp+GFzuknl6UR4fsPSSN897yecENHYLFO4lhrsrso84bh0jW3aqnCNo7cvWOUHlSGVW3OwzKOF07JczG2GR4s+53ZXDQ9wQrTYZB9GMr5SJLXDGjzW9BJ3rWcVqYqyndC+xvYi/IRuQfiuEtpqUfVB+ZxDQXnLcC+oA1C9LaPbqH8mb/AEcW5+fl/HgpsHo219I6A+bUAmeI39IbOBa7sJIPSUDuaQSCLEEgg7wRoQUYYJUysmbKT57HsOmgym+luYZfFO8JOHUsFa/MJh5UCQCMxBuun3gTfRcevJT1HKODp0ouMEnkCUlM8rR+pOeuaEfCIrz6TSf3Mh66hvyhWJoRE3UcV3sn4Kw+mUv/AA/fUP8Ak0JGtpv+Gb2zTH5oAt2/2m/99J4AhTc37cz99D+ZqrMDc+erM1tC573EXyguvoO9Tyb1zLf30Xg5t0MDZDKrrCz9WO1Czp0U4SPqmdIv3rHTyaSwBnDOy9Bf1X38CpNY+7CecO8YwV1wtRZsOk6NfAqGJLwsPOxnjCtFlkPBF2A1kqzzvj+DkZIN4OtRUHnkZ4NKMbrJ5LWCvxCXI/OQcuW1wCbEu1vbsTbcUj5XAddx8VOrIy9haNCd3YbqC6CY8jO0k/JaRkqJaJEdYDuIPUQU6KhVj8ILt/kvcJ8bheDBCN0rm+zcfElPmhcWW4qV2KhVLMNeP9+89bWH5LvyEw3PaetpHiCjmg4sthUKFWVfkpGyDefNcORw5L9KimSUb2A+y75EKuxmtsw543FutwQCCDoRp0JqSCmFksbZBnZ/qOghCO0Oy0czi9jvIyneQLsf7Tb7+keKr8Ox6ejAeQ+opLaTRgvmgA+7PHvkaPXHnDlB3o1wvEqWtjzwvY9vPGQ4X6RyHrTEZo/Ba+I743DnDj8CF1iEkjmNa83y3sBuud60qfAr7nf/ALxUB+yUHGlkIHW1o77IAzzA8JdNO2MDjOBefVjadSe89pCM9pcHZUS5nFosLasDuW+8le1W0dFSjyFE1r5HcYjVrel7vvHmHwTbJyRc7yonKsFRVlX/AOl4/Wb/ANNv6rw7NsH3m/8ATH6q0dMmnzrL5GXxRXnAGesPcH6rn/YjfWHuD9VOdMmnTI+SQcEQajB3EWZKG9OS9uoZgEzg+z0NO7OXGR/IXWFr7yBz9KnS1QbqSB1mygyYtHfQl3sglLnJj4pFw6daDSR5WNbzNA8EA7LUrp5A5zS1jSDrvd0dC0RaacWskTaYN8IcOegmH4ULYbNekhPPFD+UhHG1UWakmH4Cs2wCb9gg6Imj3HkfNX6T4WvBv6KY88vwFkXFyEeDzSmceeaTwdZExkWTyaLA8XrwvUYyrh0qmxkkyLkyqIZU26ZFgTDKuDKoRmTZnSsKJrpk1K4EWOoUN06bM6LGV8mGSxP8rSymNx3je11vWHKo00hL/KS4dEZv76nlfTSHrLAT4q1dOmn1HSmtRoXFMhNxPF3O8yXyLORryJiP43C5TNfTV1RpPVkjma0N+CemxaIb3C/MNT4JgYg9/o4nu8Anym8CqKHsOwuKHi6nnKnOnUWDCsQl3NDB2kqzp9hZX+llcegaDwR8cnkOSRWT4gxvGcB2qKcWB4jXP6h8yjah2HpY94uVd0+Ews4rB3K1pL0nmZpDT1svEiy9LrnwVhT7HVcnpJco5miy0drANwXSpQihOTAyj2AgGryXHp1V9SbP08e5g7lapKyRuOFrdwATiSSAIuKR5oZBzsd8CsdwWW1ER6j6hvc/MPBa3idWGNN+ZYk2qEYrI/Vkzj2ZGEHxCn0fgabFnLSM/EXu95xKuXSqkwQZKeJvKI2367XKkumXO2apE10y4dMoLp1FnxKNvGcB2pWMs3TJt06o3Yy08Rrn9QTkUVbLxIsvS658E1GT8FaRZmZMTVjW7yB1lOQbHVknpJS0cw0VtR8H8A1eS49OqtaT9FzQLSYzH90l3sglKOepk9HCet2ngtHpNnqaPcwKyjga3cAFa0kS5szSn2cr5eM4MHQP1VnTcH4Ossjndd0eJKlFIltlBRbJUse5gKt4aKNnFaB2KQkqEeAL1JJACSSSQAkkkkAJJJJACSSSQBXYzh3lmEDQ20WA7TYPMKxgOZrTpKQDq1jr9twvo9Q6nD4nm7mglJoaZloxOR2kcL3degUmDDMQl3NDB1ElaZBRRt4rQFIAChacUPmzPKfYOV/pZXHo3DwV1Q7DUse8XKKklaSWCbINNhEDOKwdymNYBuC6STASSSSAEkkkgBJJJIASSSSAEkkkgBJJJIASSSSAEkkkgBJJJ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5" name="34 Flecha derecha"/>
          <p:cNvSpPr/>
          <p:nvPr/>
        </p:nvSpPr>
        <p:spPr>
          <a:xfrm rot="16200000">
            <a:off x="4182341" y="3238527"/>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6" name="Picture 4" descr="https://diariodeunatelefila.files.wordpress.com/2014/04/logo-td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63" t="16611" r="23104" b="17439"/>
          <a:stretch/>
        </p:blipFill>
        <p:spPr bwMode="auto">
          <a:xfrm>
            <a:off x="6059862" y="2244508"/>
            <a:ext cx="588895" cy="8244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fc08.deviantart.net/fs71/f/2013/318/7/d/webtv_logo_by_blueamnesiac-d6u9y7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3109" y="2708920"/>
            <a:ext cx="689211" cy="5333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aat.inictel-uni.edu.pe/imagenes/logo_IPT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7513" y="2244509"/>
            <a:ext cx="982839" cy="41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n para metodologias de desarrol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6919" y="3600134"/>
            <a:ext cx="2183548" cy="14986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4" descr="http://www.proyectosinformaticos.biz/uploads/Agile_Software_Development_methodology.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0220" y="3852577"/>
            <a:ext cx="1245807" cy="15572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2" descr="http://www.nosolousabilidad.com/manual/img/fig3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5386" y="4216514"/>
            <a:ext cx="2418896" cy="1193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6" descr="http://3.bp.blogspot.com/-l6x5FfjKRkI/ThF8zREmIwI/AAAAAAAABOM/IeV8hIGbmkc/s400/esquema_metodologia_mplu%252B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62567" y="4591318"/>
            <a:ext cx="1177881" cy="12733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0 Imagen"/>
          <p:cNvPicPr/>
          <p:nvPr/>
        </p:nvPicPr>
        <p:blipFill>
          <a:blip r:embed="rId11" cstate="print">
            <a:extLst>
              <a:ext uri="{28A0092B-C50C-407E-A947-70E740481C1C}">
                <a14:useLocalDpi xmlns:a14="http://schemas.microsoft.com/office/drawing/2010/main" val="0"/>
              </a:ext>
            </a:extLst>
          </a:blip>
          <a:stretch>
            <a:fillRect/>
          </a:stretch>
        </p:blipFill>
        <p:spPr>
          <a:xfrm>
            <a:off x="7062524" y="5228010"/>
            <a:ext cx="1829956" cy="1009302"/>
          </a:xfrm>
          <a:prstGeom prst="rect">
            <a:avLst/>
          </a:prstGeom>
          <a:ln>
            <a:solidFill>
              <a:schemeClr val="tx1"/>
            </a:solidFill>
          </a:ln>
        </p:spPr>
      </p:pic>
      <p:sp>
        <p:nvSpPr>
          <p:cNvPr id="24" name="23 Flecha derecha"/>
          <p:cNvSpPr/>
          <p:nvPr/>
        </p:nvSpPr>
        <p:spPr>
          <a:xfrm rot="18785534">
            <a:off x="5087489" y="3596679"/>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26 Flecha derecha"/>
          <p:cNvSpPr/>
          <p:nvPr/>
        </p:nvSpPr>
        <p:spPr>
          <a:xfrm>
            <a:off x="5436096" y="4509120"/>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8" name="Picture 2" descr="http://blog.digicelpanama.com/wp-content/uploads/2014/10/pila-de-controles-remoto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3688" y="5301208"/>
            <a:ext cx="1829021" cy="1431630"/>
          </a:xfrm>
          <a:prstGeom prst="rect">
            <a:avLst/>
          </a:prstGeom>
          <a:noFill/>
          <a:extLst>
            <a:ext uri="{909E8E84-426E-40DD-AFC4-6F175D3DCCD1}">
              <a14:hiddenFill xmlns:a14="http://schemas.microsoft.com/office/drawing/2010/main">
                <a:solidFill>
                  <a:srgbClr val="FFFFFF"/>
                </a:solidFill>
              </a14:hiddenFill>
            </a:ext>
          </a:extLst>
        </p:spPr>
      </p:pic>
      <p:pic>
        <p:nvPicPr>
          <p:cNvPr id="29" name="28 Imagen" descr="Recorte de pantalla"/>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8653" y="5826190"/>
            <a:ext cx="1656183" cy="975619"/>
          </a:xfrm>
          <a:prstGeom prst="rect">
            <a:avLst/>
          </a:prstGeom>
        </p:spPr>
      </p:pic>
      <p:pic>
        <p:nvPicPr>
          <p:cNvPr id="34" name="Picture 8" descr="http://www.hipertension-pulmonar.org/images/servicios/fchp_lenguaje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3987646"/>
            <a:ext cx="2520880" cy="1313562"/>
          </a:xfrm>
          <a:prstGeom prst="rect">
            <a:avLst/>
          </a:prstGeom>
          <a:noFill/>
          <a:extLst>
            <a:ext uri="{909E8E84-426E-40DD-AFC4-6F175D3DCCD1}">
              <a14:hiddenFill xmlns:a14="http://schemas.microsoft.com/office/drawing/2010/main">
                <a:solidFill>
                  <a:srgbClr val="FFFFFF"/>
                </a:solidFill>
              </a14:hiddenFill>
            </a:ext>
          </a:extLst>
        </p:spPr>
      </p:pic>
      <p:sp>
        <p:nvSpPr>
          <p:cNvPr id="36" name="35 CuadroTexto"/>
          <p:cNvSpPr txBox="1"/>
          <p:nvPr/>
        </p:nvSpPr>
        <p:spPr>
          <a:xfrm>
            <a:off x="2051720" y="2555612"/>
            <a:ext cx="1192955" cy="369332"/>
          </a:xfrm>
          <a:prstGeom prst="rect">
            <a:avLst/>
          </a:prstGeom>
          <a:noFill/>
        </p:spPr>
        <p:txBody>
          <a:bodyPr wrap="none" rtlCol="0">
            <a:spAutoFit/>
          </a:bodyPr>
          <a:lstStyle/>
          <a:p>
            <a:r>
              <a:rPr lang="es-CO" b="1" dirty="0" smtClean="0">
                <a:solidFill>
                  <a:schemeClr val="accent5"/>
                </a:solidFill>
              </a:rPr>
              <a:t>Usabilidad</a:t>
            </a:r>
          </a:p>
        </p:txBody>
      </p:sp>
      <p:sp>
        <p:nvSpPr>
          <p:cNvPr id="37" name="36 Rectángulo"/>
          <p:cNvSpPr/>
          <p:nvPr/>
        </p:nvSpPr>
        <p:spPr>
          <a:xfrm>
            <a:off x="1357791" y="2195572"/>
            <a:ext cx="1333057" cy="369332"/>
          </a:xfrm>
          <a:prstGeom prst="rect">
            <a:avLst/>
          </a:prstGeom>
        </p:spPr>
        <p:txBody>
          <a:bodyPr wrap="none">
            <a:spAutoFit/>
          </a:bodyPr>
          <a:lstStyle/>
          <a:p>
            <a:r>
              <a:rPr lang="es-CO" b="1" dirty="0" smtClean="0">
                <a:solidFill>
                  <a:schemeClr val="accent5"/>
                </a:solidFill>
              </a:rPr>
              <a:t>Credibilidad</a:t>
            </a:r>
            <a:endParaRPr lang="es-CO" b="1" dirty="0">
              <a:solidFill>
                <a:schemeClr val="accent5"/>
              </a:solidFill>
            </a:endParaRPr>
          </a:p>
        </p:txBody>
      </p:sp>
      <p:sp>
        <p:nvSpPr>
          <p:cNvPr id="38" name="37 Rectángulo"/>
          <p:cNvSpPr/>
          <p:nvPr/>
        </p:nvSpPr>
        <p:spPr>
          <a:xfrm>
            <a:off x="667229" y="2526426"/>
            <a:ext cx="1256306" cy="369332"/>
          </a:xfrm>
          <a:prstGeom prst="rect">
            <a:avLst/>
          </a:prstGeom>
        </p:spPr>
        <p:txBody>
          <a:bodyPr wrap="none">
            <a:spAutoFit/>
          </a:bodyPr>
          <a:lstStyle/>
          <a:p>
            <a:r>
              <a:rPr lang="es-CO" b="1" dirty="0" err="1" smtClean="0">
                <a:solidFill>
                  <a:schemeClr val="accent5"/>
                </a:solidFill>
              </a:rPr>
              <a:t>Jugabilidad</a:t>
            </a:r>
            <a:endParaRPr lang="es-CO" b="1" dirty="0">
              <a:solidFill>
                <a:schemeClr val="accent5"/>
              </a:solidFill>
            </a:endParaRPr>
          </a:p>
        </p:txBody>
      </p:sp>
      <p:sp>
        <p:nvSpPr>
          <p:cNvPr id="41" name="40 Rectángulo"/>
          <p:cNvSpPr/>
          <p:nvPr/>
        </p:nvSpPr>
        <p:spPr>
          <a:xfrm>
            <a:off x="1188729" y="2895584"/>
            <a:ext cx="1007007" cy="369332"/>
          </a:xfrm>
          <a:prstGeom prst="rect">
            <a:avLst/>
          </a:prstGeom>
        </p:spPr>
        <p:txBody>
          <a:bodyPr wrap="none">
            <a:spAutoFit/>
          </a:bodyPr>
          <a:lstStyle/>
          <a:p>
            <a:r>
              <a:rPr lang="es-CO" b="1" dirty="0" smtClean="0">
                <a:solidFill>
                  <a:schemeClr val="accent5"/>
                </a:solidFill>
              </a:rPr>
              <a:t>Emoción</a:t>
            </a:r>
            <a:endParaRPr lang="es-CO" b="1" dirty="0">
              <a:solidFill>
                <a:schemeClr val="accent5"/>
              </a:solidFill>
            </a:endParaRPr>
          </a:p>
        </p:txBody>
      </p:sp>
      <p:sp>
        <p:nvSpPr>
          <p:cNvPr id="42" name="41 Rectángulo"/>
          <p:cNvSpPr/>
          <p:nvPr/>
        </p:nvSpPr>
        <p:spPr>
          <a:xfrm>
            <a:off x="1835696" y="3140968"/>
            <a:ext cx="1431802" cy="369332"/>
          </a:xfrm>
          <a:prstGeom prst="rect">
            <a:avLst/>
          </a:prstGeom>
        </p:spPr>
        <p:txBody>
          <a:bodyPr wrap="none">
            <a:spAutoFit/>
          </a:bodyPr>
          <a:lstStyle/>
          <a:p>
            <a:r>
              <a:rPr lang="es-CO" b="1" dirty="0" smtClean="0">
                <a:solidFill>
                  <a:schemeClr val="accent5"/>
                </a:solidFill>
              </a:rPr>
              <a:t>Accesibilidad</a:t>
            </a:r>
            <a:endParaRPr lang="es-CO" b="1" dirty="0">
              <a:solidFill>
                <a:schemeClr val="accent5"/>
              </a:solidFill>
            </a:endParaRPr>
          </a:p>
        </p:txBody>
      </p:sp>
      <p:sp>
        <p:nvSpPr>
          <p:cNvPr id="45" name="44 Flecha derecha"/>
          <p:cNvSpPr/>
          <p:nvPr/>
        </p:nvSpPr>
        <p:spPr>
          <a:xfrm rot="13421362">
            <a:off x="3275760" y="3592986"/>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6" name="45 Flecha derecha"/>
          <p:cNvSpPr/>
          <p:nvPr/>
        </p:nvSpPr>
        <p:spPr>
          <a:xfrm rot="10800000">
            <a:off x="2915817" y="4410919"/>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7" name="46 Flecha derecha"/>
          <p:cNvSpPr/>
          <p:nvPr/>
        </p:nvSpPr>
        <p:spPr>
          <a:xfrm rot="7590367">
            <a:off x="3381890" y="5397373"/>
            <a:ext cx="565584" cy="22645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3" name="Picture 6" descr="C:\Documents and Settings\Owner\My Documents\My Pictures\Galería multimedia de Microsoft\j0428081.wmf"/>
          <p:cNvPicPr>
            <a:picLocks noChangeAspect="1" noChangeArrowheads="1"/>
          </p:cNvPicPr>
          <p:nvPr/>
        </p:nvPicPr>
        <p:blipFill>
          <a:blip r:embed="rId15" cstate="print"/>
          <a:srcRect/>
          <a:stretch>
            <a:fillRect/>
          </a:stretch>
        </p:blipFill>
        <p:spPr bwMode="auto">
          <a:xfrm>
            <a:off x="3563888" y="3757367"/>
            <a:ext cx="1785950" cy="1656325"/>
          </a:xfrm>
          <a:prstGeom prst="rect">
            <a:avLst/>
          </a:prstGeom>
          <a:noFill/>
        </p:spPr>
      </p:pic>
      <p:sp>
        <p:nvSpPr>
          <p:cNvPr id="2" name="1 Forma libre"/>
          <p:cNvSpPr/>
          <p:nvPr/>
        </p:nvSpPr>
        <p:spPr>
          <a:xfrm>
            <a:off x="1906457" y="3547241"/>
            <a:ext cx="3411440" cy="3303389"/>
          </a:xfrm>
          <a:custGeom>
            <a:avLst/>
            <a:gdLst>
              <a:gd name="connsiteX0" fmla="*/ 2318702 w 3411440"/>
              <a:gd name="connsiteY0" fmla="*/ 0 h 3303389"/>
              <a:gd name="connsiteX1" fmla="*/ 1404302 w 3411440"/>
              <a:gd name="connsiteY1" fmla="*/ 630621 h 3303389"/>
              <a:gd name="connsiteX2" fmla="*/ 363777 w 3411440"/>
              <a:gd name="connsiteY2" fmla="*/ 1702676 h 3303389"/>
              <a:gd name="connsiteX3" fmla="*/ 1171 w 3411440"/>
              <a:gd name="connsiteY3" fmla="*/ 2380593 h 3303389"/>
              <a:gd name="connsiteX4" fmla="*/ 458371 w 3411440"/>
              <a:gd name="connsiteY4" fmla="*/ 3074276 h 3303389"/>
              <a:gd name="connsiteX5" fmla="*/ 1609253 w 3411440"/>
              <a:gd name="connsiteY5" fmla="*/ 3247697 h 3303389"/>
              <a:gd name="connsiteX6" fmla="*/ 2760136 w 3411440"/>
              <a:gd name="connsiteY6" fmla="*/ 3216166 h 3303389"/>
              <a:gd name="connsiteX7" fmla="*/ 3296164 w 3411440"/>
              <a:gd name="connsiteY7" fmla="*/ 2286000 h 3303389"/>
              <a:gd name="connsiteX8" fmla="*/ 3406522 w 3411440"/>
              <a:gd name="connsiteY8" fmla="*/ 1087821 h 3303389"/>
              <a:gd name="connsiteX9" fmla="*/ 3201571 w 3411440"/>
              <a:gd name="connsiteY9" fmla="*/ 315311 h 3303389"/>
              <a:gd name="connsiteX10" fmla="*/ 2681309 w 3411440"/>
              <a:gd name="connsiteY10" fmla="*/ 31531 h 3303389"/>
              <a:gd name="connsiteX11" fmla="*/ 2239874 w 3411440"/>
              <a:gd name="connsiteY11" fmla="*/ 47297 h 33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1440" h="3303389">
                <a:moveTo>
                  <a:pt x="2318702" y="0"/>
                </a:moveTo>
                <a:cubicBezTo>
                  <a:pt x="2024412" y="173421"/>
                  <a:pt x="1730123" y="346842"/>
                  <a:pt x="1404302" y="630621"/>
                </a:cubicBezTo>
                <a:cubicBezTo>
                  <a:pt x="1078481" y="914400"/>
                  <a:pt x="597632" y="1411014"/>
                  <a:pt x="363777" y="1702676"/>
                </a:cubicBezTo>
                <a:cubicBezTo>
                  <a:pt x="129922" y="1994338"/>
                  <a:pt x="-14595" y="2151993"/>
                  <a:pt x="1171" y="2380593"/>
                </a:cubicBezTo>
                <a:cubicBezTo>
                  <a:pt x="16937" y="2609193"/>
                  <a:pt x="190357" y="2929759"/>
                  <a:pt x="458371" y="3074276"/>
                </a:cubicBezTo>
                <a:cubicBezTo>
                  <a:pt x="726385" y="3218793"/>
                  <a:pt x="1225626" y="3224049"/>
                  <a:pt x="1609253" y="3247697"/>
                </a:cubicBezTo>
                <a:cubicBezTo>
                  <a:pt x="1992880" y="3271345"/>
                  <a:pt x="2478984" y="3376449"/>
                  <a:pt x="2760136" y="3216166"/>
                </a:cubicBezTo>
                <a:cubicBezTo>
                  <a:pt x="3041288" y="3055883"/>
                  <a:pt x="3188433" y="2640724"/>
                  <a:pt x="3296164" y="2286000"/>
                </a:cubicBezTo>
                <a:cubicBezTo>
                  <a:pt x="3403895" y="1931276"/>
                  <a:pt x="3422287" y="1416269"/>
                  <a:pt x="3406522" y="1087821"/>
                </a:cubicBezTo>
                <a:cubicBezTo>
                  <a:pt x="3390757" y="759373"/>
                  <a:pt x="3322440" y="491359"/>
                  <a:pt x="3201571" y="315311"/>
                </a:cubicBezTo>
                <a:cubicBezTo>
                  <a:pt x="3080702" y="139263"/>
                  <a:pt x="2841592" y="76200"/>
                  <a:pt x="2681309" y="31531"/>
                </a:cubicBezTo>
                <a:cubicBezTo>
                  <a:pt x="2521026" y="-13138"/>
                  <a:pt x="2380450" y="17079"/>
                  <a:pt x="2239874" y="47297"/>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Forma libre"/>
          <p:cNvSpPr/>
          <p:nvPr/>
        </p:nvSpPr>
        <p:spPr>
          <a:xfrm>
            <a:off x="1082871" y="2046405"/>
            <a:ext cx="4249685" cy="3254803"/>
          </a:xfrm>
          <a:custGeom>
            <a:avLst/>
            <a:gdLst>
              <a:gd name="connsiteX0" fmla="*/ 194610 w 4249685"/>
              <a:gd name="connsiteY0" fmla="*/ 78927 h 3254803"/>
              <a:gd name="connsiteX1" fmla="*/ 1030182 w 4249685"/>
              <a:gd name="connsiteY1" fmla="*/ 99 h 3254803"/>
              <a:gd name="connsiteX2" fmla="*/ 1755396 w 4249685"/>
              <a:gd name="connsiteY2" fmla="*/ 94692 h 3254803"/>
              <a:gd name="connsiteX3" fmla="*/ 2401782 w 4249685"/>
              <a:gd name="connsiteY3" fmla="*/ 504596 h 3254803"/>
              <a:gd name="connsiteX4" fmla="*/ 3142762 w 4249685"/>
              <a:gd name="connsiteY4" fmla="*/ 1135217 h 3254803"/>
              <a:gd name="connsiteX5" fmla="*/ 4057162 w 4249685"/>
              <a:gd name="connsiteY5" fmla="*/ 1923492 h 3254803"/>
              <a:gd name="connsiteX6" fmla="*/ 4246348 w 4249685"/>
              <a:gd name="connsiteY6" fmla="*/ 2554113 h 3254803"/>
              <a:gd name="connsiteX7" fmla="*/ 3978334 w 4249685"/>
              <a:gd name="connsiteY7" fmla="*/ 3184734 h 3254803"/>
              <a:gd name="connsiteX8" fmla="*/ 3284651 w 4249685"/>
              <a:gd name="connsiteY8" fmla="*/ 3216265 h 3254803"/>
              <a:gd name="connsiteX9" fmla="*/ 2669796 w 4249685"/>
              <a:gd name="connsiteY9" fmla="*/ 2979782 h 3254803"/>
              <a:gd name="connsiteX10" fmla="*/ 1156306 w 4249685"/>
              <a:gd name="connsiteY10" fmla="*/ 1891961 h 3254803"/>
              <a:gd name="connsiteX11" fmla="*/ 100017 w 4249685"/>
              <a:gd name="connsiteY11" fmla="*/ 993327 h 3254803"/>
              <a:gd name="connsiteX12" fmla="*/ 52720 w 4249685"/>
              <a:gd name="connsiteY12" fmla="*/ 189286 h 3254803"/>
              <a:gd name="connsiteX13" fmla="*/ 194610 w 4249685"/>
              <a:gd name="connsiteY13" fmla="*/ 78927 h 325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9685" h="3254803">
                <a:moveTo>
                  <a:pt x="194610" y="78927"/>
                </a:moveTo>
                <a:cubicBezTo>
                  <a:pt x="357520" y="47396"/>
                  <a:pt x="770051" y="-2528"/>
                  <a:pt x="1030182" y="99"/>
                </a:cubicBezTo>
                <a:cubicBezTo>
                  <a:pt x="1290313" y="2726"/>
                  <a:pt x="1526796" y="10609"/>
                  <a:pt x="1755396" y="94692"/>
                </a:cubicBezTo>
                <a:cubicBezTo>
                  <a:pt x="1983996" y="178775"/>
                  <a:pt x="2170554" y="331175"/>
                  <a:pt x="2401782" y="504596"/>
                </a:cubicBezTo>
                <a:cubicBezTo>
                  <a:pt x="2633010" y="678017"/>
                  <a:pt x="3142762" y="1135217"/>
                  <a:pt x="3142762" y="1135217"/>
                </a:cubicBezTo>
                <a:cubicBezTo>
                  <a:pt x="3418659" y="1371700"/>
                  <a:pt x="3873231" y="1687009"/>
                  <a:pt x="4057162" y="1923492"/>
                </a:cubicBezTo>
                <a:cubicBezTo>
                  <a:pt x="4241093" y="2159975"/>
                  <a:pt x="4259486" y="2343906"/>
                  <a:pt x="4246348" y="2554113"/>
                </a:cubicBezTo>
                <a:cubicBezTo>
                  <a:pt x="4233210" y="2764320"/>
                  <a:pt x="4138617" y="3074375"/>
                  <a:pt x="3978334" y="3184734"/>
                </a:cubicBezTo>
                <a:cubicBezTo>
                  <a:pt x="3818051" y="3295093"/>
                  <a:pt x="3502741" y="3250424"/>
                  <a:pt x="3284651" y="3216265"/>
                </a:cubicBezTo>
                <a:cubicBezTo>
                  <a:pt x="3066561" y="3182106"/>
                  <a:pt x="3024520" y="3200499"/>
                  <a:pt x="2669796" y="2979782"/>
                </a:cubicBezTo>
                <a:cubicBezTo>
                  <a:pt x="2315072" y="2759065"/>
                  <a:pt x="1584602" y="2223037"/>
                  <a:pt x="1156306" y="1891961"/>
                </a:cubicBezTo>
                <a:cubicBezTo>
                  <a:pt x="728010" y="1560885"/>
                  <a:pt x="283948" y="1277106"/>
                  <a:pt x="100017" y="993327"/>
                </a:cubicBezTo>
                <a:cubicBezTo>
                  <a:pt x="-83914" y="709548"/>
                  <a:pt x="39582" y="339058"/>
                  <a:pt x="52720" y="189286"/>
                </a:cubicBezTo>
                <a:cubicBezTo>
                  <a:pt x="65858" y="39514"/>
                  <a:pt x="31700" y="110458"/>
                  <a:pt x="194610" y="78927"/>
                </a:cubicBezTo>
                <a:close/>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TextBox 2107"/>
          <p:cNvSpPr txBox="1"/>
          <p:nvPr/>
        </p:nvSpPr>
        <p:spPr>
          <a:xfrm>
            <a:off x="273050" y="418884"/>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sp>
        <p:nvSpPr>
          <p:cNvPr id="40" name="Title 2100"/>
          <p:cNvSpPr txBox="1">
            <a:spLocks/>
          </p:cNvSpPr>
          <p:nvPr/>
        </p:nvSpPr>
        <p:spPr>
          <a:xfrm>
            <a:off x="267286" y="820946"/>
            <a:ext cx="8547422" cy="657085"/>
          </a:xfrm>
          <a:prstGeom prst="rect">
            <a:avLst/>
          </a:prstGeom>
        </p:spPr>
        <p:txBody>
          <a:bodyPr vert="horz">
            <a:noAutofit/>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a:latin typeface="+mn-lt"/>
              </a:rPr>
              <a:t>A nivel de desarrollo SW</a:t>
            </a:r>
            <a:r>
              <a:rPr lang="en-US" b="1" dirty="0" smtClean="0">
                <a:latin typeface="+mn-lt"/>
              </a:rPr>
              <a:t/>
            </a:r>
            <a:br>
              <a:rPr lang="en-US" b="1" dirty="0" smtClean="0">
                <a:latin typeface="+mn-lt"/>
              </a:rPr>
            </a:br>
            <a:endParaRPr lang="en-US" b="1" dirty="0">
              <a:latin typeface="+mn-lt"/>
            </a:endParaRPr>
          </a:p>
        </p:txBody>
      </p:sp>
      <p:sp>
        <p:nvSpPr>
          <p:cNvPr id="43" name="Title 2100"/>
          <p:cNvSpPr txBox="1">
            <a:spLocks/>
          </p:cNvSpPr>
          <p:nvPr/>
        </p:nvSpPr>
        <p:spPr>
          <a:xfrm>
            <a:off x="0" y="1340768"/>
            <a:ext cx="9144000" cy="657085"/>
          </a:xfrm>
          <a:prstGeom prst="rect">
            <a:avLst/>
          </a:prstGeom>
        </p:spPr>
        <p:txBody>
          <a:bodyPr vert="horz">
            <a:normAutofit/>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pPr algn="ctr"/>
            <a:r>
              <a:rPr lang="en-US" sz="1800" b="1" dirty="0" err="1" smtClean="0">
                <a:solidFill>
                  <a:schemeClr val="bg1">
                    <a:lumMod val="50000"/>
                  </a:schemeClr>
                </a:solidFill>
                <a:latin typeface="+mn-lt"/>
              </a:rPr>
              <a:t>Emprender</a:t>
            </a:r>
            <a:r>
              <a:rPr lang="en-US" sz="1800" b="1" dirty="0" smtClean="0">
                <a:solidFill>
                  <a:schemeClr val="bg1">
                    <a:lumMod val="50000"/>
                  </a:schemeClr>
                </a:solidFill>
                <a:latin typeface="+mn-lt"/>
              </a:rPr>
              <a:t> el </a:t>
            </a:r>
            <a:r>
              <a:rPr lang="en-US" sz="1800" b="1" dirty="0" err="1" smtClean="0">
                <a:solidFill>
                  <a:schemeClr val="bg1">
                    <a:lumMod val="50000"/>
                  </a:schemeClr>
                </a:solidFill>
                <a:latin typeface="+mn-lt"/>
              </a:rPr>
              <a:t>desarrollo</a:t>
            </a:r>
            <a:r>
              <a:rPr lang="en-US" sz="1800" b="1" dirty="0" smtClean="0">
                <a:solidFill>
                  <a:schemeClr val="bg1">
                    <a:lumMod val="50000"/>
                  </a:schemeClr>
                </a:solidFill>
                <a:latin typeface="+mn-lt"/>
              </a:rPr>
              <a:t> de </a:t>
            </a:r>
            <a:r>
              <a:rPr lang="en-US" sz="1800" b="1" dirty="0" err="1" smtClean="0">
                <a:solidFill>
                  <a:schemeClr val="bg1">
                    <a:lumMod val="50000"/>
                  </a:schemeClr>
                </a:solidFill>
                <a:latin typeface="+mn-lt"/>
              </a:rPr>
              <a:t>una</a:t>
            </a:r>
            <a:r>
              <a:rPr lang="en-US" sz="1800" b="1" dirty="0" smtClean="0">
                <a:solidFill>
                  <a:schemeClr val="bg1">
                    <a:lumMod val="50000"/>
                  </a:schemeClr>
                </a:solidFill>
                <a:latin typeface="+mn-lt"/>
              </a:rPr>
              <a:t> </a:t>
            </a:r>
            <a:r>
              <a:rPr lang="en-US" sz="1800" b="1" dirty="0" err="1" smtClean="0">
                <a:solidFill>
                  <a:schemeClr val="bg1">
                    <a:lumMod val="50000"/>
                  </a:schemeClr>
                </a:solidFill>
                <a:latin typeface="+mn-lt"/>
              </a:rPr>
              <a:t>aplicación</a:t>
            </a:r>
            <a:r>
              <a:rPr lang="en-US" sz="1800" b="1" dirty="0" smtClean="0">
                <a:solidFill>
                  <a:schemeClr val="bg1">
                    <a:lumMod val="50000"/>
                  </a:schemeClr>
                </a:solidFill>
                <a:latin typeface="+mn-lt"/>
              </a:rPr>
              <a:t> </a:t>
            </a:r>
            <a:r>
              <a:rPr lang="en-US" sz="1800" b="1" dirty="0" err="1" smtClean="0">
                <a:solidFill>
                  <a:schemeClr val="bg1">
                    <a:lumMod val="50000"/>
                  </a:schemeClr>
                </a:solidFill>
                <a:latin typeface="+mn-lt"/>
              </a:rPr>
              <a:t>interactiva</a:t>
            </a:r>
            <a:r>
              <a:rPr lang="en-US" sz="1800" b="1" dirty="0" smtClean="0">
                <a:solidFill>
                  <a:schemeClr val="bg1">
                    <a:lumMod val="50000"/>
                  </a:schemeClr>
                </a:solidFill>
                <a:latin typeface="+mn-lt"/>
              </a:rPr>
              <a:t> de </a:t>
            </a:r>
            <a:r>
              <a:rPr lang="en-US" sz="1800" b="1" dirty="0" err="1" smtClean="0">
                <a:solidFill>
                  <a:schemeClr val="bg1">
                    <a:lumMod val="50000"/>
                  </a:schemeClr>
                </a:solidFill>
                <a:latin typeface="+mn-lt"/>
              </a:rPr>
              <a:t>televisión</a:t>
            </a:r>
            <a:r>
              <a:rPr lang="en-US" sz="1800" b="1" dirty="0" smtClean="0">
                <a:solidFill>
                  <a:schemeClr val="accent5"/>
                </a:solidFill>
                <a:latin typeface="+mn-lt"/>
              </a:rPr>
              <a:t/>
            </a:r>
            <a:br>
              <a:rPr lang="en-US" sz="1800" b="1" dirty="0" smtClean="0">
                <a:solidFill>
                  <a:schemeClr val="accent5"/>
                </a:solidFill>
                <a:latin typeface="+mn-lt"/>
              </a:rPr>
            </a:br>
            <a:endParaRPr lang="en-US" sz="1800" b="1" dirty="0">
              <a:solidFill>
                <a:schemeClr val="accent5"/>
              </a:solidFill>
              <a:latin typeface="+mn-lt"/>
            </a:endParaRPr>
          </a:p>
        </p:txBody>
      </p:sp>
    </p:spTree>
    <p:extLst>
      <p:ext uri="{BB962C8B-B14F-4D97-AF65-F5344CB8AC3E}">
        <p14:creationId xmlns:p14="http://schemas.microsoft.com/office/powerpoint/2010/main" val="366841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104 Grupo"/>
          <p:cNvGrpSpPr/>
          <p:nvPr/>
        </p:nvGrpSpPr>
        <p:grpSpPr>
          <a:xfrm>
            <a:off x="4952383" y="1954052"/>
            <a:ext cx="792088" cy="1176709"/>
            <a:chOff x="4732345" y="1628800"/>
            <a:chExt cx="792088" cy="1176709"/>
          </a:xfrm>
          <a:solidFill>
            <a:schemeClr val="accent5"/>
          </a:solidFill>
        </p:grpSpPr>
        <p:sp>
          <p:nvSpPr>
            <p:cNvPr id="106" name="105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07" name="10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102" name="101 Grupo"/>
          <p:cNvGrpSpPr/>
          <p:nvPr/>
        </p:nvGrpSpPr>
        <p:grpSpPr>
          <a:xfrm>
            <a:off x="642462" y="2180283"/>
            <a:ext cx="792088" cy="1176709"/>
            <a:chOff x="4732345" y="1628800"/>
            <a:chExt cx="792088" cy="1176709"/>
          </a:xfrm>
          <a:solidFill>
            <a:schemeClr val="accent5"/>
          </a:solidFill>
        </p:grpSpPr>
        <p:sp>
          <p:nvSpPr>
            <p:cNvPr id="103" name="102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04" name="103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pic>
        <p:nvPicPr>
          <p:cNvPr id="61" name="Picture 14" descr="http://info.abril.com.br/images/materias/2012/04/Netflix-winphone-201204121126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36" r="67737"/>
          <a:stretch/>
        </p:blipFill>
        <p:spPr bwMode="auto">
          <a:xfrm rot="697512">
            <a:off x="6251250" y="4483334"/>
            <a:ext cx="740014" cy="49679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redondeado"/>
          <p:cNvSpPr/>
          <p:nvPr/>
        </p:nvSpPr>
        <p:spPr>
          <a:xfrm rot="2328397">
            <a:off x="1885019" y="2564563"/>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10" name="9 Rectángulo redondeado"/>
          <p:cNvSpPr/>
          <p:nvPr/>
        </p:nvSpPr>
        <p:spPr>
          <a:xfrm>
            <a:off x="1723446" y="3012718"/>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5 Grupo"/>
          <p:cNvGrpSpPr/>
          <p:nvPr/>
        </p:nvGrpSpPr>
        <p:grpSpPr>
          <a:xfrm>
            <a:off x="1147382" y="2124041"/>
            <a:ext cx="792088" cy="1176709"/>
            <a:chOff x="4732345" y="1628800"/>
            <a:chExt cx="792088" cy="1176709"/>
          </a:xfrm>
          <a:solidFill>
            <a:schemeClr val="accent5"/>
          </a:solidFill>
        </p:grpSpPr>
        <p:sp>
          <p:nvSpPr>
            <p:cNvPr id="7" name="6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8" name="7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9" name="8 Rectángulo redondeado"/>
          <p:cNvSpPr/>
          <p:nvPr/>
        </p:nvSpPr>
        <p:spPr>
          <a:xfrm rot="702130">
            <a:off x="475763" y="2588798"/>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2098006" y="1846252"/>
            <a:ext cx="1109838" cy="702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3" name="12 Triángulo isósceles"/>
          <p:cNvSpPr/>
          <p:nvPr/>
        </p:nvSpPr>
        <p:spPr>
          <a:xfrm rot="5400000">
            <a:off x="2558249" y="2054488"/>
            <a:ext cx="298960" cy="2801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2009997" y="261563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CuadroTexto"/>
          <p:cNvSpPr txBox="1"/>
          <p:nvPr/>
        </p:nvSpPr>
        <p:spPr>
          <a:xfrm>
            <a:off x="3197703" y="1483535"/>
            <a:ext cx="1005275" cy="1569660"/>
          </a:xfrm>
          <a:prstGeom prst="rect">
            <a:avLst/>
          </a:prstGeom>
          <a:noFill/>
        </p:spPr>
        <p:txBody>
          <a:bodyPr wrap="none" rtlCol="0">
            <a:spAutoFit/>
          </a:bodyPr>
          <a:lstStyle/>
          <a:p>
            <a:r>
              <a:rPr lang="es-CO" sz="1600" dirty="0" smtClean="0">
                <a:solidFill>
                  <a:prstClr val="black"/>
                </a:solidFill>
              </a:rPr>
              <a:t>Noticias</a:t>
            </a:r>
          </a:p>
          <a:p>
            <a:r>
              <a:rPr lang="es-CO" sz="1600" dirty="0" smtClean="0">
                <a:solidFill>
                  <a:prstClr val="black"/>
                </a:solidFill>
              </a:rPr>
              <a:t>Deportes</a:t>
            </a:r>
          </a:p>
          <a:p>
            <a:r>
              <a:rPr lang="es-CO" sz="1600" dirty="0" smtClean="0">
                <a:solidFill>
                  <a:prstClr val="black"/>
                </a:solidFill>
              </a:rPr>
              <a:t>Show</a:t>
            </a:r>
          </a:p>
          <a:p>
            <a:r>
              <a:rPr lang="es-CO" sz="1600" dirty="0" smtClean="0">
                <a:solidFill>
                  <a:prstClr val="black"/>
                </a:solidFill>
              </a:rPr>
              <a:t>Novelas</a:t>
            </a:r>
          </a:p>
          <a:p>
            <a:r>
              <a:rPr lang="es-CO" sz="1600" dirty="0" smtClean="0">
                <a:solidFill>
                  <a:prstClr val="black"/>
                </a:solidFill>
              </a:rPr>
              <a:t>Musicales</a:t>
            </a:r>
          </a:p>
          <a:p>
            <a:r>
              <a:rPr lang="es-CO" sz="1600" dirty="0" err="1" smtClean="0">
                <a:solidFill>
                  <a:prstClr val="black"/>
                </a:solidFill>
              </a:rPr>
              <a:t>Realities</a:t>
            </a:r>
            <a:endParaRPr lang="es-CO" sz="1600" dirty="0">
              <a:solidFill>
                <a:prstClr val="black"/>
              </a:solidFill>
            </a:endParaRPr>
          </a:p>
        </p:txBody>
      </p:sp>
      <p:sp>
        <p:nvSpPr>
          <p:cNvPr id="18" name="17 CuadroTexto"/>
          <p:cNvSpPr txBox="1"/>
          <p:nvPr/>
        </p:nvSpPr>
        <p:spPr>
          <a:xfrm>
            <a:off x="2436754" y="1541027"/>
            <a:ext cx="507768" cy="338554"/>
          </a:xfrm>
          <a:prstGeom prst="rect">
            <a:avLst/>
          </a:prstGeom>
          <a:noFill/>
        </p:spPr>
        <p:txBody>
          <a:bodyPr wrap="none" rtlCol="0">
            <a:spAutoFit/>
          </a:bodyPr>
          <a:lstStyle/>
          <a:p>
            <a:r>
              <a:rPr lang="es-CO" sz="1600" dirty="0" smtClean="0">
                <a:solidFill>
                  <a:prstClr val="black"/>
                </a:solidFill>
              </a:rPr>
              <a:t>TDT</a:t>
            </a:r>
            <a:endParaRPr lang="es-CO" sz="1600" dirty="0">
              <a:solidFill>
                <a:prstClr val="black"/>
              </a:solidFill>
            </a:endParaRPr>
          </a:p>
        </p:txBody>
      </p:sp>
      <p:sp>
        <p:nvSpPr>
          <p:cNvPr id="29" name="28 Rectángulo redondeado"/>
          <p:cNvSpPr/>
          <p:nvPr/>
        </p:nvSpPr>
        <p:spPr>
          <a:xfrm rot="2328397">
            <a:off x="6205499" y="2336686"/>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30" name="29 Rectángulo redondeado"/>
          <p:cNvSpPr/>
          <p:nvPr/>
        </p:nvSpPr>
        <p:spPr>
          <a:xfrm>
            <a:off x="6043926" y="2784841"/>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1" name="30 Grupo"/>
          <p:cNvGrpSpPr/>
          <p:nvPr/>
        </p:nvGrpSpPr>
        <p:grpSpPr>
          <a:xfrm>
            <a:off x="5467862" y="1896164"/>
            <a:ext cx="792088" cy="1176709"/>
            <a:chOff x="4732345" y="1628800"/>
            <a:chExt cx="792088" cy="1176709"/>
          </a:xfrm>
          <a:solidFill>
            <a:schemeClr val="accent5"/>
          </a:solidFill>
        </p:grpSpPr>
        <p:sp>
          <p:nvSpPr>
            <p:cNvPr id="32" name="31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3" name="32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34" name="33 Rectángulo redondeado"/>
          <p:cNvSpPr/>
          <p:nvPr/>
        </p:nvSpPr>
        <p:spPr>
          <a:xfrm rot="702130">
            <a:off x="4796243" y="2360921"/>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Rectángulo"/>
          <p:cNvSpPr/>
          <p:nvPr/>
        </p:nvSpPr>
        <p:spPr>
          <a:xfrm>
            <a:off x="6418486" y="1618375"/>
            <a:ext cx="1109838" cy="702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37" name="36 Elipse"/>
          <p:cNvSpPr/>
          <p:nvPr/>
        </p:nvSpPr>
        <p:spPr>
          <a:xfrm>
            <a:off x="6330477" y="238775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38 CuadroTexto"/>
          <p:cNvSpPr txBox="1"/>
          <p:nvPr/>
        </p:nvSpPr>
        <p:spPr>
          <a:xfrm>
            <a:off x="7528324" y="1535306"/>
            <a:ext cx="1364156" cy="1077218"/>
          </a:xfrm>
          <a:prstGeom prst="rect">
            <a:avLst/>
          </a:prstGeom>
          <a:noFill/>
        </p:spPr>
        <p:txBody>
          <a:bodyPr wrap="none" rtlCol="0">
            <a:spAutoFit/>
          </a:bodyPr>
          <a:lstStyle/>
          <a:p>
            <a:r>
              <a:rPr lang="es-CO" sz="1600" b="1" u="sng" dirty="0" err="1" smtClean="0">
                <a:solidFill>
                  <a:srgbClr val="FF0000"/>
                </a:solidFill>
              </a:rPr>
              <a:t>VoD</a:t>
            </a:r>
            <a:r>
              <a:rPr lang="es-CO" sz="1600" b="1" u="sng" dirty="0" smtClean="0">
                <a:solidFill>
                  <a:srgbClr val="FF0000"/>
                </a:solidFill>
              </a:rPr>
              <a:t> con Apps</a:t>
            </a:r>
          </a:p>
          <a:p>
            <a:r>
              <a:rPr lang="es-CO" sz="1600" dirty="0" smtClean="0">
                <a:solidFill>
                  <a:prstClr val="black"/>
                </a:solidFill>
              </a:rPr>
              <a:t>Películas</a:t>
            </a:r>
          </a:p>
          <a:p>
            <a:r>
              <a:rPr lang="es-CO" sz="1600" dirty="0" smtClean="0">
                <a:solidFill>
                  <a:prstClr val="black"/>
                </a:solidFill>
              </a:rPr>
              <a:t>Series</a:t>
            </a:r>
          </a:p>
          <a:p>
            <a:r>
              <a:rPr lang="es-CO" sz="1600" dirty="0" err="1" smtClean="0">
                <a:solidFill>
                  <a:prstClr val="black"/>
                </a:solidFill>
              </a:rPr>
              <a:t>Cartoons</a:t>
            </a:r>
            <a:endParaRPr lang="es-CO" sz="1600" dirty="0">
              <a:solidFill>
                <a:prstClr val="black"/>
              </a:solidFill>
            </a:endParaRPr>
          </a:p>
        </p:txBody>
      </p:sp>
      <p:sp>
        <p:nvSpPr>
          <p:cNvPr id="40" name="39 CuadroTexto"/>
          <p:cNvSpPr txBox="1"/>
          <p:nvPr/>
        </p:nvSpPr>
        <p:spPr>
          <a:xfrm>
            <a:off x="6490876" y="1268760"/>
            <a:ext cx="970779" cy="338554"/>
          </a:xfrm>
          <a:prstGeom prst="rect">
            <a:avLst/>
          </a:prstGeom>
          <a:noFill/>
        </p:spPr>
        <p:txBody>
          <a:bodyPr wrap="none" rtlCol="0">
            <a:spAutoFit/>
          </a:bodyPr>
          <a:lstStyle/>
          <a:p>
            <a:r>
              <a:rPr lang="es-CO" sz="1600" dirty="0" smtClean="0">
                <a:solidFill>
                  <a:prstClr val="black"/>
                </a:solidFill>
              </a:rPr>
              <a:t>IPTV, OTT</a:t>
            </a:r>
            <a:endParaRPr lang="es-CO" sz="1600" dirty="0">
              <a:solidFill>
                <a:prstClr val="black"/>
              </a:solidFill>
            </a:endParaRPr>
          </a:p>
        </p:txBody>
      </p:sp>
      <p:sp>
        <p:nvSpPr>
          <p:cNvPr id="41" name="AutoShape 2" descr="Resultado de imagen para netfl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4" name="Picture 10" descr="http://blogs-images.forbes.com/merrillbarr/files/2014/04/netflix-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5678" y="1767096"/>
            <a:ext cx="746986" cy="4201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nfo.abril.com.br/images/materias/2012/04/Netflix-winphone-2012041211260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36" r="67737"/>
          <a:stretch/>
        </p:blipFill>
        <p:spPr bwMode="auto">
          <a:xfrm rot="2373647">
            <a:off x="6393898" y="2463068"/>
            <a:ext cx="285218" cy="529244"/>
          </a:xfrm>
          <a:prstGeom prst="rect">
            <a:avLst/>
          </a:prstGeom>
          <a:noFill/>
          <a:extLst>
            <a:ext uri="{909E8E84-426E-40DD-AFC4-6F175D3DCCD1}">
              <a14:hiddenFill xmlns:a14="http://schemas.microsoft.com/office/drawing/2010/main">
                <a:solidFill>
                  <a:srgbClr val="FFFFFF"/>
                </a:solidFill>
              </a14:hiddenFill>
            </a:ext>
          </a:extLst>
        </p:spPr>
      </p:pic>
      <p:sp>
        <p:nvSpPr>
          <p:cNvPr id="51" name="50 Rectángulo redondeado"/>
          <p:cNvSpPr/>
          <p:nvPr/>
        </p:nvSpPr>
        <p:spPr>
          <a:xfrm>
            <a:off x="6584418" y="5135256"/>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2" name="51 Grupo"/>
          <p:cNvGrpSpPr/>
          <p:nvPr/>
        </p:nvGrpSpPr>
        <p:grpSpPr>
          <a:xfrm>
            <a:off x="6008354" y="4246579"/>
            <a:ext cx="792088" cy="1176709"/>
            <a:chOff x="4732345" y="1628800"/>
            <a:chExt cx="792088" cy="1176709"/>
          </a:xfrm>
          <a:solidFill>
            <a:schemeClr val="accent5"/>
          </a:solidFill>
        </p:grpSpPr>
        <p:sp>
          <p:nvSpPr>
            <p:cNvPr id="53" name="52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54" name="53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55" name="54 Rectángulo redondeado"/>
          <p:cNvSpPr/>
          <p:nvPr/>
        </p:nvSpPr>
        <p:spPr>
          <a:xfrm rot="702130">
            <a:off x="5336735" y="4711336"/>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57 CuadroTexto"/>
          <p:cNvSpPr txBox="1"/>
          <p:nvPr/>
        </p:nvSpPr>
        <p:spPr>
          <a:xfrm>
            <a:off x="7015602" y="4312867"/>
            <a:ext cx="1364156" cy="1323439"/>
          </a:xfrm>
          <a:prstGeom prst="rect">
            <a:avLst/>
          </a:prstGeom>
          <a:noFill/>
        </p:spPr>
        <p:txBody>
          <a:bodyPr wrap="none" rtlCol="0">
            <a:spAutoFit/>
          </a:bodyPr>
          <a:lstStyle/>
          <a:p>
            <a:r>
              <a:rPr lang="es-CO" sz="1600" b="1" u="sng" dirty="0" err="1" smtClean="0">
                <a:solidFill>
                  <a:srgbClr val="FF0000"/>
                </a:solidFill>
              </a:rPr>
              <a:t>VoD</a:t>
            </a:r>
            <a:r>
              <a:rPr lang="es-CO" sz="1600" b="1" u="sng" dirty="0" smtClean="0">
                <a:solidFill>
                  <a:srgbClr val="FF0000"/>
                </a:solidFill>
              </a:rPr>
              <a:t> con Apps</a:t>
            </a:r>
          </a:p>
          <a:p>
            <a:r>
              <a:rPr lang="es-CO" sz="1600" b="1" u="sng" dirty="0">
                <a:solidFill>
                  <a:srgbClr val="FF0000"/>
                </a:solidFill>
              </a:rPr>
              <a:t>o</a:t>
            </a:r>
            <a:r>
              <a:rPr lang="es-CO" sz="1600" b="1" u="sng" dirty="0" smtClean="0">
                <a:solidFill>
                  <a:srgbClr val="FF0000"/>
                </a:solidFill>
              </a:rPr>
              <a:t> Web</a:t>
            </a:r>
          </a:p>
          <a:p>
            <a:r>
              <a:rPr lang="es-CO" sz="1600" dirty="0" smtClean="0">
                <a:solidFill>
                  <a:prstClr val="black"/>
                </a:solidFill>
              </a:rPr>
              <a:t>Películas</a:t>
            </a:r>
          </a:p>
          <a:p>
            <a:r>
              <a:rPr lang="es-CO" sz="1600" dirty="0" smtClean="0">
                <a:solidFill>
                  <a:prstClr val="black"/>
                </a:solidFill>
              </a:rPr>
              <a:t>Series</a:t>
            </a:r>
          </a:p>
          <a:p>
            <a:r>
              <a:rPr lang="es-CO" sz="1600" dirty="0" err="1" smtClean="0">
                <a:solidFill>
                  <a:prstClr val="black"/>
                </a:solidFill>
              </a:rPr>
              <a:t>Cartoons</a:t>
            </a:r>
            <a:endParaRPr lang="es-CO" sz="1600" dirty="0">
              <a:solidFill>
                <a:prstClr val="black"/>
              </a:solidFill>
            </a:endParaRPr>
          </a:p>
        </p:txBody>
      </p:sp>
      <p:sp>
        <p:nvSpPr>
          <p:cNvPr id="59" name="58 CuadroTexto"/>
          <p:cNvSpPr txBox="1"/>
          <p:nvPr/>
        </p:nvSpPr>
        <p:spPr>
          <a:xfrm>
            <a:off x="6534173" y="4005064"/>
            <a:ext cx="517001" cy="338554"/>
          </a:xfrm>
          <a:prstGeom prst="rect">
            <a:avLst/>
          </a:prstGeom>
          <a:noFill/>
        </p:spPr>
        <p:txBody>
          <a:bodyPr wrap="none" rtlCol="0">
            <a:spAutoFit/>
          </a:bodyPr>
          <a:lstStyle/>
          <a:p>
            <a:r>
              <a:rPr lang="es-CO" sz="1600" dirty="0" smtClean="0">
                <a:solidFill>
                  <a:prstClr val="black"/>
                </a:solidFill>
              </a:rPr>
              <a:t>OTT</a:t>
            </a:r>
            <a:endParaRPr lang="es-CO" sz="1600" dirty="0">
              <a:solidFill>
                <a:prstClr val="black"/>
              </a:solidFill>
            </a:endParaRPr>
          </a:p>
        </p:txBody>
      </p:sp>
      <p:grpSp>
        <p:nvGrpSpPr>
          <p:cNvPr id="1031" name="1030 Grupo"/>
          <p:cNvGrpSpPr/>
          <p:nvPr/>
        </p:nvGrpSpPr>
        <p:grpSpPr>
          <a:xfrm>
            <a:off x="614081" y="4694614"/>
            <a:ext cx="2014237" cy="1094884"/>
            <a:chOff x="6477730" y="4622606"/>
            <a:chExt cx="2014237" cy="1094884"/>
          </a:xfrm>
          <a:solidFill>
            <a:schemeClr val="bg1">
              <a:lumMod val="50000"/>
            </a:schemeClr>
          </a:solidFill>
        </p:grpSpPr>
        <p:sp>
          <p:nvSpPr>
            <p:cNvPr id="81" name="80 Rectángulo"/>
            <p:cNvSpPr/>
            <p:nvPr/>
          </p:nvSpPr>
          <p:spPr>
            <a:xfrm>
              <a:off x="8319076" y="4624034"/>
              <a:ext cx="157122" cy="793569"/>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6" name="1025 Datos"/>
            <p:cNvSpPr/>
            <p:nvPr/>
          </p:nvSpPr>
          <p:spPr>
            <a:xfrm>
              <a:off x="6477730" y="4622606"/>
              <a:ext cx="2014237" cy="277083"/>
            </a:xfrm>
            <a:prstGeom prst="flowChartInputOutpu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81 Rectángulo"/>
            <p:cNvSpPr/>
            <p:nvPr/>
          </p:nvSpPr>
          <p:spPr>
            <a:xfrm>
              <a:off x="7952785" y="4923921"/>
              <a:ext cx="157122" cy="793569"/>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0" name="69 Rectángulo"/>
          <p:cNvSpPr/>
          <p:nvPr/>
        </p:nvSpPr>
        <p:spPr>
          <a:xfrm>
            <a:off x="1325349" y="4196378"/>
            <a:ext cx="770633" cy="5541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pic>
        <p:nvPicPr>
          <p:cNvPr id="1040" name="Picture 16" descr="https://upload.wikimedia.org/wikipedia/commons/thumb/0/06/YouTube_logo_2013.svg/200px-YouTube_logo_2013.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189" y="4374838"/>
            <a:ext cx="549998" cy="230999"/>
          </a:xfrm>
          <a:prstGeom prst="rect">
            <a:avLst/>
          </a:prstGeom>
          <a:noFill/>
          <a:extLst>
            <a:ext uri="{909E8E84-426E-40DD-AFC4-6F175D3DCCD1}">
              <a14:hiddenFill xmlns:a14="http://schemas.microsoft.com/office/drawing/2010/main">
                <a:solidFill>
                  <a:srgbClr val="FFFFFF"/>
                </a:solidFill>
              </a14:hiddenFill>
            </a:ext>
          </a:extLst>
        </p:spPr>
      </p:pic>
      <p:sp>
        <p:nvSpPr>
          <p:cNvPr id="87" name="86 CuadroTexto"/>
          <p:cNvSpPr txBox="1"/>
          <p:nvPr/>
        </p:nvSpPr>
        <p:spPr>
          <a:xfrm>
            <a:off x="2628318" y="4512022"/>
            <a:ext cx="2149884" cy="830997"/>
          </a:xfrm>
          <a:prstGeom prst="rect">
            <a:avLst/>
          </a:prstGeom>
          <a:noFill/>
        </p:spPr>
        <p:txBody>
          <a:bodyPr wrap="none" rtlCol="0">
            <a:spAutoFit/>
          </a:bodyPr>
          <a:lstStyle/>
          <a:p>
            <a:r>
              <a:rPr lang="es-CO" sz="1600" dirty="0" err="1" smtClean="0">
                <a:solidFill>
                  <a:prstClr val="black"/>
                </a:solidFill>
              </a:rPr>
              <a:t>VoD</a:t>
            </a:r>
            <a:r>
              <a:rPr lang="es-CO" sz="1600" dirty="0" smtClean="0">
                <a:solidFill>
                  <a:prstClr val="black"/>
                </a:solidFill>
              </a:rPr>
              <a:t> a través de la Web</a:t>
            </a:r>
          </a:p>
          <a:p>
            <a:r>
              <a:rPr lang="es-CO" sz="1600" dirty="0" smtClean="0">
                <a:solidFill>
                  <a:prstClr val="black"/>
                </a:solidFill>
              </a:rPr>
              <a:t>Catch up </a:t>
            </a:r>
            <a:r>
              <a:rPr lang="es-CO" sz="1600" dirty="0" err="1" smtClean="0">
                <a:solidFill>
                  <a:prstClr val="black"/>
                </a:solidFill>
              </a:rPr>
              <a:t>Services</a:t>
            </a:r>
            <a:endParaRPr lang="es-CO" sz="1600" dirty="0" smtClean="0">
              <a:solidFill>
                <a:prstClr val="black"/>
              </a:solidFill>
            </a:endParaRPr>
          </a:p>
          <a:p>
            <a:r>
              <a:rPr lang="es-CO" sz="1600" dirty="0" err="1" smtClean="0">
                <a:solidFill>
                  <a:prstClr val="black"/>
                </a:solidFill>
              </a:rPr>
              <a:t>Download</a:t>
            </a:r>
            <a:r>
              <a:rPr lang="es-CO" sz="1600" dirty="0" smtClean="0">
                <a:solidFill>
                  <a:prstClr val="black"/>
                </a:solidFill>
              </a:rPr>
              <a:t> </a:t>
            </a:r>
            <a:r>
              <a:rPr lang="es-CO" sz="1600" dirty="0" err="1" smtClean="0">
                <a:solidFill>
                  <a:prstClr val="black"/>
                </a:solidFill>
              </a:rPr>
              <a:t>Movies</a:t>
            </a:r>
            <a:endParaRPr lang="es-CO" sz="1600" dirty="0" smtClean="0">
              <a:solidFill>
                <a:prstClr val="black"/>
              </a:solidFill>
            </a:endParaRPr>
          </a:p>
        </p:txBody>
      </p:sp>
      <p:sp>
        <p:nvSpPr>
          <p:cNvPr id="88" name="87 CuadroTexto"/>
          <p:cNvSpPr txBox="1"/>
          <p:nvPr/>
        </p:nvSpPr>
        <p:spPr>
          <a:xfrm>
            <a:off x="2083786" y="4107502"/>
            <a:ext cx="517001" cy="338554"/>
          </a:xfrm>
          <a:prstGeom prst="rect">
            <a:avLst/>
          </a:prstGeom>
          <a:noFill/>
        </p:spPr>
        <p:txBody>
          <a:bodyPr wrap="none" rtlCol="0">
            <a:spAutoFit/>
          </a:bodyPr>
          <a:lstStyle/>
          <a:p>
            <a:r>
              <a:rPr lang="es-CO" sz="1600" dirty="0" smtClean="0">
                <a:solidFill>
                  <a:prstClr val="black"/>
                </a:solidFill>
              </a:rPr>
              <a:t>OTT</a:t>
            </a:r>
            <a:endParaRPr lang="es-CO" sz="1600" dirty="0">
              <a:solidFill>
                <a:prstClr val="black"/>
              </a:solidFill>
            </a:endParaRPr>
          </a:p>
        </p:txBody>
      </p:sp>
      <p:sp>
        <p:nvSpPr>
          <p:cNvPr id="1033" name="1032 Datos"/>
          <p:cNvSpPr/>
          <p:nvPr/>
        </p:nvSpPr>
        <p:spPr>
          <a:xfrm>
            <a:off x="1179214" y="4772442"/>
            <a:ext cx="869632" cy="174545"/>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0" name="89 Grupo"/>
          <p:cNvGrpSpPr/>
          <p:nvPr/>
        </p:nvGrpSpPr>
        <p:grpSpPr>
          <a:xfrm>
            <a:off x="724575" y="4293096"/>
            <a:ext cx="792088" cy="1176709"/>
            <a:chOff x="4732345" y="1628800"/>
            <a:chExt cx="792088" cy="1176709"/>
          </a:xfrm>
          <a:solidFill>
            <a:schemeClr val="accent5"/>
          </a:solidFill>
        </p:grpSpPr>
        <p:sp>
          <p:nvSpPr>
            <p:cNvPr id="91" name="90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92" name="91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93" name="92 Grupo"/>
          <p:cNvGrpSpPr/>
          <p:nvPr/>
        </p:nvGrpSpPr>
        <p:grpSpPr>
          <a:xfrm>
            <a:off x="652567" y="4833155"/>
            <a:ext cx="1030343" cy="1260141"/>
            <a:chOff x="6516216" y="4761147"/>
            <a:chExt cx="1030343" cy="1260141"/>
          </a:xfrm>
          <a:solidFill>
            <a:schemeClr val="bg1">
              <a:lumMod val="50000"/>
            </a:schemeClr>
          </a:solidFill>
        </p:grpSpPr>
        <p:sp>
          <p:nvSpPr>
            <p:cNvPr id="94" name="93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5" name="94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6" name="95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96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97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0" name="Title 2100"/>
          <p:cNvSpPr txBox="1">
            <a:spLocks/>
          </p:cNvSpPr>
          <p:nvPr/>
        </p:nvSpPr>
        <p:spPr>
          <a:xfrm>
            <a:off x="251520" y="843534"/>
            <a:ext cx="8547422" cy="657085"/>
          </a:xfrm>
          <a:prstGeom prst="rect">
            <a:avLst/>
          </a:prstGeom>
        </p:spPr>
        <p:txBody>
          <a:bodyPr vert="horz">
            <a:normAutofit fontScale="97500"/>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smtClean="0">
                <a:latin typeface="+mn-lt"/>
              </a:rPr>
              <a:t>Cómo vemos televisión?</a:t>
            </a:r>
            <a:endParaRPr lang="en-US" b="1" dirty="0">
              <a:latin typeface="+mn-lt"/>
            </a:endParaRPr>
          </a:p>
        </p:txBody>
      </p:sp>
      <p:sp>
        <p:nvSpPr>
          <p:cNvPr id="1035" name="1034 Rectángulo"/>
          <p:cNvSpPr/>
          <p:nvPr/>
        </p:nvSpPr>
        <p:spPr>
          <a:xfrm>
            <a:off x="91738" y="6278776"/>
            <a:ext cx="9034284" cy="584775"/>
          </a:xfrm>
          <a:prstGeom prst="rect">
            <a:avLst/>
          </a:prstGeom>
        </p:spPr>
        <p:txBody>
          <a:bodyPr wrap="square">
            <a:spAutoFit/>
          </a:bodyPr>
          <a:lstStyle/>
          <a:p>
            <a:r>
              <a:rPr lang="en-US" sz="1600" dirty="0" err="1"/>
              <a:t>Vanattenhoven</a:t>
            </a:r>
            <a:r>
              <a:rPr lang="en-US" sz="1600" dirty="0"/>
              <a:t>, </a:t>
            </a:r>
            <a:r>
              <a:rPr lang="en-US" sz="1600" dirty="0" err="1"/>
              <a:t>Jeroen</a:t>
            </a:r>
            <a:r>
              <a:rPr lang="en-US" sz="1600" dirty="0"/>
              <a:t>., </a:t>
            </a:r>
            <a:r>
              <a:rPr lang="en-US" sz="1600" dirty="0" err="1"/>
              <a:t>Geerts</a:t>
            </a:r>
            <a:r>
              <a:rPr lang="en-US" sz="1600" dirty="0"/>
              <a:t>, David. (2015</a:t>
            </a:r>
            <a:r>
              <a:rPr lang="en-US" sz="1600" dirty="0" smtClean="0"/>
              <a:t>). “</a:t>
            </a:r>
            <a:r>
              <a:rPr lang="en-US" sz="1600" i="1" dirty="0" smtClean="0"/>
              <a:t>Broadcast</a:t>
            </a:r>
            <a:r>
              <a:rPr lang="en-US" sz="1600" i="1" dirty="0"/>
              <a:t>, Video-on-Demand, and Other Ways to Watch Television Content: a Household </a:t>
            </a:r>
            <a:r>
              <a:rPr lang="en-US" sz="1600" i="1" dirty="0" smtClean="0"/>
              <a:t>Perspective</a:t>
            </a:r>
            <a:r>
              <a:rPr lang="en-US" sz="1600" dirty="0" smtClean="0"/>
              <a:t>” ACM Proceedings </a:t>
            </a:r>
            <a:r>
              <a:rPr lang="en-US" sz="1600" dirty="0"/>
              <a:t>TVX 2015, June 3-5,2015. Brussels, Belgium</a:t>
            </a:r>
            <a:endParaRPr lang="es-CO" sz="1600" dirty="0"/>
          </a:p>
        </p:txBody>
      </p:sp>
      <p:sp>
        <p:nvSpPr>
          <p:cNvPr id="63" name="TextBox 2107"/>
          <p:cNvSpPr txBox="1"/>
          <p:nvPr/>
        </p:nvSpPr>
        <p:spPr>
          <a:xfrm>
            <a:off x="273050" y="418884"/>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spTree>
    <p:extLst>
      <p:ext uri="{BB962C8B-B14F-4D97-AF65-F5344CB8AC3E}">
        <p14:creationId xmlns:p14="http://schemas.microsoft.com/office/powerpoint/2010/main" val="108999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104 Grupo"/>
          <p:cNvGrpSpPr/>
          <p:nvPr/>
        </p:nvGrpSpPr>
        <p:grpSpPr>
          <a:xfrm>
            <a:off x="4952383" y="1954052"/>
            <a:ext cx="792088" cy="1176709"/>
            <a:chOff x="4732345" y="1628800"/>
            <a:chExt cx="792088" cy="1176709"/>
          </a:xfrm>
          <a:solidFill>
            <a:schemeClr val="accent5"/>
          </a:solidFill>
        </p:grpSpPr>
        <p:sp>
          <p:nvSpPr>
            <p:cNvPr id="106" name="105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07" name="10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102" name="101 Grupo"/>
          <p:cNvGrpSpPr/>
          <p:nvPr/>
        </p:nvGrpSpPr>
        <p:grpSpPr>
          <a:xfrm>
            <a:off x="642462" y="2180283"/>
            <a:ext cx="792088" cy="1176709"/>
            <a:chOff x="4732345" y="1628800"/>
            <a:chExt cx="792088" cy="1176709"/>
          </a:xfrm>
          <a:solidFill>
            <a:schemeClr val="accent5"/>
          </a:solidFill>
        </p:grpSpPr>
        <p:sp>
          <p:nvSpPr>
            <p:cNvPr id="103" name="102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04" name="103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pic>
        <p:nvPicPr>
          <p:cNvPr id="61" name="Picture 14" descr="http://info.abril.com.br/images/materias/2012/04/Netflix-winphone-201204121126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36" r="67737"/>
          <a:stretch/>
        </p:blipFill>
        <p:spPr bwMode="auto">
          <a:xfrm rot="697512">
            <a:off x="6251250" y="4483334"/>
            <a:ext cx="740014" cy="49679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redondeado"/>
          <p:cNvSpPr/>
          <p:nvPr/>
        </p:nvSpPr>
        <p:spPr>
          <a:xfrm rot="2328397">
            <a:off x="1885019" y="2564563"/>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grpSp>
        <p:nvGrpSpPr>
          <p:cNvPr id="6" name="5 Grupo"/>
          <p:cNvGrpSpPr/>
          <p:nvPr/>
        </p:nvGrpSpPr>
        <p:grpSpPr>
          <a:xfrm>
            <a:off x="1147382" y="2124041"/>
            <a:ext cx="792088" cy="1176709"/>
            <a:chOff x="4732345" y="1628800"/>
            <a:chExt cx="792088" cy="1176709"/>
          </a:xfrm>
          <a:solidFill>
            <a:schemeClr val="accent5"/>
          </a:solidFill>
        </p:grpSpPr>
        <p:sp>
          <p:nvSpPr>
            <p:cNvPr id="7" name="6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8" name="7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9" name="8 Rectángulo redondeado"/>
          <p:cNvSpPr/>
          <p:nvPr/>
        </p:nvSpPr>
        <p:spPr>
          <a:xfrm rot="702130">
            <a:off x="475763" y="2588798"/>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2098006" y="1846252"/>
            <a:ext cx="1109838" cy="702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3" name="12 Triángulo isósceles"/>
          <p:cNvSpPr/>
          <p:nvPr/>
        </p:nvSpPr>
        <p:spPr>
          <a:xfrm rot="5400000">
            <a:off x="2558249" y="2054488"/>
            <a:ext cx="298960" cy="2801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2009997" y="261563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CuadroTexto"/>
          <p:cNvSpPr txBox="1"/>
          <p:nvPr/>
        </p:nvSpPr>
        <p:spPr>
          <a:xfrm>
            <a:off x="3197703" y="1483535"/>
            <a:ext cx="1005275" cy="1569660"/>
          </a:xfrm>
          <a:prstGeom prst="rect">
            <a:avLst/>
          </a:prstGeom>
          <a:noFill/>
        </p:spPr>
        <p:txBody>
          <a:bodyPr wrap="none" rtlCol="0">
            <a:spAutoFit/>
          </a:bodyPr>
          <a:lstStyle/>
          <a:p>
            <a:r>
              <a:rPr lang="es-CO" sz="1600" dirty="0" smtClean="0">
                <a:solidFill>
                  <a:prstClr val="black"/>
                </a:solidFill>
              </a:rPr>
              <a:t>Noticias</a:t>
            </a:r>
          </a:p>
          <a:p>
            <a:r>
              <a:rPr lang="es-CO" sz="1600" dirty="0" smtClean="0">
                <a:solidFill>
                  <a:prstClr val="black"/>
                </a:solidFill>
              </a:rPr>
              <a:t>Deportes</a:t>
            </a:r>
          </a:p>
          <a:p>
            <a:r>
              <a:rPr lang="es-CO" sz="1600" dirty="0" smtClean="0">
                <a:solidFill>
                  <a:prstClr val="black"/>
                </a:solidFill>
              </a:rPr>
              <a:t>Show</a:t>
            </a:r>
          </a:p>
          <a:p>
            <a:r>
              <a:rPr lang="es-CO" sz="1600" dirty="0" smtClean="0">
                <a:solidFill>
                  <a:prstClr val="black"/>
                </a:solidFill>
              </a:rPr>
              <a:t>Novelas</a:t>
            </a:r>
          </a:p>
          <a:p>
            <a:r>
              <a:rPr lang="es-CO" sz="1600" dirty="0" smtClean="0">
                <a:solidFill>
                  <a:prstClr val="black"/>
                </a:solidFill>
              </a:rPr>
              <a:t>Musicales</a:t>
            </a:r>
          </a:p>
          <a:p>
            <a:r>
              <a:rPr lang="es-CO" sz="1600" dirty="0" err="1" smtClean="0">
                <a:solidFill>
                  <a:prstClr val="black"/>
                </a:solidFill>
              </a:rPr>
              <a:t>Realities</a:t>
            </a:r>
            <a:endParaRPr lang="es-CO" sz="1600" dirty="0">
              <a:solidFill>
                <a:prstClr val="black"/>
              </a:solidFill>
            </a:endParaRPr>
          </a:p>
        </p:txBody>
      </p:sp>
      <p:sp>
        <p:nvSpPr>
          <p:cNvPr id="18" name="17 CuadroTexto"/>
          <p:cNvSpPr txBox="1"/>
          <p:nvPr/>
        </p:nvSpPr>
        <p:spPr>
          <a:xfrm>
            <a:off x="2436754" y="1541027"/>
            <a:ext cx="507768" cy="338554"/>
          </a:xfrm>
          <a:prstGeom prst="rect">
            <a:avLst/>
          </a:prstGeom>
          <a:noFill/>
        </p:spPr>
        <p:txBody>
          <a:bodyPr wrap="none" rtlCol="0">
            <a:spAutoFit/>
          </a:bodyPr>
          <a:lstStyle/>
          <a:p>
            <a:r>
              <a:rPr lang="es-CO" sz="1600" dirty="0" smtClean="0">
                <a:solidFill>
                  <a:prstClr val="black"/>
                </a:solidFill>
              </a:rPr>
              <a:t>TDT</a:t>
            </a:r>
            <a:endParaRPr lang="es-CO" sz="1600" dirty="0">
              <a:solidFill>
                <a:prstClr val="black"/>
              </a:solidFill>
            </a:endParaRPr>
          </a:p>
        </p:txBody>
      </p:sp>
      <p:grpSp>
        <p:nvGrpSpPr>
          <p:cNvPr id="31" name="30 Grupo"/>
          <p:cNvGrpSpPr/>
          <p:nvPr/>
        </p:nvGrpSpPr>
        <p:grpSpPr>
          <a:xfrm>
            <a:off x="5467862" y="1896164"/>
            <a:ext cx="792088" cy="1176709"/>
            <a:chOff x="4732345" y="1628800"/>
            <a:chExt cx="792088" cy="1176709"/>
          </a:xfrm>
          <a:solidFill>
            <a:schemeClr val="accent5"/>
          </a:solidFill>
        </p:grpSpPr>
        <p:sp>
          <p:nvSpPr>
            <p:cNvPr id="32" name="31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3" name="32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34" name="33 Rectángulo redondeado"/>
          <p:cNvSpPr/>
          <p:nvPr/>
        </p:nvSpPr>
        <p:spPr>
          <a:xfrm rot="702130">
            <a:off x="4796243" y="2360921"/>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Rectángulo"/>
          <p:cNvSpPr/>
          <p:nvPr/>
        </p:nvSpPr>
        <p:spPr>
          <a:xfrm>
            <a:off x="6418486" y="1618375"/>
            <a:ext cx="1109838" cy="702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39" name="38 CuadroTexto"/>
          <p:cNvSpPr txBox="1"/>
          <p:nvPr/>
        </p:nvSpPr>
        <p:spPr>
          <a:xfrm>
            <a:off x="7528324" y="1535306"/>
            <a:ext cx="1364156" cy="1077218"/>
          </a:xfrm>
          <a:prstGeom prst="rect">
            <a:avLst/>
          </a:prstGeom>
          <a:noFill/>
        </p:spPr>
        <p:txBody>
          <a:bodyPr wrap="none" rtlCol="0">
            <a:spAutoFit/>
          </a:bodyPr>
          <a:lstStyle/>
          <a:p>
            <a:r>
              <a:rPr lang="es-CO" sz="1600" b="1" u="sng" dirty="0" err="1" smtClean="0">
                <a:solidFill>
                  <a:srgbClr val="FF0000"/>
                </a:solidFill>
              </a:rPr>
              <a:t>VoD</a:t>
            </a:r>
            <a:r>
              <a:rPr lang="es-CO" sz="1600" b="1" u="sng" dirty="0" smtClean="0">
                <a:solidFill>
                  <a:srgbClr val="FF0000"/>
                </a:solidFill>
              </a:rPr>
              <a:t> con Apps</a:t>
            </a:r>
          </a:p>
          <a:p>
            <a:r>
              <a:rPr lang="es-CO" sz="1600" dirty="0" smtClean="0">
                <a:solidFill>
                  <a:prstClr val="black"/>
                </a:solidFill>
              </a:rPr>
              <a:t>Películas</a:t>
            </a:r>
          </a:p>
          <a:p>
            <a:r>
              <a:rPr lang="es-CO" sz="1600" dirty="0" smtClean="0">
                <a:solidFill>
                  <a:prstClr val="black"/>
                </a:solidFill>
              </a:rPr>
              <a:t>Series</a:t>
            </a:r>
          </a:p>
          <a:p>
            <a:r>
              <a:rPr lang="es-CO" sz="1600" dirty="0" err="1" smtClean="0">
                <a:solidFill>
                  <a:prstClr val="black"/>
                </a:solidFill>
              </a:rPr>
              <a:t>Cartoons</a:t>
            </a:r>
            <a:endParaRPr lang="es-CO" sz="1600" dirty="0">
              <a:solidFill>
                <a:prstClr val="black"/>
              </a:solidFill>
            </a:endParaRPr>
          </a:p>
        </p:txBody>
      </p:sp>
      <p:sp>
        <p:nvSpPr>
          <p:cNvPr id="40" name="39 CuadroTexto"/>
          <p:cNvSpPr txBox="1"/>
          <p:nvPr/>
        </p:nvSpPr>
        <p:spPr>
          <a:xfrm>
            <a:off x="6490876" y="1268760"/>
            <a:ext cx="970779" cy="338554"/>
          </a:xfrm>
          <a:prstGeom prst="rect">
            <a:avLst/>
          </a:prstGeom>
          <a:noFill/>
        </p:spPr>
        <p:txBody>
          <a:bodyPr wrap="none" rtlCol="0">
            <a:spAutoFit/>
          </a:bodyPr>
          <a:lstStyle/>
          <a:p>
            <a:r>
              <a:rPr lang="es-CO" sz="1600" dirty="0" smtClean="0">
                <a:solidFill>
                  <a:prstClr val="black"/>
                </a:solidFill>
              </a:rPr>
              <a:t>IPTV, OTT</a:t>
            </a:r>
            <a:endParaRPr lang="es-CO" sz="1600" dirty="0">
              <a:solidFill>
                <a:prstClr val="black"/>
              </a:solidFill>
            </a:endParaRPr>
          </a:p>
        </p:txBody>
      </p:sp>
      <p:sp>
        <p:nvSpPr>
          <p:cNvPr id="41" name="AutoShape 2" descr="Resultado de imagen para netfl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4" name="Picture 10" descr="http://blogs-images.forbes.com/merrillbarr/files/2014/04/netflix-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5678" y="1767096"/>
            <a:ext cx="746986" cy="420180"/>
          </a:xfrm>
          <a:prstGeom prst="rect">
            <a:avLst/>
          </a:prstGeom>
          <a:noFill/>
          <a:extLst>
            <a:ext uri="{909E8E84-426E-40DD-AFC4-6F175D3DCCD1}">
              <a14:hiddenFill xmlns:a14="http://schemas.microsoft.com/office/drawing/2010/main">
                <a:solidFill>
                  <a:srgbClr val="FFFFFF"/>
                </a:solidFill>
              </a14:hiddenFill>
            </a:ext>
          </a:extLst>
        </p:spPr>
      </p:pic>
      <p:sp>
        <p:nvSpPr>
          <p:cNvPr id="51" name="50 Rectángulo redondeado"/>
          <p:cNvSpPr/>
          <p:nvPr/>
        </p:nvSpPr>
        <p:spPr>
          <a:xfrm>
            <a:off x="6584418" y="5135256"/>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2" name="51 Grupo"/>
          <p:cNvGrpSpPr/>
          <p:nvPr/>
        </p:nvGrpSpPr>
        <p:grpSpPr>
          <a:xfrm>
            <a:off x="6008354" y="4246579"/>
            <a:ext cx="792088" cy="1176709"/>
            <a:chOff x="4732345" y="1628800"/>
            <a:chExt cx="792088" cy="1176709"/>
          </a:xfrm>
          <a:solidFill>
            <a:schemeClr val="accent5"/>
          </a:solidFill>
        </p:grpSpPr>
        <p:sp>
          <p:nvSpPr>
            <p:cNvPr id="53" name="52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54" name="53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55" name="54 Rectángulo redondeado"/>
          <p:cNvSpPr/>
          <p:nvPr/>
        </p:nvSpPr>
        <p:spPr>
          <a:xfrm rot="702130">
            <a:off x="5336735" y="4711336"/>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57 CuadroTexto"/>
          <p:cNvSpPr txBox="1"/>
          <p:nvPr/>
        </p:nvSpPr>
        <p:spPr>
          <a:xfrm>
            <a:off x="7015602" y="4312867"/>
            <a:ext cx="1364156" cy="1323439"/>
          </a:xfrm>
          <a:prstGeom prst="rect">
            <a:avLst/>
          </a:prstGeom>
          <a:noFill/>
        </p:spPr>
        <p:txBody>
          <a:bodyPr wrap="none" rtlCol="0">
            <a:spAutoFit/>
          </a:bodyPr>
          <a:lstStyle/>
          <a:p>
            <a:r>
              <a:rPr lang="es-CO" sz="1600" b="1" u="sng" dirty="0" err="1" smtClean="0">
                <a:solidFill>
                  <a:srgbClr val="FF0000"/>
                </a:solidFill>
              </a:rPr>
              <a:t>VoD</a:t>
            </a:r>
            <a:r>
              <a:rPr lang="es-CO" sz="1600" b="1" u="sng" dirty="0" smtClean="0">
                <a:solidFill>
                  <a:srgbClr val="FF0000"/>
                </a:solidFill>
              </a:rPr>
              <a:t> con Apps</a:t>
            </a:r>
          </a:p>
          <a:p>
            <a:r>
              <a:rPr lang="es-CO" sz="1600" b="1" u="sng" dirty="0">
                <a:solidFill>
                  <a:srgbClr val="FF0000"/>
                </a:solidFill>
              </a:rPr>
              <a:t>o</a:t>
            </a:r>
            <a:r>
              <a:rPr lang="es-CO" sz="1600" b="1" u="sng" dirty="0" smtClean="0">
                <a:solidFill>
                  <a:srgbClr val="FF0000"/>
                </a:solidFill>
              </a:rPr>
              <a:t> Web</a:t>
            </a:r>
          </a:p>
          <a:p>
            <a:r>
              <a:rPr lang="es-CO" sz="1600" dirty="0" smtClean="0">
                <a:solidFill>
                  <a:prstClr val="black"/>
                </a:solidFill>
              </a:rPr>
              <a:t>Películas</a:t>
            </a:r>
          </a:p>
          <a:p>
            <a:r>
              <a:rPr lang="es-CO" sz="1600" dirty="0" smtClean="0">
                <a:solidFill>
                  <a:prstClr val="black"/>
                </a:solidFill>
              </a:rPr>
              <a:t>Series</a:t>
            </a:r>
          </a:p>
          <a:p>
            <a:r>
              <a:rPr lang="es-CO" sz="1600" dirty="0" err="1" smtClean="0">
                <a:solidFill>
                  <a:prstClr val="black"/>
                </a:solidFill>
              </a:rPr>
              <a:t>Cartoons</a:t>
            </a:r>
            <a:endParaRPr lang="es-CO" sz="1600" dirty="0">
              <a:solidFill>
                <a:prstClr val="black"/>
              </a:solidFill>
            </a:endParaRPr>
          </a:p>
        </p:txBody>
      </p:sp>
      <p:sp>
        <p:nvSpPr>
          <p:cNvPr id="59" name="58 CuadroTexto"/>
          <p:cNvSpPr txBox="1"/>
          <p:nvPr/>
        </p:nvSpPr>
        <p:spPr>
          <a:xfrm>
            <a:off x="6534173" y="4005064"/>
            <a:ext cx="517001" cy="338554"/>
          </a:xfrm>
          <a:prstGeom prst="rect">
            <a:avLst/>
          </a:prstGeom>
          <a:noFill/>
        </p:spPr>
        <p:txBody>
          <a:bodyPr wrap="none" rtlCol="0">
            <a:spAutoFit/>
          </a:bodyPr>
          <a:lstStyle/>
          <a:p>
            <a:r>
              <a:rPr lang="es-CO" sz="1600" dirty="0" smtClean="0">
                <a:solidFill>
                  <a:prstClr val="black"/>
                </a:solidFill>
              </a:rPr>
              <a:t>OTT</a:t>
            </a:r>
            <a:endParaRPr lang="es-CO" sz="1600" dirty="0">
              <a:solidFill>
                <a:prstClr val="black"/>
              </a:solidFill>
            </a:endParaRPr>
          </a:p>
        </p:txBody>
      </p:sp>
      <p:grpSp>
        <p:nvGrpSpPr>
          <p:cNvPr id="1031" name="1030 Grupo"/>
          <p:cNvGrpSpPr/>
          <p:nvPr/>
        </p:nvGrpSpPr>
        <p:grpSpPr>
          <a:xfrm>
            <a:off x="614081" y="4694614"/>
            <a:ext cx="2014237" cy="1094884"/>
            <a:chOff x="6477730" y="4622606"/>
            <a:chExt cx="2014237" cy="1094884"/>
          </a:xfrm>
          <a:solidFill>
            <a:schemeClr val="bg1">
              <a:lumMod val="50000"/>
            </a:schemeClr>
          </a:solidFill>
        </p:grpSpPr>
        <p:sp>
          <p:nvSpPr>
            <p:cNvPr id="81" name="80 Rectángulo"/>
            <p:cNvSpPr/>
            <p:nvPr/>
          </p:nvSpPr>
          <p:spPr>
            <a:xfrm>
              <a:off x="8319076" y="4624034"/>
              <a:ext cx="157122" cy="793569"/>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6" name="1025 Datos"/>
            <p:cNvSpPr/>
            <p:nvPr/>
          </p:nvSpPr>
          <p:spPr>
            <a:xfrm>
              <a:off x="6477730" y="4622606"/>
              <a:ext cx="2014237" cy="277083"/>
            </a:xfrm>
            <a:prstGeom prst="flowChartInputOutpu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81 Rectángulo"/>
            <p:cNvSpPr/>
            <p:nvPr/>
          </p:nvSpPr>
          <p:spPr>
            <a:xfrm>
              <a:off x="7952785" y="4923921"/>
              <a:ext cx="157122" cy="793569"/>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0" name="69 Rectángulo"/>
          <p:cNvSpPr/>
          <p:nvPr/>
        </p:nvSpPr>
        <p:spPr>
          <a:xfrm>
            <a:off x="1325349" y="4196378"/>
            <a:ext cx="770633" cy="5541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pic>
        <p:nvPicPr>
          <p:cNvPr id="1040" name="Picture 16" descr="https://upload.wikimedia.org/wikipedia/commons/thumb/0/06/YouTube_logo_2013.svg/200px-YouTube_logo_2013.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9189" y="4374838"/>
            <a:ext cx="549998" cy="230999"/>
          </a:xfrm>
          <a:prstGeom prst="rect">
            <a:avLst/>
          </a:prstGeom>
          <a:noFill/>
          <a:extLst>
            <a:ext uri="{909E8E84-426E-40DD-AFC4-6F175D3DCCD1}">
              <a14:hiddenFill xmlns:a14="http://schemas.microsoft.com/office/drawing/2010/main">
                <a:solidFill>
                  <a:srgbClr val="FFFFFF"/>
                </a:solidFill>
              </a14:hiddenFill>
            </a:ext>
          </a:extLst>
        </p:spPr>
      </p:pic>
      <p:sp>
        <p:nvSpPr>
          <p:cNvPr id="87" name="86 CuadroTexto"/>
          <p:cNvSpPr txBox="1"/>
          <p:nvPr/>
        </p:nvSpPr>
        <p:spPr>
          <a:xfrm>
            <a:off x="2628318" y="4512022"/>
            <a:ext cx="2149884" cy="830997"/>
          </a:xfrm>
          <a:prstGeom prst="rect">
            <a:avLst/>
          </a:prstGeom>
          <a:noFill/>
        </p:spPr>
        <p:txBody>
          <a:bodyPr wrap="none" rtlCol="0">
            <a:spAutoFit/>
          </a:bodyPr>
          <a:lstStyle/>
          <a:p>
            <a:r>
              <a:rPr lang="es-CO" sz="1600" dirty="0" err="1" smtClean="0">
                <a:solidFill>
                  <a:prstClr val="black"/>
                </a:solidFill>
              </a:rPr>
              <a:t>VoD</a:t>
            </a:r>
            <a:r>
              <a:rPr lang="es-CO" sz="1600" dirty="0" smtClean="0">
                <a:solidFill>
                  <a:prstClr val="black"/>
                </a:solidFill>
              </a:rPr>
              <a:t> a través de la Web</a:t>
            </a:r>
          </a:p>
          <a:p>
            <a:r>
              <a:rPr lang="es-CO" sz="1600" dirty="0" smtClean="0">
                <a:solidFill>
                  <a:prstClr val="black"/>
                </a:solidFill>
              </a:rPr>
              <a:t>Catch up </a:t>
            </a:r>
            <a:r>
              <a:rPr lang="es-CO" sz="1600" dirty="0" err="1" smtClean="0">
                <a:solidFill>
                  <a:prstClr val="black"/>
                </a:solidFill>
              </a:rPr>
              <a:t>Services</a:t>
            </a:r>
            <a:endParaRPr lang="es-CO" sz="1600" dirty="0" smtClean="0">
              <a:solidFill>
                <a:prstClr val="black"/>
              </a:solidFill>
            </a:endParaRPr>
          </a:p>
          <a:p>
            <a:r>
              <a:rPr lang="es-CO" sz="1600" dirty="0" err="1" smtClean="0">
                <a:solidFill>
                  <a:prstClr val="black"/>
                </a:solidFill>
              </a:rPr>
              <a:t>Download</a:t>
            </a:r>
            <a:r>
              <a:rPr lang="es-CO" sz="1600" dirty="0" smtClean="0">
                <a:solidFill>
                  <a:prstClr val="black"/>
                </a:solidFill>
              </a:rPr>
              <a:t> </a:t>
            </a:r>
            <a:r>
              <a:rPr lang="es-CO" sz="1600" dirty="0" err="1" smtClean="0">
                <a:solidFill>
                  <a:prstClr val="black"/>
                </a:solidFill>
              </a:rPr>
              <a:t>Movies</a:t>
            </a:r>
            <a:endParaRPr lang="es-CO" sz="1600" dirty="0" smtClean="0">
              <a:solidFill>
                <a:prstClr val="black"/>
              </a:solidFill>
            </a:endParaRPr>
          </a:p>
        </p:txBody>
      </p:sp>
      <p:sp>
        <p:nvSpPr>
          <p:cNvPr id="88" name="87 CuadroTexto"/>
          <p:cNvSpPr txBox="1"/>
          <p:nvPr/>
        </p:nvSpPr>
        <p:spPr>
          <a:xfrm>
            <a:off x="2083786" y="4107502"/>
            <a:ext cx="517001" cy="338554"/>
          </a:xfrm>
          <a:prstGeom prst="rect">
            <a:avLst/>
          </a:prstGeom>
          <a:noFill/>
        </p:spPr>
        <p:txBody>
          <a:bodyPr wrap="none" rtlCol="0">
            <a:spAutoFit/>
          </a:bodyPr>
          <a:lstStyle/>
          <a:p>
            <a:r>
              <a:rPr lang="es-CO" sz="1600" dirty="0" smtClean="0">
                <a:solidFill>
                  <a:prstClr val="black"/>
                </a:solidFill>
              </a:rPr>
              <a:t>OTT</a:t>
            </a:r>
            <a:endParaRPr lang="es-CO" sz="1600" dirty="0">
              <a:solidFill>
                <a:prstClr val="black"/>
              </a:solidFill>
            </a:endParaRPr>
          </a:p>
        </p:txBody>
      </p:sp>
      <p:sp>
        <p:nvSpPr>
          <p:cNvPr id="1033" name="1032 Datos"/>
          <p:cNvSpPr/>
          <p:nvPr/>
        </p:nvSpPr>
        <p:spPr>
          <a:xfrm>
            <a:off x="1179214" y="4772442"/>
            <a:ext cx="869632" cy="174545"/>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0" name="89 Grupo"/>
          <p:cNvGrpSpPr/>
          <p:nvPr/>
        </p:nvGrpSpPr>
        <p:grpSpPr>
          <a:xfrm>
            <a:off x="724575" y="4293096"/>
            <a:ext cx="792088" cy="1176709"/>
            <a:chOff x="4732345" y="1628800"/>
            <a:chExt cx="792088" cy="1176709"/>
          </a:xfrm>
          <a:solidFill>
            <a:schemeClr val="accent5"/>
          </a:solidFill>
        </p:grpSpPr>
        <p:sp>
          <p:nvSpPr>
            <p:cNvPr id="91" name="90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92" name="91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93" name="92 Grupo"/>
          <p:cNvGrpSpPr/>
          <p:nvPr/>
        </p:nvGrpSpPr>
        <p:grpSpPr>
          <a:xfrm>
            <a:off x="652567" y="4833155"/>
            <a:ext cx="1030343" cy="1260141"/>
            <a:chOff x="6516216" y="4761147"/>
            <a:chExt cx="1030343" cy="1260141"/>
          </a:xfrm>
          <a:solidFill>
            <a:schemeClr val="bg1">
              <a:lumMod val="50000"/>
            </a:schemeClr>
          </a:solidFill>
        </p:grpSpPr>
        <p:sp>
          <p:nvSpPr>
            <p:cNvPr id="94" name="93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5" name="94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6" name="95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96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97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0" name="Title 2100"/>
          <p:cNvSpPr txBox="1">
            <a:spLocks/>
          </p:cNvSpPr>
          <p:nvPr/>
        </p:nvSpPr>
        <p:spPr>
          <a:xfrm>
            <a:off x="251520" y="843534"/>
            <a:ext cx="8547422" cy="657085"/>
          </a:xfrm>
          <a:prstGeom prst="rect">
            <a:avLst/>
          </a:prstGeom>
        </p:spPr>
        <p:txBody>
          <a:bodyPr vert="horz">
            <a:normAutofit fontScale="97500"/>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smtClean="0">
                <a:latin typeface="+mn-lt"/>
              </a:rPr>
              <a:t>Cómo vemos televisión?</a:t>
            </a:r>
            <a:endParaRPr lang="en-US" b="1" dirty="0">
              <a:latin typeface="+mn-lt"/>
            </a:endParaRPr>
          </a:p>
        </p:txBody>
      </p:sp>
      <p:sp>
        <p:nvSpPr>
          <p:cNvPr id="1035" name="1034 Rectángulo"/>
          <p:cNvSpPr/>
          <p:nvPr/>
        </p:nvSpPr>
        <p:spPr>
          <a:xfrm>
            <a:off x="91738" y="6278776"/>
            <a:ext cx="9034284" cy="584775"/>
          </a:xfrm>
          <a:prstGeom prst="rect">
            <a:avLst/>
          </a:prstGeom>
        </p:spPr>
        <p:txBody>
          <a:bodyPr wrap="square">
            <a:spAutoFit/>
          </a:bodyPr>
          <a:lstStyle/>
          <a:p>
            <a:r>
              <a:rPr lang="en-US" sz="1600" dirty="0" err="1"/>
              <a:t>Vanattenhoven</a:t>
            </a:r>
            <a:r>
              <a:rPr lang="en-US" sz="1600" dirty="0"/>
              <a:t>, </a:t>
            </a:r>
            <a:r>
              <a:rPr lang="en-US" sz="1600" dirty="0" err="1"/>
              <a:t>Jeroen</a:t>
            </a:r>
            <a:r>
              <a:rPr lang="en-US" sz="1600" dirty="0"/>
              <a:t>., </a:t>
            </a:r>
            <a:r>
              <a:rPr lang="en-US" sz="1600" dirty="0" err="1"/>
              <a:t>Geerts</a:t>
            </a:r>
            <a:r>
              <a:rPr lang="en-US" sz="1600" dirty="0"/>
              <a:t>, David. (2015</a:t>
            </a:r>
            <a:r>
              <a:rPr lang="en-US" sz="1600" dirty="0" smtClean="0"/>
              <a:t>). “</a:t>
            </a:r>
            <a:r>
              <a:rPr lang="en-US" sz="1600" i="1" dirty="0" smtClean="0"/>
              <a:t>Broadcast</a:t>
            </a:r>
            <a:r>
              <a:rPr lang="en-US" sz="1600" i="1" dirty="0"/>
              <a:t>, Video-on-Demand, and Other Ways to Watch Television Content: a Household </a:t>
            </a:r>
            <a:r>
              <a:rPr lang="en-US" sz="1600" i="1" dirty="0" smtClean="0"/>
              <a:t>Perspective</a:t>
            </a:r>
            <a:r>
              <a:rPr lang="en-US" sz="1600" dirty="0" smtClean="0"/>
              <a:t>” ACM Proceedings </a:t>
            </a:r>
            <a:r>
              <a:rPr lang="en-US" sz="1600" dirty="0"/>
              <a:t>TVX 2015, June 3-5,2015. Brussels, Belgium</a:t>
            </a:r>
            <a:endParaRPr lang="es-CO" sz="1600" dirty="0"/>
          </a:p>
        </p:txBody>
      </p:sp>
      <p:sp>
        <p:nvSpPr>
          <p:cNvPr id="63" name="TextBox 2107"/>
          <p:cNvSpPr txBox="1"/>
          <p:nvPr/>
        </p:nvSpPr>
        <p:spPr>
          <a:xfrm>
            <a:off x="273050" y="418884"/>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grpSp>
        <p:nvGrpSpPr>
          <p:cNvPr id="25" name="24 Grupo"/>
          <p:cNvGrpSpPr/>
          <p:nvPr/>
        </p:nvGrpSpPr>
        <p:grpSpPr>
          <a:xfrm>
            <a:off x="1644090" y="1988840"/>
            <a:ext cx="2423854" cy="1959981"/>
            <a:chOff x="1500074" y="2045083"/>
            <a:chExt cx="2423854" cy="1959981"/>
          </a:xfrm>
        </p:grpSpPr>
        <p:sp>
          <p:nvSpPr>
            <p:cNvPr id="2" name="1 Elipse"/>
            <p:cNvSpPr/>
            <p:nvPr/>
          </p:nvSpPr>
          <p:spPr>
            <a:xfrm>
              <a:off x="1500074" y="2045083"/>
              <a:ext cx="2423854" cy="195998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a:off x="3133259" y="2765162"/>
              <a:ext cx="502637" cy="57197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18 Grupo"/>
            <p:cNvGrpSpPr/>
            <p:nvPr/>
          </p:nvGrpSpPr>
          <p:grpSpPr>
            <a:xfrm>
              <a:off x="3033075" y="2996952"/>
              <a:ext cx="314789" cy="600637"/>
              <a:chOff x="2996508" y="3025073"/>
              <a:chExt cx="363982" cy="588281"/>
            </a:xfrm>
          </p:grpSpPr>
          <p:grpSp>
            <p:nvGrpSpPr>
              <p:cNvPr id="66" name="65 Grupo"/>
              <p:cNvGrpSpPr/>
              <p:nvPr/>
            </p:nvGrpSpPr>
            <p:grpSpPr>
              <a:xfrm>
                <a:off x="2996508" y="3025073"/>
                <a:ext cx="363982" cy="541365"/>
                <a:chOff x="4732345" y="1628800"/>
                <a:chExt cx="792088" cy="1176709"/>
              </a:xfrm>
              <a:solidFill>
                <a:schemeClr val="accent5"/>
              </a:solidFill>
            </p:grpSpPr>
            <p:sp>
              <p:nvSpPr>
                <p:cNvPr id="67" name="66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8" name="67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5" name="14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70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1" name="20 Grupo"/>
            <p:cNvGrpSpPr/>
            <p:nvPr/>
          </p:nvGrpSpPr>
          <p:grpSpPr>
            <a:xfrm>
              <a:off x="1749197" y="2904457"/>
              <a:ext cx="953624" cy="538312"/>
              <a:chOff x="1614030" y="2904457"/>
              <a:chExt cx="953624" cy="538312"/>
            </a:xfrm>
          </p:grpSpPr>
          <p:sp>
            <p:nvSpPr>
              <p:cNvPr id="10" name="9 Rectángulo redondeado"/>
              <p:cNvSpPr/>
              <p:nvPr/>
            </p:nvSpPr>
            <p:spPr>
              <a:xfrm>
                <a:off x="1723446" y="3012718"/>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1614030" y="2904457"/>
                <a:ext cx="822724" cy="452535"/>
              </a:xfrm>
              <a:prstGeom prst="rect">
                <a:avLst/>
              </a:prstGeom>
              <a:solidFill>
                <a:schemeClr val="accent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2436754" y="3129115"/>
                <a:ext cx="130900" cy="227877"/>
              </a:xfrm>
              <a:prstGeom prst="rect">
                <a:avLst/>
              </a:prstGeom>
              <a:solidFill>
                <a:schemeClr val="accent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Elipse"/>
              <p:cNvSpPr/>
              <p:nvPr/>
            </p:nvSpPr>
            <p:spPr>
              <a:xfrm>
                <a:off x="2246258" y="3284984"/>
                <a:ext cx="190496" cy="157785"/>
              </a:xfrm>
              <a:prstGeom prst="ellipse">
                <a:avLst/>
              </a:prstGeom>
              <a:solidFill>
                <a:schemeClr val="bg2">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72 Elipse"/>
              <p:cNvSpPr/>
              <p:nvPr/>
            </p:nvSpPr>
            <p:spPr>
              <a:xfrm>
                <a:off x="1691680" y="3284984"/>
                <a:ext cx="190496" cy="157785"/>
              </a:xfrm>
              <a:prstGeom prst="ellipse">
                <a:avLst/>
              </a:prstGeom>
              <a:solidFill>
                <a:schemeClr val="bg2">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5" name="74 Triángulo isósceles"/>
            <p:cNvSpPr/>
            <p:nvPr/>
          </p:nvSpPr>
          <p:spPr>
            <a:xfrm rot="5400000">
              <a:off x="3323249" y="2937598"/>
              <a:ext cx="149480" cy="1400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42" name="41 Grupo"/>
          <p:cNvGrpSpPr/>
          <p:nvPr/>
        </p:nvGrpSpPr>
        <p:grpSpPr>
          <a:xfrm>
            <a:off x="4716016" y="1944128"/>
            <a:ext cx="2423854" cy="1959981"/>
            <a:chOff x="4716016" y="1901067"/>
            <a:chExt cx="2423854" cy="1959981"/>
          </a:xfrm>
        </p:grpSpPr>
        <p:sp>
          <p:nvSpPr>
            <p:cNvPr id="29" name="28 Rectángulo redondeado"/>
            <p:cNvSpPr/>
            <p:nvPr/>
          </p:nvSpPr>
          <p:spPr>
            <a:xfrm rot="2328397">
              <a:off x="6205499" y="2336686"/>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30" name="29 Rectángulo redondeado"/>
            <p:cNvSpPr/>
            <p:nvPr/>
          </p:nvSpPr>
          <p:spPr>
            <a:xfrm>
              <a:off x="6043926" y="2784841"/>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Elipse"/>
            <p:cNvSpPr/>
            <p:nvPr/>
          </p:nvSpPr>
          <p:spPr>
            <a:xfrm>
              <a:off x="6330477" y="238775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8" name="Picture 14" descr="http://info.abril.com.br/images/materias/2012/04/Netflix-winphone-2012041211260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536" r="67737"/>
            <a:stretch/>
          </p:blipFill>
          <p:spPr bwMode="auto">
            <a:xfrm rot="2373647">
              <a:off x="6393898" y="2463068"/>
              <a:ext cx="285218" cy="529244"/>
            </a:xfrm>
            <a:prstGeom prst="rect">
              <a:avLst/>
            </a:prstGeom>
            <a:noFill/>
            <a:extLst>
              <a:ext uri="{909E8E84-426E-40DD-AFC4-6F175D3DCCD1}">
                <a14:hiddenFill xmlns:a14="http://schemas.microsoft.com/office/drawing/2010/main">
                  <a:solidFill>
                    <a:srgbClr val="FFFFFF"/>
                  </a:solidFill>
                </a14:hiddenFill>
              </a:ext>
            </a:extLst>
          </p:spPr>
        </p:pic>
        <p:sp>
          <p:nvSpPr>
            <p:cNvPr id="83" name="82 Elipse"/>
            <p:cNvSpPr/>
            <p:nvPr/>
          </p:nvSpPr>
          <p:spPr>
            <a:xfrm>
              <a:off x="4716016" y="1901067"/>
              <a:ext cx="2423854" cy="195998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5" name="84 Grupo"/>
            <p:cNvGrpSpPr/>
            <p:nvPr/>
          </p:nvGrpSpPr>
          <p:grpSpPr>
            <a:xfrm>
              <a:off x="6273435" y="2852936"/>
              <a:ext cx="314789" cy="600637"/>
              <a:chOff x="2996508" y="3025073"/>
              <a:chExt cx="363982" cy="588281"/>
            </a:xfrm>
          </p:grpSpPr>
          <p:grpSp>
            <p:nvGrpSpPr>
              <p:cNvPr id="111" name="110 Grupo"/>
              <p:cNvGrpSpPr/>
              <p:nvPr/>
            </p:nvGrpSpPr>
            <p:grpSpPr>
              <a:xfrm>
                <a:off x="2996508" y="3025073"/>
                <a:ext cx="363982" cy="541365"/>
                <a:chOff x="4732345" y="1628800"/>
                <a:chExt cx="792088" cy="1176709"/>
              </a:xfrm>
              <a:solidFill>
                <a:schemeClr val="accent5"/>
              </a:solidFill>
            </p:grpSpPr>
            <p:sp>
              <p:nvSpPr>
                <p:cNvPr id="114" name="113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15" name="114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12" name="111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3" name="112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6" name="115 Grupo"/>
            <p:cNvGrpSpPr/>
            <p:nvPr/>
          </p:nvGrpSpPr>
          <p:grpSpPr>
            <a:xfrm>
              <a:off x="6266518" y="3148966"/>
              <a:ext cx="295295" cy="475119"/>
              <a:chOff x="6516216" y="4761147"/>
              <a:chExt cx="1030343" cy="1260141"/>
            </a:xfrm>
            <a:solidFill>
              <a:schemeClr val="bg1">
                <a:lumMod val="50000"/>
              </a:schemeClr>
            </a:solidFill>
            <a:scene3d>
              <a:camera prst="orthographicFront">
                <a:rot lat="0" lon="0" rev="0"/>
              </a:camera>
              <a:lightRig rig="threePt" dir="t"/>
            </a:scene3d>
          </p:grpSpPr>
          <p:sp>
            <p:nvSpPr>
              <p:cNvPr id="117" name="116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8" name="117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118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0" name="119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1" name="120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22" name="121 Grupo"/>
            <p:cNvGrpSpPr/>
            <p:nvPr/>
          </p:nvGrpSpPr>
          <p:grpSpPr>
            <a:xfrm>
              <a:off x="5913395" y="2860227"/>
              <a:ext cx="314789" cy="600637"/>
              <a:chOff x="2996508" y="3025073"/>
              <a:chExt cx="363982" cy="588281"/>
            </a:xfrm>
          </p:grpSpPr>
          <p:grpSp>
            <p:nvGrpSpPr>
              <p:cNvPr id="123" name="122 Grupo"/>
              <p:cNvGrpSpPr/>
              <p:nvPr/>
            </p:nvGrpSpPr>
            <p:grpSpPr>
              <a:xfrm>
                <a:off x="2996508" y="3025073"/>
                <a:ext cx="363982" cy="541365"/>
                <a:chOff x="4732345" y="1628800"/>
                <a:chExt cx="792088" cy="1176709"/>
              </a:xfrm>
              <a:solidFill>
                <a:schemeClr val="accent5"/>
              </a:solidFill>
            </p:grpSpPr>
            <p:sp>
              <p:nvSpPr>
                <p:cNvPr id="126" name="125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27" name="12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24" name="123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5" name="124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28" name="127 Grupo"/>
            <p:cNvGrpSpPr/>
            <p:nvPr/>
          </p:nvGrpSpPr>
          <p:grpSpPr>
            <a:xfrm>
              <a:off x="5906478" y="3156257"/>
              <a:ext cx="295295" cy="475119"/>
              <a:chOff x="6516216" y="4761147"/>
              <a:chExt cx="1030343" cy="1260141"/>
            </a:xfrm>
            <a:solidFill>
              <a:schemeClr val="bg1">
                <a:lumMod val="50000"/>
              </a:schemeClr>
            </a:solidFill>
            <a:scene3d>
              <a:camera prst="orthographicFront">
                <a:rot lat="0" lon="0" rev="0"/>
              </a:camera>
              <a:lightRig rig="threePt" dir="t"/>
            </a:scene3d>
          </p:grpSpPr>
          <p:sp>
            <p:nvSpPr>
              <p:cNvPr id="129" name="128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0" name="129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130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2" name="131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3" name="132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4" name="133 Grupo"/>
            <p:cNvGrpSpPr/>
            <p:nvPr/>
          </p:nvGrpSpPr>
          <p:grpSpPr>
            <a:xfrm>
              <a:off x="5563235" y="2852936"/>
              <a:ext cx="314789" cy="600637"/>
              <a:chOff x="2996508" y="3025073"/>
              <a:chExt cx="363982" cy="588281"/>
            </a:xfrm>
          </p:grpSpPr>
          <p:grpSp>
            <p:nvGrpSpPr>
              <p:cNvPr id="135" name="134 Grupo"/>
              <p:cNvGrpSpPr/>
              <p:nvPr/>
            </p:nvGrpSpPr>
            <p:grpSpPr>
              <a:xfrm>
                <a:off x="2996508" y="3025073"/>
                <a:ext cx="363982" cy="541365"/>
                <a:chOff x="4732345" y="1628800"/>
                <a:chExt cx="792088" cy="1176709"/>
              </a:xfrm>
              <a:solidFill>
                <a:schemeClr val="accent5"/>
              </a:solidFill>
            </p:grpSpPr>
            <p:sp>
              <p:nvSpPr>
                <p:cNvPr id="138" name="137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39" name="138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36" name="135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7" name="136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40" name="139 Grupo"/>
            <p:cNvGrpSpPr/>
            <p:nvPr/>
          </p:nvGrpSpPr>
          <p:grpSpPr>
            <a:xfrm>
              <a:off x="5556318" y="3148966"/>
              <a:ext cx="295295" cy="475119"/>
              <a:chOff x="6516216" y="4761147"/>
              <a:chExt cx="1030343" cy="1260141"/>
            </a:xfrm>
            <a:solidFill>
              <a:schemeClr val="bg1">
                <a:lumMod val="50000"/>
              </a:schemeClr>
            </a:solidFill>
            <a:scene3d>
              <a:camera prst="orthographicFront">
                <a:rot lat="0" lon="0" rev="0"/>
              </a:camera>
              <a:lightRig rig="threePt" dir="t"/>
            </a:scene3d>
          </p:grpSpPr>
          <p:sp>
            <p:nvSpPr>
              <p:cNvPr id="141" name="140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2" name="141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3" name="142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4" name="143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5" name="144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6" name="145 Rectángulo"/>
            <p:cNvSpPr/>
            <p:nvPr/>
          </p:nvSpPr>
          <p:spPr>
            <a:xfrm>
              <a:off x="5113097" y="2250484"/>
              <a:ext cx="705485" cy="3514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47" name="146 Triángulo isósceles"/>
            <p:cNvSpPr/>
            <p:nvPr/>
          </p:nvSpPr>
          <p:spPr>
            <a:xfrm rot="5400000">
              <a:off x="5435334" y="2353583"/>
              <a:ext cx="149480" cy="1400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Rectángulo"/>
            <p:cNvSpPr/>
            <p:nvPr/>
          </p:nvSpPr>
          <p:spPr>
            <a:xfrm>
              <a:off x="5834161" y="2240868"/>
              <a:ext cx="380375" cy="252028"/>
            </a:xfrm>
            <a:prstGeom prst="rect">
              <a:avLst/>
            </a:prstGeom>
            <a:solidFill>
              <a:schemeClr val="bg1">
                <a:lumMod val="8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CuadroTexto"/>
            <p:cNvSpPr txBox="1"/>
            <p:nvPr/>
          </p:nvSpPr>
          <p:spPr>
            <a:xfrm>
              <a:off x="5786972" y="2218512"/>
              <a:ext cx="476746" cy="307777"/>
            </a:xfrm>
            <a:prstGeom prst="rect">
              <a:avLst/>
            </a:prstGeom>
            <a:noFill/>
          </p:spPr>
          <p:txBody>
            <a:bodyPr wrap="square" rtlCol="0">
              <a:spAutoFit/>
            </a:bodyPr>
            <a:lstStyle/>
            <a:p>
              <a:pPr algn="ctr"/>
              <a:r>
                <a:rPr lang="es-CO" sz="1400" dirty="0" smtClean="0"/>
                <a:t>067</a:t>
              </a:r>
              <a:endParaRPr lang="es-CO" sz="1400" dirty="0"/>
            </a:p>
          </p:txBody>
        </p:sp>
      </p:grpSp>
      <p:sp>
        <p:nvSpPr>
          <p:cNvPr id="181" name="180 Rectángulo redondeado"/>
          <p:cNvSpPr/>
          <p:nvPr/>
        </p:nvSpPr>
        <p:spPr>
          <a:xfrm rot="2328397">
            <a:off x="6229917" y="4208894"/>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182" name="181 Rectángulo redondeado"/>
          <p:cNvSpPr/>
          <p:nvPr/>
        </p:nvSpPr>
        <p:spPr>
          <a:xfrm>
            <a:off x="6068344" y="4657049"/>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3" name="182 Elipse"/>
          <p:cNvSpPr/>
          <p:nvPr/>
        </p:nvSpPr>
        <p:spPr>
          <a:xfrm>
            <a:off x="6354895" y="425996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4" name="Picture 14" descr="http://info.abril.com.br/images/materias/2012/04/Netflix-winphone-2012041211260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536" r="67737"/>
          <a:stretch/>
        </p:blipFill>
        <p:spPr bwMode="auto">
          <a:xfrm rot="2373647">
            <a:off x="6418316" y="4335276"/>
            <a:ext cx="285218" cy="529244"/>
          </a:xfrm>
          <a:prstGeom prst="rect">
            <a:avLst/>
          </a:prstGeom>
          <a:noFill/>
          <a:extLst>
            <a:ext uri="{909E8E84-426E-40DD-AFC4-6F175D3DCCD1}">
              <a14:hiddenFill xmlns:a14="http://schemas.microsoft.com/office/drawing/2010/main">
                <a:solidFill>
                  <a:srgbClr val="FFFFFF"/>
                </a:solidFill>
              </a14:hiddenFill>
            </a:ext>
          </a:extLst>
        </p:spPr>
      </p:pic>
      <p:sp>
        <p:nvSpPr>
          <p:cNvPr id="185" name="184 Elipse"/>
          <p:cNvSpPr/>
          <p:nvPr/>
        </p:nvSpPr>
        <p:spPr>
          <a:xfrm>
            <a:off x="4740434" y="3773275"/>
            <a:ext cx="2423854" cy="195998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86" name="185 Grupo"/>
          <p:cNvGrpSpPr/>
          <p:nvPr/>
        </p:nvGrpSpPr>
        <p:grpSpPr>
          <a:xfrm>
            <a:off x="6297853" y="4725144"/>
            <a:ext cx="314789" cy="600637"/>
            <a:chOff x="2996508" y="3025073"/>
            <a:chExt cx="363982" cy="588281"/>
          </a:xfrm>
        </p:grpSpPr>
        <p:grpSp>
          <p:nvGrpSpPr>
            <p:cNvPr id="221" name="220 Grupo"/>
            <p:cNvGrpSpPr/>
            <p:nvPr/>
          </p:nvGrpSpPr>
          <p:grpSpPr>
            <a:xfrm>
              <a:off x="2996508" y="3025073"/>
              <a:ext cx="363982" cy="541365"/>
              <a:chOff x="4732345" y="1628800"/>
              <a:chExt cx="792088" cy="1176709"/>
            </a:xfrm>
            <a:solidFill>
              <a:schemeClr val="accent5"/>
            </a:solidFill>
          </p:grpSpPr>
          <p:sp>
            <p:nvSpPr>
              <p:cNvPr id="224" name="223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25" name="224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22" name="221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3" name="222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87" name="186 Grupo"/>
          <p:cNvGrpSpPr/>
          <p:nvPr/>
        </p:nvGrpSpPr>
        <p:grpSpPr>
          <a:xfrm>
            <a:off x="6290936" y="5021174"/>
            <a:ext cx="295295" cy="475119"/>
            <a:chOff x="6516216" y="4761147"/>
            <a:chExt cx="1030343" cy="1260141"/>
          </a:xfrm>
          <a:solidFill>
            <a:schemeClr val="bg1">
              <a:lumMod val="50000"/>
            </a:schemeClr>
          </a:solidFill>
          <a:scene3d>
            <a:camera prst="orthographicFront">
              <a:rot lat="0" lon="0" rev="0"/>
            </a:camera>
            <a:lightRig rig="threePt" dir="t"/>
          </a:scene3d>
        </p:grpSpPr>
        <p:sp>
          <p:nvSpPr>
            <p:cNvPr id="216" name="215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7" name="216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8" name="217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9" name="218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0" name="219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88" name="187 Grupo"/>
          <p:cNvGrpSpPr/>
          <p:nvPr/>
        </p:nvGrpSpPr>
        <p:grpSpPr>
          <a:xfrm>
            <a:off x="5937813" y="4732435"/>
            <a:ext cx="314789" cy="600637"/>
            <a:chOff x="2996508" y="3025073"/>
            <a:chExt cx="363982" cy="588281"/>
          </a:xfrm>
        </p:grpSpPr>
        <p:grpSp>
          <p:nvGrpSpPr>
            <p:cNvPr id="211" name="210 Grupo"/>
            <p:cNvGrpSpPr/>
            <p:nvPr/>
          </p:nvGrpSpPr>
          <p:grpSpPr>
            <a:xfrm>
              <a:off x="2996508" y="3025073"/>
              <a:ext cx="363982" cy="541365"/>
              <a:chOff x="4732345" y="1628800"/>
              <a:chExt cx="792088" cy="1176709"/>
            </a:xfrm>
            <a:solidFill>
              <a:schemeClr val="accent5"/>
            </a:solidFill>
          </p:grpSpPr>
          <p:sp>
            <p:nvSpPr>
              <p:cNvPr id="214" name="213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15" name="214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12" name="211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3" name="212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89" name="188 Grupo"/>
          <p:cNvGrpSpPr/>
          <p:nvPr/>
        </p:nvGrpSpPr>
        <p:grpSpPr>
          <a:xfrm>
            <a:off x="5930896" y="5028465"/>
            <a:ext cx="295295" cy="475119"/>
            <a:chOff x="6516216" y="4761147"/>
            <a:chExt cx="1030343" cy="1260141"/>
          </a:xfrm>
          <a:solidFill>
            <a:schemeClr val="bg1">
              <a:lumMod val="50000"/>
            </a:schemeClr>
          </a:solidFill>
          <a:scene3d>
            <a:camera prst="orthographicFront">
              <a:rot lat="0" lon="0" rev="0"/>
            </a:camera>
            <a:lightRig rig="threePt" dir="t"/>
          </a:scene3d>
        </p:grpSpPr>
        <p:sp>
          <p:nvSpPr>
            <p:cNvPr id="206" name="205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7" name="206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8" name="207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9" name="208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0" name="209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90" name="189 Grupo"/>
          <p:cNvGrpSpPr/>
          <p:nvPr/>
        </p:nvGrpSpPr>
        <p:grpSpPr>
          <a:xfrm>
            <a:off x="5587653" y="4725144"/>
            <a:ext cx="314789" cy="600637"/>
            <a:chOff x="2996508" y="3025073"/>
            <a:chExt cx="363982" cy="588281"/>
          </a:xfrm>
        </p:grpSpPr>
        <p:grpSp>
          <p:nvGrpSpPr>
            <p:cNvPr id="201" name="200 Grupo"/>
            <p:cNvGrpSpPr/>
            <p:nvPr/>
          </p:nvGrpSpPr>
          <p:grpSpPr>
            <a:xfrm>
              <a:off x="2996508" y="3025073"/>
              <a:ext cx="363982" cy="541365"/>
              <a:chOff x="4732345" y="1628800"/>
              <a:chExt cx="792088" cy="1176709"/>
            </a:xfrm>
            <a:solidFill>
              <a:schemeClr val="accent5"/>
            </a:solidFill>
          </p:grpSpPr>
          <p:sp>
            <p:nvSpPr>
              <p:cNvPr id="204" name="203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05" name="204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02" name="201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3" name="202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91" name="190 Grupo"/>
          <p:cNvGrpSpPr/>
          <p:nvPr/>
        </p:nvGrpSpPr>
        <p:grpSpPr>
          <a:xfrm>
            <a:off x="5580736" y="5021174"/>
            <a:ext cx="295295" cy="475119"/>
            <a:chOff x="6516216" y="4761147"/>
            <a:chExt cx="1030343" cy="1260141"/>
          </a:xfrm>
          <a:solidFill>
            <a:schemeClr val="bg1">
              <a:lumMod val="50000"/>
            </a:schemeClr>
          </a:solidFill>
          <a:scene3d>
            <a:camera prst="orthographicFront">
              <a:rot lat="0" lon="0" rev="0"/>
            </a:camera>
            <a:lightRig rig="threePt" dir="t"/>
          </a:scene3d>
        </p:grpSpPr>
        <p:sp>
          <p:nvSpPr>
            <p:cNvPr id="196" name="195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7" name="196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8" name="197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9" name="198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0" name="199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92" name="191 Rectángulo"/>
          <p:cNvSpPr/>
          <p:nvPr/>
        </p:nvSpPr>
        <p:spPr>
          <a:xfrm>
            <a:off x="5706712" y="4090720"/>
            <a:ext cx="705485" cy="3514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93" name="192 Triángulo isósceles"/>
          <p:cNvSpPr/>
          <p:nvPr/>
        </p:nvSpPr>
        <p:spPr>
          <a:xfrm rot="5400000">
            <a:off x="6028949" y="4193819"/>
            <a:ext cx="149480" cy="1400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3" name="42 Grupo"/>
          <p:cNvGrpSpPr/>
          <p:nvPr/>
        </p:nvGrpSpPr>
        <p:grpSpPr>
          <a:xfrm>
            <a:off x="5364088" y="4124507"/>
            <a:ext cx="314789" cy="600637"/>
            <a:chOff x="3329491" y="3093109"/>
            <a:chExt cx="314789" cy="600637"/>
          </a:xfrm>
        </p:grpSpPr>
        <p:sp>
          <p:nvSpPr>
            <p:cNvPr id="226" name="225 Elipse"/>
            <p:cNvSpPr/>
            <p:nvPr/>
          </p:nvSpPr>
          <p:spPr>
            <a:xfrm>
              <a:off x="3380236" y="3093109"/>
              <a:ext cx="200320" cy="2367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27" name="226 Acorde"/>
            <p:cNvSpPr/>
            <p:nvPr/>
          </p:nvSpPr>
          <p:spPr>
            <a:xfrm rot="6718617">
              <a:off x="3300852" y="3302417"/>
              <a:ext cx="372068" cy="314789"/>
            </a:xfrm>
            <a:prstGeom prst="chor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28" name="227 Rectángulo"/>
            <p:cNvSpPr/>
            <p:nvPr/>
          </p:nvSpPr>
          <p:spPr>
            <a:xfrm>
              <a:off x="3387112" y="3488402"/>
              <a:ext cx="100160" cy="20534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9" name="228 Rectángulo"/>
            <p:cNvSpPr/>
            <p:nvPr/>
          </p:nvSpPr>
          <p:spPr>
            <a:xfrm>
              <a:off x="3484678" y="3488265"/>
              <a:ext cx="100160" cy="20534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cxnSp>
        <p:nvCxnSpPr>
          <p:cNvPr id="45" name="44 Conector recto"/>
          <p:cNvCxnSpPr/>
          <p:nvPr/>
        </p:nvCxnSpPr>
        <p:spPr>
          <a:xfrm flipV="1">
            <a:off x="5652120" y="4365104"/>
            <a:ext cx="97566" cy="144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1" name="250 Grupo"/>
          <p:cNvGrpSpPr/>
          <p:nvPr/>
        </p:nvGrpSpPr>
        <p:grpSpPr>
          <a:xfrm>
            <a:off x="1716098" y="3817161"/>
            <a:ext cx="2423854" cy="1959981"/>
            <a:chOff x="1716098" y="3817161"/>
            <a:chExt cx="2423854" cy="1959981"/>
          </a:xfrm>
        </p:grpSpPr>
        <p:sp>
          <p:nvSpPr>
            <p:cNvPr id="149" name="148 Elipse"/>
            <p:cNvSpPr/>
            <p:nvPr/>
          </p:nvSpPr>
          <p:spPr>
            <a:xfrm>
              <a:off x="1716098" y="3817161"/>
              <a:ext cx="2423854" cy="195998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50" name="249 Grupo"/>
            <p:cNvGrpSpPr/>
            <p:nvPr/>
          </p:nvGrpSpPr>
          <p:grpSpPr>
            <a:xfrm>
              <a:off x="1984529" y="4097419"/>
              <a:ext cx="1632479" cy="1260684"/>
              <a:chOff x="1984529" y="4097419"/>
              <a:chExt cx="1632479" cy="1260684"/>
            </a:xfrm>
          </p:grpSpPr>
          <p:sp>
            <p:nvSpPr>
              <p:cNvPr id="239" name="238 Triángulo rectángulo"/>
              <p:cNvSpPr/>
              <p:nvPr/>
            </p:nvSpPr>
            <p:spPr>
              <a:xfrm rot="20096153">
                <a:off x="2541303" y="4508657"/>
                <a:ext cx="519906" cy="378042"/>
              </a:xfrm>
              <a:prstGeom prst="r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0" name="239 Paralelogramo"/>
              <p:cNvSpPr/>
              <p:nvPr/>
            </p:nvSpPr>
            <p:spPr>
              <a:xfrm rot="19762614">
                <a:off x="1984529" y="4524378"/>
                <a:ext cx="872650" cy="567080"/>
              </a:xfrm>
              <a:prstGeom prst="parallelogram">
                <a:avLst>
                  <a:gd name="adj" fmla="val 534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41" name="240 Conector recto"/>
              <p:cNvCxnSpPr/>
              <p:nvPr/>
            </p:nvCxnSpPr>
            <p:spPr>
              <a:xfrm flipV="1">
                <a:off x="2610689" y="4196378"/>
                <a:ext cx="312442" cy="1649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2" name="241 Paralelogramo"/>
              <p:cNvSpPr/>
              <p:nvPr/>
            </p:nvSpPr>
            <p:spPr>
              <a:xfrm rot="19762614">
                <a:off x="2744358" y="4097419"/>
                <a:ext cx="872650" cy="567080"/>
              </a:xfrm>
              <a:prstGeom prst="parallelogram">
                <a:avLst>
                  <a:gd name="adj" fmla="val 53400"/>
                </a:avLst>
              </a:prstGeom>
              <a:solidFill>
                <a:schemeClr val="bg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3" name="242 Triángulo isósceles"/>
              <p:cNvSpPr/>
              <p:nvPr/>
            </p:nvSpPr>
            <p:spPr>
              <a:xfrm rot="5400000">
                <a:off x="2380686" y="4743300"/>
                <a:ext cx="149480" cy="1400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44" name="243 Grupo"/>
              <p:cNvGrpSpPr/>
              <p:nvPr/>
            </p:nvGrpSpPr>
            <p:grpSpPr>
              <a:xfrm>
                <a:off x="2529019" y="4757466"/>
                <a:ext cx="314789" cy="600637"/>
                <a:chOff x="2996508" y="3025073"/>
                <a:chExt cx="363982" cy="588281"/>
              </a:xfrm>
            </p:grpSpPr>
            <p:grpSp>
              <p:nvGrpSpPr>
                <p:cNvPr id="245" name="244 Grupo"/>
                <p:cNvGrpSpPr/>
                <p:nvPr/>
              </p:nvGrpSpPr>
              <p:grpSpPr>
                <a:xfrm>
                  <a:off x="2996508" y="3025073"/>
                  <a:ext cx="363982" cy="541365"/>
                  <a:chOff x="4732345" y="1628800"/>
                  <a:chExt cx="792088" cy="1176709"/>
                </a:xfrm>
                <a:solidFill>
                  <a:schemeClr val="accent5"/>
                </a:solidFill>
              </p:grpSpPr>
              <p:sp>
                <p:nvSpPr>
                  <p:cNvPr id="248" name="247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49" name="248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46" name="245 Rectángulo"/>
                <p:cNvSpPr/>
                <p:nvPr/>
              </p:nvSpPr>
              <p:spPr>
                <a:xfrm>
                  <a:off x="3063134" y="3412234"/>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7" name="246 Rectángulo"/>
                <p:cNvSpPr/>
                <p:nvPr/>
              </p:nvSpPr>
              <p:spPr>
                <a:xfrm>
                  <a:off x="3175946" y="3412100"/>
                  <a:ext cx="115812" cy="201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spTree>
    <p:extLst>
      <p:ext uri="{BB962C8B-B14F-4D97-AF65-F5344CB8AC3E}">
        <p14:creationId xmlns:p14="http://schemas.microsoft.com/office/powerpoint/2010/main" val="179118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14" descr="http://info.abril.com.br/images/materias/2012/04/Netflix-winphone-201204121126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36" r="67737"/>
          <a:stretch/>
        </p:blipFill>
        <p:spPr bwMode="auto">
          <a:xfrm rot="697512">
            <a:off x="7624072" y="5362415"/>
            <a:ext cx="740014" cy="49679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redondeado"/>
          <p:cNvSpPr/>
          <p:nvPr/>
        </p:nvSpPr>
        <p:spPr>
          <a:xfrm rot="2328397">
            <a:off x="1520983" y="2203095"/>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10" name="9 Rectángulo redondeado"/>
          <p:cNvSpPr/>
          <p:nvPr/>
        </p:nvSpPr>
        <p:spPr>
          <a:xfrm>
            <a:off x="1359410" y="2651250"/>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5 Grupo"/>
          <p:cNvGrpSpPr/>
          <p:nvPr/>
        </p:nvGrpSpPr>
        <p:grpSpPr>
          <a:xfrm>
            <a:off x="783346" y="1762573"/>
            <a:ext cx="792088" cy="1176709"/>
            <a:chOff x="4732345" y="1628800"/>
            <a:chExt cx="792088" cy="1176709"/>
          </a:xfrm>
          <a:solidFill>
            <a:schemeClr val="accent5"/>
          </a:solidFill>
        </p:grpSpPr>
        <p:sp>
          <p:nvSpPr>
            <p:cNvPr id="7" name="6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8" name="7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9" name="8 Rectángulo redondeado"/>
          <p:cNvSpPr/>
          <p:nvPr/>
        </p:nvSpPr>
        <p:spPr>
          <a:xfrm rot="702130">
            <a:off x="111727" y="2227330"/>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1733970" y="1484784"/>
            <a:ext cx="1109838" cy="702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3" name="12 Triángulo isósceles"/>
          <p:cNvSpPr/>
          <p:nvPr/>
        </p:nvSpPr>
        <p:spPr>
          <a:xfrm rot="5400000">
            <a:off x="2194213" y="1693020"/>
            <a:ext cx="298960" cy="2801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Elipse"/>
          <p:cNvSpPr/>
          <p:nvPr/>
        </p:nvSpPr>
        <p:spPr>
          <a:xfrm>
            <a:off x="1645961" y="2254164"/>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Rectángulo redondeado"/>
          <p:cNvSpPr/>
          <p:nvPr/>
        </p:nvSpPr>
        <p:spPr>
          <a:xfrm rot="2328397">
            <a:off x="7686765" y="2131087"/>
            <a:ext cx="208819" cy="411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30" name="29 Rectángulo redondeado"/>
          <p:cNvSpPr/>
          <p:nvPr/>
        </p:nvSpPr>
        <p:spPr>
          <a:xfrm>
            <a:off x="7525192" y="2579242"/>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1" name="30 Grupo"/>
          <p:cNvGrpSpPr/>
          <p:nvPr/>
        </p:nvGrpSpPr>
        <p:grpSpPr>
          <a:xfrm>
            <a:off x="6949128" y="1690565"/>
            <a:ext cx="792088" cy="1176709"/>
            <a:chOff x="4732345" y="1628800"/>
            <a:chExt cx="792088" cy="1176709"/>
          </a:xfrm>
          <a:solidFill>
            <a:schemeClr val="accent5"/>
          </a:solidFill>
        </p:grpSpPr>
        <p:sp>
          <p:nvSpPr>
            <p:cNvPr id="32" name="31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3" name="32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34" name="33 Rectángulo redondeado"/>
          <p:cNvSpPr/>
          <p:nvPr/>
        </p:nvSpPr>
        <p:spPr>
          <a:xfrm rot="702130">
            <a:off x="6277509" y="2155322"/>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Rectángulo"/>
          <p:cNvSpPr/>
          <p:nvPr/>
        </p:nvSpPr>
        <p:spPr>
          <a:xfrm>
            <a:off x="7899752" y="1412776"/>
            <a:ext cx="1109838" cy="702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37" name="36 Elipse"/>
          <p:cNvSpPr/>
          <p:nvPr/>
        </p:nvSpPr>
        <p:spPr>
          <a:xfrm>
            <a:off x="7811743" y="2182156"/>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AutoShape 2" descr="Resultado de imagen para netfl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4" name="Picture 10" descr="http://blogs-images.forbes.com/merrillbarr/files/2014/04/netflix-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944" y="1561497"/>
            <a:ext cx="746986" cy="4201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nfo.abril.com.br/images/materias/2012/04/Netflix-winphone-2012041211260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36" r="67737"/>
          <a:stretch/>
        </p:blipFill>
        <p:spPr bwMode="auto">
          <a:xfrm rot="2373647">
            <a:off x="7875164" y="2257469"/>
            <a:ext cx="285218" cy="529244"/>
          </a:xfrm>
          <a:prstGeom prst="rect">
            <a:avLst/>
          </a:prstGeom>
          <a:noFill/>
          <a:extLst>
            <a:ext uri="{909E8E84-426E-40DD-AFC4-6F175D3DCCD1}">
              <a14:hiddenFill xmlns:a14="http://schemas.microsoft.com/office/drawing/2010/main">
                <a:solidFill>
                  <a:srgbClr val="FFFFFF"/>
                </a:solidFill>
              </a14:hiddenFill>
            </a:ext>
          </a:extLst>
        </p:spPr>
      </p:pic>
      <p:sp>
        <p:nvSpPr>
          <p:cNvPr id="51" name="50 Rectángulo redondeado"/>
          <p:cNvSpPr/>
          <p:nvPr/>
        </p:nvSpPr>
        <p:spPr>
          <a:xfrm>
            <a:off x="7957240" y="6014337"/>
            <a:ext cx="288032" cy="3252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2" name="51 Grupo"/>
          <p:cNvGrpSpPr/>
          <p:nvPr/>
        </p:nvGrpSpPr>
        <p:grpSpPr>
          <a:xfrm>
            <a:off x="7381176" y="5125660"/>
            <a:ext cx="792088" cy="1176709"/>
            <a:chOff x="4732345" y="1628800"/>
            <a:chExt cx="792088" cy="1176709"/>
          </a:xfrm>
          <a:solidFill>
            <a:schemeClr val="accent5"/>
          </a:solidFill>
        </p:grpSpPr>
        <p:sp>
          <p:nvSpPr>
            <p:cNvPr id="53" name="52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54" name="53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55" name="54 Rectángulo redondeado"/>
          <p:cNvSpPr/>
          <p:nvPr/>
        </p:nvSpPr>
        <p:spPr>
          <a:xfrm rot="702130">
            <a:off x="6709557" y="5590417"/>
            <a:ext cx="1414382" cy="6313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31" name="1030 Grupo"/>
          <p:cNvGrpSpPr/>
          <p:nvPr/>
        </p:nvGrpSpPr>
        <p:grpSpPr>
          <a:xfrm>
            <a:off x="251520" y="5295388"/>
            <a:ext cx="2014237" cy="1094884"/>
            <a:chOff x="6477730" y="4622606"/>
            <a:chExt cx="2014237" cy="1094884"/>
          </a:xfrm>
          <a:solidFill>
            <a:schemeClr val="bg1">
              <a:lumMod val="50000"/>
            </a:schemeClr>
          </a:solidFill>
        </p:grpSpPr>
        <p:sp>
          <p:nvSpPr>
            <p:cNvPr id="81" name="80 Rectángulo"/>
            <p:cNvSpPr/>
            <p:nvPr/>
          </p:nvSpPr>
          <p:spPr>
            <a:xfrm>
              <a:off x="8319076" y="4624034"/>
              <a:ext cx="157122" cy="793569"/>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6" name="1025 Datos"/>
            <p:cNvSpPr/>
            <p:nvPr/>
          </p:nvSpPr>
          <p:spPr>
            <a:xfrm>
              <a:off x="6477730" y="4622606"/>
              <a:ext cx="2014237" cy="277083"/>
            </a:xfrm>
            <a:prstGeom prst="flowChartInputOutpu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81 Rectángulo"/>
            <p:cNvSpPr/>
            <p:nvPr/>
          </p:nvSpPr>
          <p:spPr>
            <a:xfrm>
              <a:off x="7952785" y="4923921"/>
              <a:ext cx="157122" cy="793569"/>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0" name="69 Rectángulo"/>
          <p:cNvSpPr/>
          <p:nvPr/>
        </p:nvSpPr>
        <p:spPr>
          <a:xfrm>
            <a:off x="962788" y="4797152"/>
            <a:ext cx="770633" cy="5541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pic>
        <p:nvPicPr>
          <p:cNvPr id="1040" name="Picture 16" descr="https://upload.wikimedia.org/wikipedia/commons/thumb/0/06/YouTube_logo_2013.svg/200px-YouTube_logo_2013.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628" y="4975612"/>
            <a:ext cx="549998" cy="230999"/>
          </a:xfrm>
          <a:prstGeom prst="rect">
            <a:avLst/>
          </a:prstGeom>
          <a:noFill/>
          <a:extLst>
            <a:ext uri="{909E8E84-426E-40DD-AFC4-6F175D3DCCD1}">
              <a14:hiddenFill xmlns:a14="http://schemas.microsoft.com/office/drawing/2010/main">
                <a:solidFill>
                  <a:srgbClr val="FFFFFF"/>
                </a:solidFill>
              </a14:hiddenFill>
            </a:ext>
          </a:extLst>
        </p:spPr>
      </p:pic>
      <p:sp>
        <p:nvSpPr>
          <p:cNvPr id="1033" name="1032 Datos"/>
          <p:cNvSpPr/>
          <p:nvPr/>
        </p:nvSpPr>
        <p:spPr>
          <a:xfrm>
            <a:off x="816653" y="5373216"/>
            <a:ext cx="869632" cy="174545"/>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0" name="89 Grupo"/>
          <p:cNvGrpSpPr/>
          <p:nvPr/>
        </p:nvGrpSpPr>
        <p:grpSpPr>
          <a:xfrm>
            <a:off x="362014" y="4893870"/>
            <a:ext cx="792088" cy="1176709"/>
            <a:chOff x="4732345" y="1628800"/>
            <a:chExt cx="792088" cy="1176709"/>
          </a:xfrm>
          <a:solidFill>
            <a:schemeClr val="accent5"/>
          </a:solidFill>
        </p:grpSpPr>
        <p:sp>
          <p:nvSpPr>
            <p:cNvPr id="91" name="90 Elipse"/>
            <p:cNvSpPr/>
            <p:nvPr/>
          </p:nvSpPr>
          <p:spPr>
            <a:xfrm>
              <a:off x="4860032" y="162880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92" name="91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93" name="92 Grupo"/>
          <p:cNvGrpSpPr/>
          <p:nvPr/>
        </p:nvGrpSpPr>
        <p:grpSpPr>
          <a:xfrm>
            <a:off x="290006" y="5433929"/>
            <a:ext cx="1030343" cy="1260141"/>
            <a:chOff x="6516216" y="4761147"/>
            <a:chExt cx="1030343" cy="1260141"/>
          </a:xfrm>
          <a:solidFill>
            <a:schemeClr val="bg1">
              <a:lumMod val="50000"/>
            </a:schemeClr>
          </a:solidFill>
        </p:grpSpPr>
        <p:sp>
          <p:nvSpPr>
            <p:cNvPr id="94" name="93 Rectángulo"/>
            <p:cNvSpPr/>
            <p:nvPr/>
          </p:nvSpPr>
          <p:spPr>
            <a:xfrm>
              <a:off x="7387041" y="5165576"/>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5" name="94 Paralelogramo"/>
            <p:cNvSpPr/>
            <p:nvPr/>
          </p:nvSpPr>
          <p:spPr>
            <a:xfrm>
              <a:off x="6558506" y="5139189"/>
              <a:ext cx="988053" cy="378043"/>
            </a:xfrm>
            <a:prstGeom prst="parallelogram">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6" name="95 Rectángulo"/>
            <p:cNvSpPr/>
            <p:nvPr/>
          </p:nvSpPr>
          <p:spPr>
            <a:xfrm>
              <a:off x="6516216" y="4761147"/>
              <a:ext cx="928180" cy="756085"/>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96 Rectángulo"/>
            <p:cNvSpPr/>
            <p:nvPr/>
          </p:nvSpPr>
          <p:spPr>
            <a:xfrm>
              <a:off x="6519405"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97 Rectángulo"/>
            <p:cNvSpPr/>
            <p:nvPr/>
          </p:nvSpPr>
          <p:spPr>
            <a:xfrm>
              <a:off x="7290572" y="5517232"/>
              <a:ext cx="157122" cy="504056"/>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 name="1 Nube"/>
          <p:cNvSpPr/>
          <p:nvPr/>
        </p:nvSpPr>
        <p:spPr>
          <a:xfrm>
            <a:off x="3307201" y="3588371"/>
            <a:ext cx="2344919" cy="1280789"/>
          </a:xfrm>
          <a:prstGeom prst="cloud">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Proveedores</a:t>
            </a:r>
          </a:p>
          <a:p>
            <a:pPr algn="ctr"/>
            <a:r>
              <a:rPr lang="es-CO" sz="2000" b="1" dirty="0" smtClean="0"/>
              <a:t>TV</a:t>
            </a:r>
            <a:endParaRPr lang="es-CO" sz="2000" b="1" dirty="0"/>
          </a:p>
        </p:txBody>
      </p:sp>
      <p:sp>
        <p:nvSpPr>
          <p:cNvPr id="24" name="23 CuadroTexto"/>
          <p:cNvSpPr txBox="1"/>
          <p:nvPr/>
        </p:nvSpPr>
        <p:spPr>
          <a:xfrm>
            <a:off x="1835697" y="2738272"/>
            <a:ext cx="777006" cy="923330"/>
          </a:xfrm>
          <a:prstGeom prst="rect">
            <a:avLst/>
          </a:prstGeom>
          <a:noFill/>
        </p:spPr>
        <p:txBody>
          <a:bodyPr wrap="square" rtlCol="0">
            <a:spAutoFit/>
          </a:bodyPr>
          <a:lstStyle/>
          <a:p>
            <a:endParaRPr lang="es-CO" dirty="0" smtClean="0"/>
          </a:p>
          <a:p>
            <a:endParaRPr lang="es-CO" dirty="0"/>
          </a:p>
          <a:p>
            <a:endParaRPr lang="es-CO" dirty="0"/>
          </a:p>
        </p:txBody>
      </p:sp>
      <p:cxnSp>
        <p:nvCxnSpPr>
          <p:cNvPr id="26" name="25 Conector angular"/>
          <p:cNvCxnSpPr>
            <a:stCxn id="2" idx="3"/>
            <a:endCxn id="85" idx="3"/>
          </p:cNvCxnSpPr>
          <p:nvPr/>
        </p:nvCxnSpPr>
        <p:spPr>
          <a:xfrm rot="16200000" flipV="1">
            <a:off x="3746991" y="2928931"/>
            <a:ext cx="797809" cy="667532"/>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angular"/>
          <p:cNvCxnSpPr>
            <a:stCxn id="85" idx="0"/>
            <a:endCxn id="11" idx="3"/>
          </p:cNvCxnSpPr>
          <p:nvPr/>
        </p:nvCxnSpPr>
        <p:spPr>
          <a:xfrm rot="16200000" flipV="1">
            <a:off x="2805434" y="1874602"/>
            <a:ext cx="632918" cy="556169"/>
          </a:xfrm>
          <a:prstGeom prst="bentConnector2">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angular"/>
          <p:cNvCxnSpPr>
            <a:stCxn id="2" idx="3"/>
            <a:endCxn id="105" idx="1"/>
          </p:cNvCxnSpPr>
          <p:nvPr/>
        </p:nvCxnSpPr>
        <p:spPr>
          <a:xfrm rot="5400000" flipH="1" flipV="1">
            <a:off x="4457919" y="2887573"/>
            <a:ext cx="795770" cy="752286"/>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angular"/>
          <p:cNvCxnSpPr>
            <a:stCxn id="105" idx="0"/>
          </p:cNvCxnSpPr>
          <p:nvPr/>
        </p:nvCxnSpPr>
        <p:spPr>
          <a:xfrm rot="5400000" flipH="1" flipV="1">
            <a:off x="5911536" y="1553027"/>
            <a:ext cx="650723" cy="1185594"/>
          </a:xfrm>
          <a:prstGeom prst="bentConnector2">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angular"/>
          <p:cNvCxnSpPr>
            <a:stCxn id="2" idx="1"/>
            <a:endCxn id="121" idx="3"/>
          </p:cNvCxnSpPr>
          <p:nvPr/>
        </p:nvCxnSpPr>
        <p:spPr>
          <a:xfrm rot="5400000">
            <a:off x="3871130" y="4808795"/>
            <a:ext cx="549530" cy="667532"/>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9" name="2048 Conector angular"/>
          <p:cNvCxnSpPr>
            <a:stCxn id="121" idx="1"/>
            <a:endCxn id="70" idx="3"/>
          </p:cNvCxnSpPr>
          <p:nvPr/>
        </p:nvCxnSpPr>
        <p:spPr>
          <a:xfrm rot="10800000">
            <a:off x="1733422" y="5074236"/>
            <a:ext cx="1254403" cy="343091"/>
          </a:xfrm>
          <a:prstGeom prst="bentConnector3">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58" name="2057 Conector angular"/>
          <p:cNvCxnSpPr>
            <a:stCxn id="2" idx="1"/>
            <a:endCxn id="113" idx="1"/>
          </p:cNvCxnSpPr>
          <p:nvPr/>
        </p:nvCxnSpPr>
        <p:spPr>
          <a:xfrm rot="16200000" flipH="1">
            <a:off x="4608337" y="4739119"/>
            <a:ext cx="554698" cy="812051"/>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62" name="2061 Conector angular"/>
          <p:cNvCxnSpPr>
            <a:stCxn id="113" idx="3"/>
          </p:cNvCxnSpPr>
          <p:nvPr/>
        </p:nvCxnSpPr>
        <p:spPr>
          <a:xfrm flipV="1">
            <a:off x="6116017" y="5170932"/>
            <a:ext cx="1300731" cy="251562"/>
          </a:xfrm>
          <a:prstGeom prst="bentConnector3">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Title 2100"/>
          <p:cNvSpPr txBox="1">
            <a:spLocks/>
          </p:cNvSpPr>
          <p:nvPr/>
        </p:nvSpPr>
        <p:spPr>
          <a:xfrm>
            <a:off x="251520" y="843534"/>
            <a:ext cx="8547422" cy="657085"/>
          </a:xfrm>
          <a:prstGeom prst="rect">
            <a:avLst/>
          </a:prstGeom>
        </p:spPr>
        <p:txBody>
          <a:bodyPr vert="horz">
            <a:normAutofit fontScale="97500"/>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smtClean="0">
                <a:latin typeface="+mn-lt"/>
              </a:rPr>
              <a:t>Cómo vemos televisión?</a:t>
            </a:r>
            <a:endParaRPr lang="en-US" b="1" dirty="0">
              <a:latin typeface="+mn-lt"/>
            </a:endParaRPr>
          </a:p>
        </p:txBody>
      </p:sp>
      <p:sp>
        <p:nvSpPr>
          <p:cNvPr id="79" name="TextBox 2107"/>
          <p:cNvSpPr txBox="1"/>
          <p:nvPr/>
        </p:nvSpPr>
        <p:spPr>
          <a:xfrm>
            <a:off x="273050" y="418884"/>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grpSp>
        <p:nvGrpSpPr>
          <p:cNvPr id="19" name="18 Grupo"/>
          <p:cNvGrpSpPr/>
          <p:nvPr/>
        </p:nvGrpSpPr>
        <p:grpSpPr>
          <a:xfrm>
            <a:off x="2987824" y="2469146"/>
            <a:ext cx="824305" cy="789291"/>
            <a:chOff x="3027615" y="2567701"/>
            <a:chExt cx="824305" cy="789291"/>
          </a:xfrm>
        </p:grpSpPr>
        <p:sp>
          <p:nvSpPr>
            <p:cNvPr id="4" name="3 Elipse"/>
            <p:cNvSpPr/>
            <p:nvPr/>
          </p:nvSpPr>
          <p:spPr>
            <a:xfrm>
              <a:off x="3244372" y="2743306"/>
              <a:ext cx="432000" cy="435284"/>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3270049" y="2769579"/>
              <a:ext cx="432000" cy="360000"/>
            </a:xfrm>
            <a:prstGeom prst="rect">
              <a:avLst/>
            </a:prstGeom>
            <a:noFill/>
          </p:spPr>
          <p:txBody>
            <a:bodyPr wrap="none" rtlCol="0">
              <a:spAutoFit/>
            </a:bodyPr>
            <a:lstStyle/>
            <a:p>
              <a:r>
                <a:rPr lang="es-CO" b="1" dirty="0" smtClean="0"/>
                <a:t>IU</a:t>
              </a:r>
              <a:endParaRPr lang="es-CO" b="1" dirty="0"/>
            </a:p>
          </p:txBody>
        </p:sp>
        <p:grpSp>
          <p:nvGrpSpPr>
            <p:cNvPr id="84" name="83 Grupo"/>
            <p:cNvGrpSpPr/>
            <p:nvPr/>
          </p:nvGrpSpPr>
          <p:grpSpPr>
            <a:xfrm>
              <a:off x="3027615" y="2567701"/>
              <a:ext cx="824305" cy="789291"/>
              <a:chOff x="4147960" y="765236"/>
              <a:chExt cx="814437" cy="918379"/>
            </a:xfrm>
          </p:grpSpPr>
          <p:sp>
            <p:nvSpPr>
              <p:cNvPr id="85" name="84 Rectángulo"/>
              <p:cNvSpPr/>
              <p:nvPr/>
            </p:nvSpPr>
            <p:spPr>
              <a:xfrm>
                <a:off x="4147960" y="765236"/>
                <a:ext cx="814437" cy="91837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6" name="85 Rectángulo"/>
              <p:cNvSpPr/>
              <p:nvPr/>
            </p:nvSpPr>
            <p:spPr>
              <a:xfrm>
                <a:off x="486003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7" name="86 Rectángulo"/>
              <p:cNvSpPr/>
              <p:nvPr/>
            </p:nvSpPr>
            <p:spPr>
              <a:xfrm>
                <a:off x="476372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8" name="87 Rectángulo"/>
              <p:cNvSpPr/>
              <p:nvPr/>
            </p:nvSpPr>
            <p:spPr>
              <a:xfrm>
                <a:off x="4667861"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89" name="88 Grupo"/>
          <p:cNvGrpSpPr/>
          <p:nvPr/>
        </p:nvGrpSpPr>
        <p:grpSpPr>
          <a:xfrm>
            <a:off x="5231947" y="2471185"/>
            <a:ext cx="824305" cy="789291"/>
            <a:chOff x="3027615" y="2567701"/>
            <a:chExt cx="824305" cy="789291"/>
          </a:xfrm>
        </p:grpSpPr>
        <p:sp>
          <p:nvSpPr>
            <p:cNvPr id="99" name="98 Elipse"/>
            <p:cNvSpPr/>
            <p:nvPr/>
          </p:nvSpPr>
          <p:spPr>
            <a:xfrm>
              <a:off x="3244372" y="2743306"/>
              <a:ext cx="432000" cy="435284"/>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0" name="99 CuadroTexto"/>
            <p:cNvSpPr txBox="1"/>
            <p:nvPr/>
          </p:nvSpPr>
          <p:spPr>
            <a:xfrm>
              <a:off x="3270049" y="2769579"/>
              <a:ext cx="432000" cy="360000"/>
            </a:xfrm>
            <a:prstGeom prst="rect">
              <a:avLst/>
            </a:prstGeom>
            <a:noFill/>
          </p:spPr>
          <p:txBody>
            <a:bodyPr wrap="none" rtlCol="0">
              <a:spAutoFit/>
            </a:bodyPr>
            <a:lstStyle/>
            <a:p>
              <a:r>
                <a:rPr lang="es-CO" b="1" dirty="0" smtClean="0"/>
                <a:t>IU</a:t>
              </a:r>
              <a:endParaRPr lang="es-CO" b="1" dirty="0"/>
            </a:p>
          </p:txBody>
        </p:sp>
        <p:grpSp>
          <p:nvGrpSpPr>
            <p:cNvPr id="104" name="103 Grupo"/>
            <p:cNvGrpSpPr/>
            <p:nvPr/>
          </p:nvGrpSpPr>
          <p:grpSpPr>
            <a:xfrm>
              <a:off x="3027615" y="2567701"/>
              <a:ext cx="824305" cy="789291"/>
              <a:chOff x="4147960" y="765236"/>
              <a:chExt cx="814437" cy="918379"/>
            </a:xfrm>
          </p:grpSpPr>
          <p:sp>
            <p:nvSpPr>
              <p:cNvPr id="105" name="104 Rectángulo"/>
              <p:cNvSpPr/>
              <p:nvPr/>
            </p:nvSpPr>
            <p:spPr>
              <a:xfrm>
                <a:off x="4147960" y="765236"/>
                <a:ext cx="814437" cy="91837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6" name="105 Rectángulo"/>
              <p:cNvSpPr/>
              <p:nvPr/>
            </p:nvSpPr>
            <p:spPr>
              <a:xfrm>
                <a:off x="486003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7" name="106 Rectángulo"/>
              <p:cNvSpPr/>
              <p:nvPr/>
            </p:nvSpPr>
            <p:spPr>
              <a:xfrm>
                <a:off x="476372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8" name="107 Rectángulo"/>
              <p:cNvSpPr/>
              <p:nvPr/>
            </p:nvSpPr>
            <p:spPr>
              <a:xfrm>
                <a:off x="4667861"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109" name="108 Grupo"/>
          <p:cNvGrpSpPr/>
          <p:nvPr/>
        </p:nvGrpSpPr>
        <p:grpSpPr>
          <a:xfrm>
            <a:off x="5291712" y="5027848"/>
            <a:ext cx="824305" cy="789291"/>
            <a:chOff x="3027615" y="2567701"/>
            <a:chExt cx="824305" cy="789291"/>
          </a:xfrm>
        </p:grpSpPr>
        <p:sp>
          <p:nvSpPr>
            <p:cNvPr id="110" name="109 Elipse"/>
            <p:cNvSpPr/>
            <p:nvPr/>
          </p:nvSpPr>
          <p:spPr>
            <a:xfrm>
              <a:off x="3244372" y="2743306"/>
              <a:ext cx="432000" cy="435284"/>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 name="110 CuadroTexto"/>
            <p:cNvSpPr txBox="1"/>
            <p:nvPr/>
          </p:nvSpPr>
          <p:spPr>
            <a:xfrm>
              <a:off x="3270049" y="2769579"/>
              <a:ext cx="432000" cy="360000"/>
            </a:xfrm>
            <a:prstGeom prst="rect">
              <a:avLst/>
            </a:prstGeom>
            <a:noFill/>
          </p:spPr>
          <p:txBody>
            <a:bodyPr wrap="none" rtlCol="0">
              <a:spAutoFit/>
            </a:bodyPr>
            <a:lstStyle/>
            <a:p>
              <a:r>
                <a:rPr lang="es-CO" b="1" dirty="0" smtClean="0"/>
                <a:t>IU</a:t>
              </a:r>
              <a:endParaRPr lang="es-CO" b="1" dirty="0"/>
            </a:p>
          </p:txBody>
        </p:sp>
        <p:grpSp>
          <p:nvGrpSpPr>
            <p:cNvPr id="112" name="111 Grupo"/>
            <p:cNvGrpSpPr/>
            <p:nvPr/>
          </p:nvGrpSpPr>
          <p:grpSpPr>
            <a:xfrm>
              <a:off x="3027615" y="2567701"/>
              <a:ext cx="824305" cy="789291"/>
              <a:chOff x="4147960" y="765236"/>
              <a:chExt cx="814437" cy="918379"/>
            </a:xfrm>
          </p:grpSpPr>
          <p:sp>
            <p:nvSpPr>
              <p:cNvPr id="113" name="112 Rectángulo"/>
              <p:cNvSpPr/>
              <p:nvPr/>
            </p:nvSpPr>
            <p:spPr>
              <a:xfrm>
                <a:off x="4147960" y="765236"/>
                <a:ext cx="814437" cy="91837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4" name="113 Rectángulo"/>
              <p:cNvSpPr/>
              <p:nvPr/>
            </p:nvSpPr>
            <p:spPr>
              <a:xfrm>
                <a:off x="486003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5" name="114 Rectángulo"/>
              <p:cNvSpPr/>
              <p:nvPr/>
            </p:nvSpPr>
            <p:spPr>
              <a:xfrm>
                <a:off x="476372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6" name="115 Rectángulo"/>
              <p:cNvSpPr/>
              <p:nvPr/>
            </p:nvSpPr>
            <p:spPr>
              <a:xfrm>
                <a:off x="4667861"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grpSp>
        <p:nvGrpSpPr>
          <p:cNvPr id="117" name="116 Grupo"/>
          <p:cNvGrpSpPr/>
          <p:nvPr/>
        </p:nvGrpSpPr>
        <p:grpSpPr>
          <a:xfrm>
            <a:off x="2987824" y="5022680"/>
            <a:ext cx="824305" cy="789291"/>
            <a:chOff x="3027615" y="2567701"/>
            <a:chExt cx="824305" cy="789291"/>
          </a:xfrm>
        </p:grpSpPr>
        <p:sp>
          <p:nvSpPr>
            <p:cNvPr id="118" name="117 Elipse"/>
            <p:cNvSpPr/>
            <p:nvPr/>
          </p:nvSpPr>
          <p:spPr>
            <a:xfrm>
              <a:off x="3244372" y="2743306"/>
              <a:ext cx="432000" cy="435284"/>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118 CuadroTexto"/>
            <p:cNvSpPr txBox="1"/>
            <p:nvPr/>
          </p:nvSpPr>
          <p:spPr>
            <a:xfrm>
              <a:off x="3270049" y="2769579"/>
              <a:ext cx="432000" cy="360000"/>
            </a:xfrm>
            <a:prstGeom prst="rect">
              <a:avLst/>
            </a:prstGeom>
            <a:noFill/>
          </p:spPr>
          <p:txBody>
            <a:bodyPr wrap="none" rtlCol="0">
              <a:spAutoFit/>
            </a:bodyPr>
            <a:lstStyle/>
            <a:p>
              <a:r>
                <a:rPr lang="es-CO" b="1" dirty="0" smtClean="0"/>
                <a:t>IU</a:t>
              </a:r>
              <a:endParaRPr lang="es-CO" b="1" dirty="0"/>
            </a:p>
          </p:txBody>
        </p:sp>
        <p:grpSp>
          <p:nvGrpSpPr>
            <p:cNvPr id="120" name="119 Grupo"/>
            <p:cNvGrpSpPr/>
            <p:nvPr/>
          </p:nvGrpSpPr>
          <p:grpSpPr>
            <a:xfrm>
              <a:off x="3027615" y="2567701"/>
              <a:ext cx="824305" cy="789291"/>
              <a:chOff x="4147960" y="765236"/>
              <a:chExt cx="814437" cy="918379"/>
            </a:xfrm>
          </p:grpSpPr>
          <p:sp>
            <p:nvSpPr>
              <p:cNvPr id="121" name="120 Rectángulo"/>
              <p:cNvSpPr/>
              <p:nvPr/>
            </p:nvSpPr>
            <p:spPr>
              <a:xfrm>
                <a:off x="4147960" y="765236"/>
                <a:ext cx="814437" cy="91837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2" name="121 Rectángulo"/>
              <p:cNvSpPr/>
              <p:nvPr/>
            </p:nvSpPr>
            <p:spPr>
              <a:xfrm>
                <a:off x="486003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3" name="122 Rectángulo"/>
              <p:cNvSpPr/>
              <p:nvPr/>
            </p:nvSpPr>
            <p:spPr>
              <a:xfrm>
                <a:off x="4763722"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4" name="123 Rectángulo"/>
              <p:cNvSpPr/>
              <p:nvPr/>
            </p:nvSpPr>
            <p:spPr>
              <a:xfrm>
                <a:off x="4667861" y="812859"/>
                <a:ext cx="67440" cy="64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Tree>
    <p:extLst>
      <p:ext uri="{BB962C8B-B14F-4D97-AF65-F5344CB8AC3E}">
        <p14:creationId xmlns:p14="http://schemas.microsoft.com/office/powerpoint/2010/main" val="330504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6876256" y="-99392"/>
            <a:ext cx="2267744" cy="71287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4608512" y="-99392"/>
            <a:ext cx="2267744" cy="7128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2376264" y="-114300"/>
            <a:ext cx="2232248" cy="71287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107550" y="-118442"/>
            <a:ext cx="2502864" cy="7128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167544" y="1124744"/>
            <a:ext cx="9396536" cy="3600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p:cNvSpPr/>
          <p:nvPr/>
        </p:nvSpPr>
        <p:spPr>
          <a:xfrm>
            <a:off x="555318" y="1700808"/>
            <a:ext cx="7992888" cy="2308324"/>
          </a:xfrm>
          <a:prstGeom prst="rect">
            <a:avLst/>
          </a:prstGeom>
        </p:spPr>
        <p:txBody>
          <a:bodyPr wrap="square">
            <a:spAutoFit/>
          </a:bodyPr>
          <a:lstStyle/>
          <a:p>
            <a:pPr lvl="0" algn="ctr" defTabSz="800100">
              <a:lnSpc>
                <a:spcPct val="90000"/>
              </a:lnSpc>
              <a:spcBef>
                <a:spcPct val="0"/>
              </a:spcBef>
              <a:spcAft>
                <a:spcPct val="35000"/>
              </a:spcAft>
            </a:pPr>
            <a:r>
              <a:rPr lang="es-ES" sz="3200" b="1" dirty="0" smtClean="0">
                <a:solidFill>
                  <a:schemeClr val="bg1"/>
                </a:solidFill>
              </a:rPr>
              <a:t>La necesidad de un marco que guíe y facilite a los involucrados el desarrollo de la interfaz de usuario de sistemas interactivos de televisión de tal forma que se integre los aspectos más relevantes que la caracterizan.</a:t>
            </a:r>
            <a:endParaRPr lang="es-CO" sz="3200" b="1" dirty="0">
              <a:solidFill>
                <a:schemeClr val="bg1"/>
              </a:solidFill>
            </a:endParaRPr>
          </a:p>
        </p:txBody>
      </p:sp>
    </p:spTree>
    <p:extLst>
      <p:ext uri="{BB962C8B-B14F-4D97-AF65-F5344CB8AC3E}">
        <p14:creationId xmlns:p14="http://schemas.microsoft.com/office/powerpoint/2010/main" val="56737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58" y="3895212"/>
            <a:ext cx="2054647" cy="24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ovalada"/>
          <p:cNvSpPr/>
          <p:nvPr/>
        </p:nvSpPr>
        <p:spPr>
          <a:xfrm>
            <a:off x="1713210" y="1484784"/>
            <a:ext cx="3960440" cy="2698460"/>
          </a:xfrm>
          <a:prstGeom prst="wedgeEllipseCallout">
            <a:avLst>
              <a:gd name="adj1" fmla="val -52557"/>
              <a:gd name="adj2" fmla="val 38876"/>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589" y="1716864"/>
            <a:ext cx="2004715" cy="225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1065138" y="2932985"/>
            <a:ext cx="612668" cy="1200329"/>
          </a:xfrm>
          <a:prstGeom prst="rect">
            <a:avLst/>
          </a:prstGeom>
          <a:noFill/>
        </p:spPr>
        <p:txBody>
          <a:bodyPr wrap="none" rtlCol="0">
            <a:spAutoFit/>
          </a:bodyPr>
          <a:lstStyle/>
          <a:p>
            <a:r>
              <a:rPr lang="es-CO" sz="7200" b="1" dirty="0" smtClean="0"/>
              <a:t>?</a:t>
            </a:r>
            <a:endParaRPr lang="es-CO" sz="7200" b="1" dirty="0"/>
          </a:p>
        </p:txBody>
      </p:sp>
      <p:sp>
        <p:nvSpPr>
          <p:cNvPr id="8" name="TextBox 2107"/>
          <p:cNvSpPr txBox="1"/>
          <p:nvPr/>
        </p:nvSpPr>
        <p:spPr>
          <a:xfrm>
            <a:off x="273050" y="371586"/>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sp>
        <p:nvSpPr>
          <p:cNvPr id="10" name="Title 2100"/>
          <p:cNvSpPr txBox="1">
            <a:spLocks/>
          </p:cNvSpPr>
          <p:nvPr/>
        </p:nvSpPr>
        <p:spPr>
          <a:xfrm>
            <a:off x="273050" y="820946"/>
            <a:ext cx="8547422" cy="657085"/>
          </a:xfrm>
          <a:prstGeom prst="rect">
            <a:avLst/>
          </a:prstGeom>
        </p:spPr>
        <p:txBody>
          <a:bodyPr vert="horz">
            <a:normAutofit fontScale="97500"/>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smtClean="0">
                <a:latin typeface="+mn-lt"/>
              </a:rPr>
              <a:t>Posible solución</a:t>
            </a:r>
            <a:endParaRPr lang="en-US" b="1" dirty="0">
              <a:latin typeface="+mn-lt"/>
            </a:endParaRPr>
          </a:p>
        </p:txBody>
      </p:sp>
    </p:spTree>
    <p:extLst>
      <p:ext uri="{BB962C8B-B14F-4D97-AF65-F5344CB8AC3E}">
        <p14:creationId xmlns:p14="http://schemas.microsoft.com/office/powerpoint/2010/main" val="134034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accent3"/>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FFC000"/>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accent3"/>
          </a:solidFill>
          <a:ln>
            <a:solidFill>
              <a:schemeClr val="accent3"/>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accent3"/>
          </a:solidFill>
          <a:ln>
            <a:solidFill>
              <a:schemeClr val="accent3"/>
            </a:solidFill>
          </a:ln>
        </p:spPr>
        <p:txBody>
          <a:bodyPr lIns="0" tIns="0" rIns="0" bIns="0"/>
          <a:lstStyle/>
          <a:p>
            <a:endParaRPr lang="en-US" sz="1350"/>
          </a:p>
        </p:txBody>
      </p:sp>
    </p:spTree>
    <p:extLst>
      <p:ext uri="{BB962C8B-B14F-4D97-AF65-F5344CB8AC3E}">
        <p14:creationId xmlns:p14="http://schemas.microsoft.com/office/powerpoint/2010/main" val="427532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58" y="3895212"/>
            <a:ext cx="2054647" cy="24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ovalada"/>
          <p:cNvSpPr/>
          <p:nvPr/>
        </p:nvSpPr>
        <p:spPr>
          <a:xfrm>
            <a:off x="1713210" y="1484784"/>
            <a:ext cx="3960440" cy="2698460"/>
          </a:xfrm>
          <a:prstGeom prst="wedgeEllipseCallout">
            <a:avLst>
              <a:gd name="adj1" fmla="val -52557"/>
              <a:gd name="adj2" fmla="val 38876"/>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589" y="1716864"/>
            <a:ext cx="2004715" cy="225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1065138" y="2932985"/>
            <a:ext cx="612668" cy="1200329"/>
          </a:xfrm>
          <a:prstGeom prst="rect">
            <a:avLst/>
          </a:prstGeom>
          <a:noFill/>
        </p:spPr>
        <p:txBody>
          <a:bodyPr wrap="none" rtlCol="0">
            <a:spAutoFit/>
          </a:bodyPr>
          <a:lstStyle/>
          <a:p>
            <a:r>
              <a:rPr lang="es-CO" sz="7200" b="1" dirty="0" smtClean="0"/>
              <a:t>?</a:t>
            </a:r>
            <a:endParaRPr lang="es-CO" sz="7200" b="1" dirty="0"/>
          </a:p>
        </p:txBody>
      </p:sp>
      <p:pic>
        <p:nvPicPr>
          <p:cNvPr id="40" name="Picture 5" descr="http://cdns2.freepik.com/fotos-gratis/_318-279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6443" y="2842253"/>
            <a:ext cx="1033351" cy="10333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626" y="3895212"/>
            <a:ext cx="2054647" cy="24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Llamada ovalada"/>
          <p:cNvSpPr/>
          <p:nvPr/>
        </p:nvSpPr>
        <p:spPr>
          <a:xfrm>
            <a:off x="6825778" y="2348881"/>
            <a:ext cx="2210718" cy="1296144"/>
          </a:xfrm>
          <a:prstGeom prst="wedgeEllipseCallout">
            <a:avLst>
              <a:gd name="adj1" fmla="val -45426"/>
              <a:gd name="adj2" fmla="val 8023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CuadroTexto"/>
          <p:cNvSpPr txBox="1"/>
          <p:nvPr/>
        </p:nvSpPr>
        <p:spPr>
          <a:xfrm>
            <a:off x="7185818" y="2643734"/>
            <a:ext cx="1563248" cy="646331"/>
          </a:xfrm>
          <a:prstGeom prst="rect">
            <a:avLst/>
          </a:prstGeom>
          <a:noFill/>
        </p:spPr>
        <p:txBody>
          <a:bodyPr wrap="none" rtlCol="0">
            <a:spAutoFit/>
          </a:bodyPr>
          <a:lstStyle/>
          <a:p>
            <a:r>
              <a:rPr lang="es-CO" sz="3600" b="1" dirty="0" smtClean="0"/>
              <a:t>MBUID</a:t>
            </a:r>
            <a:endParaRPr lang="es-CO" sz="3600" b="1" dirty="0"/>
          </a:p>
        </p:txBody>
      </p:sp>
      <p:sp>
        <p:nvSpPr>
          <p:cNvPr id="2" name="1 Flecha derecha"/>
          <p:cNvSpPr/>
          <p:nvPr/>
        </p:nvSpPr>
        <p:spPr>
          <a:xfrm>
            <a:off x="3491880" y="4941168"/>
            <a:ext cx="1002358" cy="72008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extBox 2107"/>
          <p:cNvSpPr txBox="1"/>
          <p:nvPr/>
        </p:nvSpPr>
        <p:spPr>
          <a:xfrm>
            <a:off x="273050" y="371586"/>
            <a:ext cx="19212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smtClean="0">
                <a:solidFill>
                  <a:schemeClr val="accent5"/>
                </a:solidFill>
                <a:cs typeface="Roboto condensed"/>
              </a:rPr>
              <a:t>Motivaciones</a:t>
            </a:r>
            <a:endParaRPr lang="en-US" sz="2400" b="1" dirty="0">
              <a:solidFill>
                <a:schemeClr val="accent5"/>
              </a:solidFill>
              <a:cs typeface="Roboto condensed"/>
            </a:endParaRPr>
          </a:p>
        </p:txBody>
      </p:sp>
      <p:sp>
        <p:nvSpPr>
          <p:cNvPr id="14" name="Title 2100"/>
          <p:cNvSpPr txBox="1">
            <a:spLocks/>
          </p:cNvSpPr>
          <p:nvPr/>
        </p:nvSpPr>
        <p:spPr>
          <a:xfrm>
            <a:off x="273050" y="820946"/>
            <a:ext cx="8547422" cy="657085"/>
          </a:xfrm>
          <a:prstGeom prst="rect">
            <a:avLst/>
          </a:prstGeom>
        </p:spPr>
        <p:txBody>
          <a:bodyPr vert="horz">
            <a:normAutofit fontScale="97500"/>
          </a:bodyPr>
          <a:lstStyle>
            <a:lvl1pPr algn="l" defTabSz="914400" rtl="0" eaLnBrk="1" latinLnBrk="0" hangingPunct="1">
              <a:lnSpc>
                <a:spcPct val="90000"/>
              </a:lnSpc>
              <a:spcBef>
                <a:spcPct val="0"/>
              </a:spcBef>
              <a:buNone/>
              <a:defRPr sz="2400" kern="1200">
                <a:solidFill>
                  <a:schemeClr val="tx1">
                    <a:lumMod val="65000"/>
                    <a:lumOff val="35000"/>
                  </a:schemeClr>
                </a:solidFill>
                <a:latin typeface="Roboto Condensed" panose="02000000000000000000" pitchFamily="2" charset="0"/>
                <a:ea typeface="+mj-ea"/>
                <a:cs typeface="Roboto Condensed" panose="02000000000000000000" pitchFamily="2" charset="0"/>
              </a:defRPr>
            </a:lvl1pPr>
          </a:lstStyle>
          <a:p>
            <a:r>
              <a:rPr lang="es-CO" b="1" dirty="0" smtClean="0">
                <a:latin typeface="+mn-lt"/>
              </a:rPr>
              <a:t>Posible solución</a:t>
            </a:r>
            <a:endParaRPr lang="en-US" b="1" dirty="0">
              <a:latin typeface="+mn-lt"/>
            </a:endParaRPr>
          </a:p>
        </p:txBody>
      </p:sp>
    </p:spTree>
    <p:extLst>
      <p:ext uri="{BB962C8B-B14F-4D97-AF65-F5344CB8AC3E}">
        <p14:creationId xmlns:p14="http://schemas.microsoft.com/office/powerpoint/2010/main" val="336847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Referencias</a:t>
            </a: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2">
              <a:lumMod val="85000"/>
            </a:schemeClr>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146007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Referencias</a:t>
            </a: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2">
              <a:lumMod val="85000"/>
            </a:schemeClr>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146007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626106" y="1626105"/>
            <a:ext cx="6858000" cy="36057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itle 1"/>
          <p:cNvSpPr txBox="1">
            <a:spLocks/>
          </p:cNvSpPr>
          <p:nvPr/>
        </p:nvSpPr>
        <p:spPr>
          <a:xfrm>
            <a:off x="4357190" y="2927606"/>
            <a:ext cx="4535289" cy="3525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oboto Condensed" panose="02000000000000000000" pitchFamily="2" charset="0"/>
                <a:ea typeface="+mj-ea"/>
                <a:cs typeface="+mj-cs"/>
              </a:defRPr>
            </a:lvl1pPr>
          </a:lstStyle>
          <a:p>
            <a:r>
              <a:rPr lang="en-US" sz="3000" b="1" dirty="0" err="1" smtClean="0">
                <a:solidFill>
                  <a:schemeClr val="accent2"/>
                </a:solidFill>
                <a:latin typeface="+mn-lt"/>
                <a:ea typeface="Roboto Condensed" panose="02000000000000000000" pitchFamily="2" charset="0"/>
                <a:cs typeface="Open Sans Light" panose="020B0306030504020204" pitchFamily="34" charset="0"/>
              </a:rPr>
              <a:t>Trabajos</a:t>
            </a:r>
            <a:r>
              <a:rPr lang="en-US" sz="3000" b="1" dirty="0" smtClean="0">
                <a:solidFill>
                  <a:schemeClr val="accent2"/>
                </a:solidFill>
                <a:latin typeface="+mn-lt"/>
                <a:ea typeface="Roboto Condensed" panose="02000000000000000000" pitchFamily="2" charset="0"/>
                <a:cs typeface="Open Sans Light" panose="020B0306030504020204" pitchFamily="34" charset="0"/>
              </a:rPr>
              <a:t> </a:t>
            </a:r>
            <a:r>
              <a:rPr lang="en-US" sz="3000" b="1" dirty="0" err="1" smtClean="0">
                <a:solidFill>
                  <a:schemeClr val="accent2"/>
                </a:solidFill>
                <a:latin typeface="+mn-lt"/>
                <a:ea typeface="Roboto Condensed" panose="02000000000000000000" pitchFamily="2" charset="0"/>
                <a:cs typeface="Open Sans Light" panose="020B0306030504020204" pitchFamily="34" charset="0"/>
              </a:rPr>
              <a:t>relacionados</a:t>
            </a:r>
            <a:endParaRPr lang="en-US" sz="2700" b="1" dirty="0">
              <a:solidFill>
                <a:schemeClr val="bg1">
                  <a:lumMod val="50000"/>
                </a:schemeClr>
              </a:solidFill>
              <a:latin typeface="+mn-lt"/>
            </a:endParaRPr>
          </a:p>
        </p:txBody>
      </p:sp>
      <p:sp>
        <p:nvSpPr>
          <p:cNvPr id="25" name="Sev01"/>
          <p:cNvSpPr>
            <a:spLocks noChangeAspect="1"/>
          </p:cNvSpPr>
          <p:nvPr/>
        </p:nvSpPr>
        <p:spPr>
          <a:xfrm>
            <a:off x="1112304" y="1902552"/>
            <a:ext cx="3052900" cy="3052894"/>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 name="Freeform 7"/>
          <p:cNvSpPr>
            <a:spLocks noChangeArrowheads="1"/>
          </p:cNvSpPr>
          <p:nvPr/>
        </p:nvSpPr>
        <p:spPr bwMode="auto">
          <a:xfrm>
            <a:off x="2020656" y="2780928"/>
            <a:ext cx="1354355" cy="1216829"/>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Tree>
    <p:extLst>
      <p:ext uri="{BB962C8B-B14F-4D97-AF65-F5344CB8AC3E}">
        <p14:creationId xmlns:p14="http://schemas.microsoft.com/office/powerpoint/2010/main" val="1169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00"/>
          <p:cNvSpPr>
            <a:spLocks noGrp="1"/>
          </p:cNvSpPr>
          <p:nvPr>
            <p:ph type="title"/>
          </p:nvPr>
        </p:nvSpPr>
        <p:spPr>
          <a:xfrm>
            <a:off x="273050" y="739925"/>
            <a:ext cx="8619430" cy="1089133"/>
          </a:xfrm>
          <a:prstGeom prst="rect">
            <a:avLst/>
          </a:prstGeom>
        </p:spPr>
        <p:txBody>
          <a:bodyPr>
            <a:noAutofit/>
          </a:bodyPr>
          <a:lstStyle/>
          <a:p>
            <a:r>
              <a:rPr lang="es-CO" b="1" dirty="0">
                <a:latin typeface="+mn-lt"/>
              </a:rPr>
              <a:t>Comparación de propuestas </a:t>
            </a:r>
            <a:r>
              <a:rPr lang="es-CO" b="1" dirty="0" smtClean="0">
                <a:latin typeface="+mn-lt"/>
              </a:rPr>
              <a:t>metodológicas de </a:t>
            </a:r>
            <a:r>
              <a:rPr lang="es-CO" b="1" dirty="0" err="1" smtClean="0">
                <a:latin typeface="+mn-lt"/>
              </a:rPr>
              <a:t>Tdi</a:t>
            </a:r>
            <a:r>
              <a:rPr lang="es-CO" b="1" dirty="0" smtClean="0">
                <a:latin typeface="+mn-lt"/>
              </a:rPr>
              <a:t> en </a:t>
            </a:r>
            <a:r>
              <a:rPr lang="es-CO" b="1" dirty="0">
                <a:latin typeface="+mn-lt"/>
              </a:rPr>
              <a:t>relación a la notación, el proceso y el soporte mediante </a:t>
            </a:r>
            <a:r>
              <a:rPr lang="es-CO" b="1" dirty="0" smtClean="0">
                <a:latin typeface="+mn-lt"/>
              </a:rPr>
              <a:t>herramientas</a:t>
            </a:r>
            <a:endParaRPr lang="en-US" b="1" dirty="0">
              <a:latin typeface="+mn-lt"/>
            </a:endParaRPr>
          </a:p>
        </p:txBody>
      </p:sp>
      <p:sp>
        <p:nvSpPr>
          <p:cNvPr id="7" name="TextBox 2107"/>
          <p:cNvSpPr txBox="1"/>
          <p:nvPr/>
        </p:nvSpPr>
        <p:spPr>
          <a:xfrm>
            <a:off x="273050" y="303039"/>
            <a:ext cx="3146822" cy="461665"/>
          </a:xfrm>
          <a:prstGeom prst="rect">
            <a:avLst/>
          </a:prstGeom>
          <a:noFill/>
        </p:spPr>
        <p:txBody>
          <a:bodyPr wrap="square" rtlCol="0">
            <a:spAutoFit/>
          </a:bodyPr>
          <a:lstStyle/>
          <a:p>
            <a:r>
              <a:rPr lang="en-US" sz="2400" b="1" dirty="0" err="1" smtClean="0">
                <a:solidFill>
                  <a:schemeClr val="accent2"/>
                </a:solidFill>
                <a:cs typeface="Roboto condensed"/>
              </a:rPr>
              <a:t>Trabajos</a:t>
            </a:r>
            <a:r>
              <a:rPr lang="en-US" sz="2400" b="1" dirty="0" smtClean="0">
                <a:solidFill>
                  <a:schemeClr val="accent2"/>
                </a:solidFill>
                <a:cs typeface="Roboto condensed"/>
              </a:rPr>
              <a:t> </a:t>
            </a:r>
            <a:r>
              <a:rPr lang="en-US" sz="2400" b="1" dirty="0" err="1" smtClean="0">
                <a:solidFill>
                  <a:schemeClr val="accent2"/>
                </a:solidFill>
                <a:cs typeface="Roboto condensed"/>
              </a:rPr>
              <a:t>relacionados</a:t>
            </a:r>
            <a:endParaRPr lang="en-US" sz="2400" b="1" dirty="0">
              <a:solidFill>
                <a:schemeClr val="accent2"/>
              </a:solidFill>
              <a:cs typeface="Roboto condensed"/>
            </a:endParaRPr>
          </a:p>
        </p:txBody>
      </p:sp>
      <p:pic>
        <p:nvPicPr>
          <p:cNvPr id="1026" name="Picture 2" descr="http://icons.iconarchive.com/icons/hopstarter/office-2010/512/Microsoft-Office-Excel-icon.png">
            <a:hlinkClick r:id="rId3" action="ppaction://hlinkfile"/>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9832" y="2317815"/>
            <a:ext cx="2767368" cy="276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9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p:nvPr/>
        </p:nvSpPr>
        <p:spPr>
          <a:xfrm>
            <a:off x="-72008" y="2852936"/>
            <a:ext cx="9252520" cy="4120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10 CuadroTexto"/>
          <p:cNvSpPr txBox="1"/>
          <p:nvPr/>
        </p:nvSpPr>
        <p:spPr>
          <a:xfrm>
            <a:off x="4597471" y="4653136"/>
            <a:ext cx="4257520" cy="2031325"/>
          </a:xfrm>
          <a:prstGeom prst="rect">
            <a:avLst/>
          </a:prstGeom>
          <a:noFill/>
        </p:spPr>
        <p:txBody>
          <a:bodyPr wrap="square" rtlCol="0">
            <a:spAutoFit/>
          </a:bodyPr>
          <a:lstStyle/>
          <a:p>
            <a:r>
              <a:rPr lang="es-CO" b="1" dirty="0">
                <a:solidFill>
                  <a:srgbClr val="00B0F0"/>
                </a:solidFill>
              </a:rPr>
              <a:t>2</a:t>
            </a:r>
            <a:r>
              <a:rPr lang="es-CO" b="1" dirty="0" smtClean="0">
                <a:solidFill>
                  <a:srgbClr val="00B0F0"/>
                </a:solidFill>
              </a:rPr>
              <a:t>° Generación: </a:t>
            </a:r>
          </a:p>
          <a:p>
            <a:pPr marL="285750" indent="-285750">
              <a:buFontTx/>
              <a:buChar char="-"/>
            </a:pPr>
            <a:r>
              <a:rPr lang="es-CO" dirty="0" smtClean="0">
                <a:solidFill>
                  <a:schemeClr val="bg1"/>
                </a:solidFill>
              </a:rPr>
              <a:t>Extensión </a:t>
            </a:r>
            <a:r>
              <a:rPr lang="es-CO" dirty="0">
                <a:solidFill>
                  <a:schemeClr val="bg1"/>
                </a:solidFill>
              </a:rPr>
              <a:t>de los modelos de la interfaz de </a:t>
            </a:r>
            <a:r>
              <a:rPr lang="es-CO" dirty="0" smtClean="0">
                <a:solidFill>
                  <a:schemeClr val="bg1"/>
                </a:solidFill>
              </a:rPr>
              <a:t>usuario</a:t>
            </a:r>
          </a:p>
          <a:p>
            <a:pPr marL="285750" indent="-285750">
              <a:buFontTx/>
              <a:buChar char="-"/>
            </a:pPr>
            <a:r>
              <a:rPr lang="es-CO" dirty="0" smtClean="0">
                <a:solidFill>
                  <a:schemeClr val="bg1"/>
                </a:solidFill>
              </a:rPr>
              <a:t>Los </a:t>
            </a:r>
            <a:r>
              <a:rPr lang="es-CO" dirty="0">
                <a:solidFill>
                  <a:schemeClr val="bg1"/>
                </a:solidFill>
              </a:rPr>
              <a:t>desarrolladores podían </a:t>
            </a:r>
            <a:r>
              <a:rPr lang="es-CO" dirty="0" smtClean="0">
                <a:solidFill>
                  <a:schemeClr val="bg1"/>
                </a:solidFill>
              </a:rPr>
              <a:t>especificar, </a:t>
            </a:r>
            <a:r>
              <a:rPr lang="es-CO" dirty="0">
                <a:solidFill>
                  <a:schemeClr val="bg1"/>
                </a:solidFill>
              </a:rPr>
              <a:t>generar y ejecutar </a:t>
            </a:r>
            <a:r>
              <a:rPr lang="es-CO" dirty="0" smtClean="0">
                <a:solidFill>
                  <a:schemeClr val="bg1"/>
                </a:solidFill>
              </a:rPr>
              <a:t>IU</a:t>
            </a:r>
          </a:p>
          <a:p>
            <a:pPr marL="285750" indent="-285750">
              <a:buFontTx/>
              <a:buChar char="-"/>
            </a:pPr>
            <a:r>
              <a:rPr lang="es-CO" dirty="0" smtClean="0">
                <a:solidFill>
                  <a:schemeClr val="bg1"/>
                </a:solidFill>
              </a:rPr>
              <a:t>Se </a:t>
            </a:r>
            <a:r>
              <a:rPr lang="es-CO" dirty="0">
                <a:solidFill>
                  <a:schemeClr val="bg1"/>
                </a:solidFill>
              </a:rPr>
              <a:t>introduce el concepto de DCU a través de los modelos CTT</a:t>
            </a:r>
          </a:p>
        </p:txBody>
      </p:sp>
      <p:sp>
        <p:nvSpPr>
          <p:cNvPr id="6" name="Title 2100"/>
          <p:cNvSpPr>
            <a:spLocks noGrp="1"/>
          </p:cNvSpPr>
          <p:nvPr>
            <p:ph type="title"/>
          </p:nvPr>
        </p:nvSpPr>
        <p:spPr>
          <a:xfrm>
            <a:off x="273050" y="683683"/>
            <a:ext cx="8187382" cy="657085"/>
          </a:xfrm>
          <a:prstGeom prst="rect">
            <a:avLst/>
          </a:prstGeom>
        </p:spPr>
        <p:txBody>
          <a:bodyPr>
            <a:noAutofit/>
          </a:bodyPr>
          <a:lstStyle/>
          <a:p>
            <a:r>
              <a:rPr lang="es-CO" b="1" dirty="0" smtClean="0">
                <a:latin typeface="+mn-lt"/>
              </a:rPr>
              <a:t>Propuestas con enfoque de MBUID</a:t>
            </a:r>
            <a:r>
              <a:rPr lang="en-US" b="1" dirty="0" smtClean="0">
                <a:latin typeface="+mn-lt"/>
              </a:rPr>
              <a:t/>
            </a:r>
            <a:br>
              <a:rPr lang="en-US" b="1" dirty="0" smtClean="0">
                <a:latin typeface="+mn-lt"/>
              </a:rPr>
            </a:br>
            <a:endParaRPr lang="en-US" b="1" dirty="0">
              <a:latin typeface="+mn-lt"/>
            </a:endParaRPr>
          </a:p>
        </p:txBody>
      </p:sp>
      <p:sp>
        <p:nvSpPr>
          <p:cNvPr id="8" name="7 CuadroTexto"/>
          <p:cNvSpPr txBox="1"/>
          <p:nvPr/>
        </p:nvSpPr>
        <p:spPr>
          <a:xfrm>
            <a:off x="170464" y="4653136"/>
            <a:ext cx="4257520" cy="1477328"/>
          </a:xfrm>
          <a:prstGeom prst="rect">
            <a:avLst/>
          </a:prstGeom>
          <a:noFill/>
        </p:spPr>
        <p:txBody>
          <a:bodyPr wrap="square" rtlCol="0">
            <a:spAutoFit/>
          </a:bodyPr>
          <a:lstStyle/>
          <a:p>
            <a:r>
              <a:rPr lang="es-CO" b="1" dirty="0" smtClean="0">
                <a:solidFill>
                  <a:srgbClr val="00B0F0"/>
                </a:solidFill>
              </a:rPr>
              <a:t>1° Generación: </a:t>
            </a:r>
          </a:p>
          <a:p>
            <a:pPr marL="285750" indent="-285750">
              <a:buFontTx/>
              <a:buChar char="-"/>
            </a:pPr>
            <a:r>
              <a:rPr lang="es-CO" dirty="0" smtClean="0">
                <a:solidFill>
                  <a:schemeClr val="bg1"/>
                </a:solidFill>
              </a:rPr>
              <a:t>Las </a:t>
            </a:r>
            <a:r>
              <a:rPr lang="es-CO" dirty="0">
                <a:solidFill>
                  <a:schemeClr val="bg1"/>
                </a:solidFill>
              </a:rPr>
              <a:t>herramientas principalmente usaban un modelo IU declarativo </a:t>
            </a:r>
            <a:r>
              <a:rPr lang="es-CO" dirty="0" smtClean="0">
                <a:solidFill>
                  <a:schemeClr val="bg1"/>
                </a:solidFill>
              </a:rPr>
              <a:t>universal</a:t>
            </a:r>
          </a:p>
          <a:p>
            <a:pPr marL="285750" indent="-285750">
              <a:buFontTx/>
              <a:buChar char="-"/>
            </a:pPr>
            <a:r>
              <a:rPr lang="es-CO" dirty="0" smtClean="0">
                <a:solidFill>
                  <a:schemeClr val="bg1"/>
                </a:solidFill>
              </a:rPr>
              <a:t>Se </a:t>
            </a:r>
            <a:r>
              <a:rPr lang="es-CO" dirty="0">
                <a:solidFill>
                  <a:schemeClr val="bg1"/>
                </a:solidFill>
              </a:rPr>
              <a:t>enfocaban en la generación automática.</a:t>
            </a:r>
          </a:p>
        </p:txBody>
      </p:sp>
      <p:sp>
        <p:nvSpPr>
          <p:cNvPr id="9" name="8 Rectángulo"/>
          <p:cNvSpPr/>
          <p:nvPr/>
        </p:nvSpPr>
        <p:spPr>
          <a:xfrm>
            <a:off x="7535764" y="4338439"/>
            <a:ext cx="1500732" cy="338554"/>
          </a:xfrm>
          <a:prstGeom prst="rect">
            <a:avLst/>
          </a:prstGeom>
        </p:spPr>
        <p:txBody>
          <a:bodyPr wrap="none">
            <a:spAutoFit/>
          </a:bodyPr>
          <a:lstStyle/>
          <a:p>
            <a:r>
              <a:rPr lang="es-CO" sz="1600" dirty="0" smtClean="0">
                <a:solidFill>
                  <a:schemeClr val="bg1"/>
                </a:solidFill>
              </a:rPr>
              <a:t>(</a:t>
            </a:r>
            <a:r>
              <a:rPr lang="es-CO" sz="1600" dirty="0" err="1" smtClean="0">
                <a:solidFill>
                  <a:schemeClr val="bg1"/>
                </a:solidFill>
              </a:rPr>
              <a:t>Meixner</a:t>
            </a:r>
            <a:r>
              <a:rPr lang="es-CO" sz="1600" dirty="0" smtClean="0">
                <a:solidFill>
                  <a:schemeClr val="bg1"/>
                </a:solidFill>
              </a:rPr>
              <a:t>, 2011)</a:t>
            </a:r>
            <a:endParaRPr lang="es-CO" sz="1600" dirty="0">
              <a:solidFill>
                <a:schemeClr val="bg1"/>
              </a:solidFill>
            </a:endParaRPr>
          </a:p>
        </p:txBody>
      </p:sp>
      <p:sp>
        <p:nvSpPr>
          <p:cNvPr id="10" name="TextBox 2107"/>
          <p:cNvSpPr txBox="1"/>
          <p:nvPr/>
        </p:nvSpPr>
        <p:spPr>
          <a:xfrm>
            <a:off x="273050" y="303039"/>
            <a:ext cx="3146822" cy="461665"/>
          </a:xfrm>
          <a:prstGeom prst="rect">
            <a:avLst/>
          </a:prstGeom>
          <a:noFill/>
        </p:spPr>
        <p:txBody>
          <a:bodyPr wrap="square" rtlCol="0">
            <a:spAutoFit/>
          </a:bodyPr>
          <a:lstStyle/>
          <a:p>
            <a:r>
              <a:rPr lang="en-US" sz="2400" b="1" dirty="0" err="1" smtClean="0">
                <a:solidFill>
                  <a:schemeClr val="accent2"/>
                </a:solidFill>
                <a:cs typeface="Roboto condensed"/>
              </a:rPr>
              <a:t>Trabajos</a:t>
            </a:r>
            <a:r>
              <a:rPr lang="en-US" sz="2400" b="1" dirty="0" smtClean="0">
                <a:solidFill>
                  <a:schemeClr val="accent2"/>
                </a:solidFill>
                <a:cs typeface="Roboto condensed"/>
              </a:rPr>
              <a:t> </a:t>
            </a:r>
            <a:r>
              <a:rPr lang="en-US" sz="2400" b="1" dirty="0" err="1" smtClean="0">
                <a:solidFill>
                  <a:schemeClr val="accent2"/>
                </a:solidFill>
                <a:cs typeface="Roboto condensed"/>
              </a:rPr>
              <a:t>relacionados</a:t>
            </a:r>
            <a:endParaRPr lang="en-US" sz="2400" b="1" dirty="0">
              <a:solidFill>
                <a:schemeClr val="accent2"/>
              </a:solidFill>
              <a:cs typeface="Roboto condensed"/>
            </a:endParaRPr>
          </a:p>
        </p:txBody>
      </p:sp>
      <p:pic>
        <p:nvPicPr>
          <p:cNvPr id="2" name="1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77" y="1196752"/>
            <a:ext cx="8751811" cy="3096344"/>
          </a:xfrm>
          <a:prstGeom prst="rect">
            <a:avLst/>
          </a:prstGeom>
        </p:spPr>
      </p:pic>
    </p:spTree>
    <p:extLst>
      <p:ext uri="{BB962C8B-B14F-4D97-AF65-F5344CB8AC3E}">
        <p14:creationId xmlns:p14="http://schemas.microsoft.com/office/powerpoint/2010/main" val="326976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p:nvPr/>
        </p:nvSpPr>
        <p:spPr>
          <a:xfrm>
            <a:off x="-72008" y="2852936"/>
            <a:ext cx="9252520" cy="4120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10 CuadroTexto"/>
          <p:cNvSpPr txBox="1"/>
          <p:nvPr/>
        </p:nvSpPr>
        <p:spPr>
          <a:xfrm>
            <a:off x="4597470" y="4637370"/>
            <a:ext cx="4439025" cy="2308324"/>
          </a:xfrm>
          <a:prstGeom prst="rect">
            <a:avLst/>
          </a:prstGeom>
          <a:noFill/>
        </p:spPr>
        <p:txBody>
          <a:bodyPr wrap="square" rtlCol="0">
            <a:spAutoFit/>
          </a:bodyPr>
          <a:lstStyle/>
          <a:p>
            <a:r>
              <a:rPr lang="es-CO" b="1" dirty="0" smtClean="0">
                <a:solidFill>
                  <a:srgbClr val="00B0F0"/>
                </a:solidFill>
              </a:rPr>
              <a:t>4° Generación: </a:t>
            </a:r>
          </a:p>
          <a:p>
            <a:pPr marL="285750" indent="-285750">
              <a:buFontTx/>
              <a:buChar char="-"/>
            </a:pPr>
            <a:r>
              <a:rPr lang="es-CO" dirty="0" smtClean="0">
                <a:solidFill>
                  <a:schemeClr val="bg1"/>
                </a:solidFill>
              </a:rPr>
              <a:t>IU sensitiva </a:t>
            </a:r>
            <a:r>
              <a:rPr lang="es-CO" dirty="0">
                <a:solidFill>
                  <a:schemeClr val="bg1"/>
                </a:solidFill>
              </a:rPr>
              <a:t>al contexto para </a:t>
            </a:r>
            <a:r>
              <a:rPr lang="es-CO" dirty="0" smtClean="0">
                <a:solidFill>
                  <a:schemeClr val="bg1"/>
                </a:solidFill>
              </a:rPr>
              <a:t>variedad </a:t>
            </a:r>
            <a:r>
              <a:rPr lang="es-CO" dirty="0">
                <a:solidFill>
                  <a:schemeClr val="bg1"/>
                </a:solidFill>
              </a:rPr>
              <a:t>de plataformas, dispositivos y modalidades </a:t>
            </a:r>
            <a:r>
              <a:rPr lang="es-CO" dirty="0" smtClean="0">
                <a:solidFill>
                  <a:schemeClr val="bg1"/>
                </a:solidFill>
              </a:rPr>
              <a:t>y </a:t>
            </a:r>
            <a:r>
              <a:rPr lang="es-CO" dirty="0">
                <a:solidFill>
                  <a:schemeClr val="bg1"/>
                </a:solidFill>
              </a:rPr>
              <a:t>la integración de aplicaciones web. </a:t>
            </a:r>
            <a:endParaRPr lang="es-CO" dirty="0" smtClean="0">
              <a:solidFill>
                <a:schemeClr val="bg1"/>
              </a:solidFill>
            </a:endParaRPr>
          </a:p>
          <a:p>
            <a:pPr marL="285750" indent="-285750">
              <a:buFontTx/>
              <a:buChar char="-"/>
            </a:pPr>
            <a:r>
              <a:rPr lang="es-CO" dirty="0" smtClean="0">
                <a:solidFill>
                  <a:schemeClr val="bg1"/>
                </a:solidFill>
              </a:rPr>
              <a:t>Los </a:t>
            </a:r>
            <a:r>
              <a:rPr lang="es-CO" dirty="0">
                <a:solidFill>
                  <a:schemeClr val="bg1"/>
                </a:solidFill>
              </a:rPr>
              <a:t>modelos son almacenados como XML </a:t>
            </a:r>
            <a:endParaRPr lang="es-CO" dirty="0" smtClean="0">
              <a:solidFill>
                <a:schemeClr val="bg1"/>
              </a:solidFill>
            </a:endParaRPr>
          </a:p>
          <a:p>
            <a:pPr marL="285750" indent="-285750">
              <a:buFontTx/>
              <a:buChar char="-"/>
            </a:pPr>
            <a:r>
              <a:rPr lang="es-CO" dirty="0" smtClean="0">
                <a:solidFill>
                  <a:schemeClr val="bg1"/>
                </a:solidFill>
              </a:rPr>
              <a:t>El </a:t>
            </a:r>
            <a:r>
              <a:rPr lang="es-CO" dirty="0">
                <a:solidFill>
                  <a:schemeClr val="bg1"/>
                </a:solidFill>
              </a:rPr>
              <a:t>reto de esta generación es garantizar </a:t>
            </a:r>
            <a:r>
              <a:rPr lang="es-CO" dirty="0" smtClean="0">
                <a:solidFill>
                  <a:schemeClr val="bg1"/>
                </a:solidFill>
              </a:rPr>
              <a:t>automáticamente </a:t>
            </a:r>
            <a:r>
              <a:rPr lang="es-CO" dirty="0">
                <a:solidFill>
                  <a:schemeClr val="bg1"/>
                </a:solidFill>
              </a:rPr>
              <a:t>un mayor nivel de usabilidad</a:t>
            </a:r>
          </a:p>
        </p:txBody>
      </p:sp>
      <p:sp>
        <p:nvSpPr>
          <p:cNvPr id="8" name="7 CuadroTexto"/>
          <p:cNvSpPr txBox="1"/>
          <p:nvPr/>
        </p:nvSpPr>
        <p:spPr>
          <a:xfrm>
            <a:off x="170464" y="4678493"/>
            <a:ext cx="4257520" cy="2031325"/>
          </a:xfrm>
          <a:prstGeom prst="rect">
            <a:avLst/>
          </a:prstGeom>
          <a:noFill/>
        </p:spPr>
        <p:txBody>
          <a:bodyPr wrap="square" rtlCol="0">
            <a:spAutoFit/>
          </a:bodyPr>
          <a:lstStyle/>
          <a:p>
            <a:r>
              <a:rPr lang="es-CO" b="1" dirty="0">
                <a:solidFill>
                  <a:srgbClr val="00B0F0"/>
                </a:solidFill>
              </a:rPr>
              <a:t>3</a:t>
            </a:r>
            <a:r>
              <a:rPr lang="es-CO" b="1" dirty="0" smtClean="0">
                <a:solidFill>
                  <a:srgbClr val="00B0F0"/>
                </a:solidFill>
              </a:rPr>
              <a:t>° Generación: </a:t>
            </a:r>
          </a:p>
          <a:p>
            <a:pPr marL="285750" indent="-285750">
              <a:buFontTx/>
              <a:buChar char="-"/>
            </a:pPr>
            <a:r>
              <a:rPr lang="es-CO" dirty="0" smtClean="0">
                <a:solidFill>
                  <a:schemeClr val="bg1"/>
                </a:solidFill>
              </a:rPr>
              <a:t>Dirigida </a:t>
            </a:r>
            <a:r>
              <a:rPr lang="es-CO" dirty="0">
                <a:solidFill>
                  <a:schemeClr val="bg1"/>
                </a:solidFill>
              </a:rPr>
              <a:t>por la proliferación de nuevas plataformas de interacción y dispositivos </a:t>
            </a:r>
            <a:endParaRPr lang="es-CO" dirty="0" smtClean="0">
              <a:solidFill>
                <a:schemeClr val="bg1"/>
              </a:solidFill>
            </a:endParaRPr>
          </a:p>
          <a:p>
            <a:pPr marL="285750" indent="-285750">
              <a:buFontTx/>
              <a:buChar char="-"/>
            </a:pPr>
            <a:r>
              <a:rPr lang="es-CO" dirty="0">
                <a:solidFill>
                  <a:schemeClr val="bg1"/>
                </a:solidFill>
              </a:rPr>
              <a:t>R</a:t>
            </a:r>
            <a:r>
              <a:rPr lang="es-CO" dirty="0" smtClean="0">
                <a:solidFill>
                  <a:schemeClr val="bg1"/>
                </a:solidFill>
              </a:rPr>
              <a:t>eto </a:t>
            </a:r>
            <a:r>
              <a:rPr lang="es-CO" dirty="0" smtClean="0">
                <a:solidFill>
                  <a:schemeClr val="bg1"/>
                </a:solidFill>
                <a:sym typeface="Wingdings" panose="05000000000000000000" pitchFamily="2" charset="2"/>
              </a:rPr>
              <a:t></a:t>
            </a:r>
            <a:r>
              <a:rPr lang="es-CO" dirty="0" smtClean="0">
                <a:solidFill>
                  <a:schemeClr val="bg1"/>
                </a:solidFill>
              </a:rPr>
              <a:t>IU </a:t>
            </a:r>
            <a:r>
              <a:rPr lang="es-CO" dirty="0">
                <a:solidFill>
                  <a:schemeClr val="bg1"/>
                </a:solidFill>
              </a:rPr>
              <a:t>para </a:t>
            </a:r>
            <a:r>
              <a:rPr lang="es-CO" dirty="0" smtClean="0">
                <a:solidFill>
                  <a:schemeClr val="bg1"/>
                </a:solidFill>
              </a:rPr>
              <a:t>dispositivos </a:t>
            </a:r>
            <a:r>
              <a:rPr lang="es-CO" dirty="0">
                <a:solidFill>
                  <a:schemeClr val="bg1"/>
                </a:solidFill>
              </a:rPr>
              <a:t>diferentes con restricciones </a:t>
            </a:r>
            <a:r>
              <a:rPr lang="es-CO" dirty="0" smtClean="0">
                <a:solidFill>
                  <a:schemeClr val="bg1"/>
                </a:solidFill>
              </a:rPr>
              <a:t>diferentes.</a:t>
            </a:r>
          </a:p>
          <a:p>
            <a:pPr marL="285750" indent="-285750">
              <a:buFontTx/>
              <a:buChar char="-"/>
            </a:pPr>
            <a:r>
              <a:rPr lang="es-CO" dirty="0" smtClean="0">
                <a:solidFill>
                  <a:schemeClr val="bg1"/>
                </a:solidFill>
              </a:rPr>
              <a:t>MBUIDE </a:t>
            </a:r>
            <a:r>
              <a:rPr lang="es-CO" dirty="0">
                <a:solidFill>
                  <a:schemeClr val="bg1"/>
                </a:solidFill>
              </a:rPr>
              <a:t>se vuelva más relevante que en las generaciones anteriores.</a:t>
            </a:r>
          </a:p>
        </p:txBody>
      </p:sp>
      <p:sp>
        <p:nvSpPr>
          <p:cNvPr id="9" name="8 Rectángulo"/>
          <p:cNvSpPr/>
          <p:nvPr/>
        </p:nvSpPr>
        <p:spPr>
          <a:xfrm>
            <a:off x="7535764" y="4333572"/>
            <a:ext cx="1500732" cy="338554"/>
          </a:xfrm>
          <a:prstGeom prst="rect">
            <a:avLst/>
          </a:prstGeom>
        </p:spPr>
        <p:txBody>
          <a:bodyPr wrap="none">
            <a:spAutoFit/>
          </a:bodyPr>
          <a:lstStyle/>
          <a:p>
            <a:r>
              <a:rPr lang="es-CO" sz="1600" dirty="0" smtClean="0">
                <a:solidFill>
                  <a:schemeClr val="bg1"/>
                </a:solidFill>
              </a:rPr>
              <a:t>(</a:t>
            </a:r>
            <a:r>
              <a:rPr lang="es-CO" sz="1600" dirty="0" err="1" smtClean="0">
                <a:solidFill>
                  <a:schemeClr val="bg1"/>
                </a:solidFill>
              </a:rPr>
              <a:t>Meixner</a:t>
            </a:r>
            <a:r>
              <a:rPr lang="es-CO" sz="1600" dirty="0" smtClean="0">
                <a:solidFill>
                  <a:schemeClr val="bg1"/>
                </a:solidFill>
              </a:rPr>
              <a:t>, 2011)</a:t>
            </a:r>
            <a:endParaRPr lang="es-CO" sz="1600" dirty="0">
              <a:solidFill>
                <a:schemeClr val="bg1"/>
              </a:solidFill>
            </a:endParaRPr>
          </a:p>
        </p:txBody>
      </p:sp>
      <p:pic>
        <p:nvPicPr>
          <p:cNvPr id="10" name="9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77" y="1196752"/>
            <a:ext cx="8751811" cy="3096344"/>
          </a:xfrm>
          <a:prstGeom prst="rect">
            <a:avLst/>
          </a:prstGeom>
        </p:spPr>
      </p:pic>
      <p:sp>
        <p:nvSpPr>
          <p:cNvPr id="13" name="Title 2100"/>
          <p:cNvSpPr>
            <a:spLocks noGrp="1"/>
          </p:cNvSpPr>
          <p:nvPr>
            <p:ph type="title"/>
          </p:nvPr>
        </p:nvSpPr>
        <p:spPr>
          <a:xfrm>
            <a:off x="273050" y="683683"/>
            <a:ext cx="8187382" cy="657085"/>
          </a:xfrm>
          <a:prstGeom prst="rect">
            <a:avLst/>
          </a:prstGeom>
        </p:spPr>
        <p:txBody>
          <a:bodyPr>
            <a:noAutofit/>
          </a:bodyPr>
          <a:lstStyle/>
          <a:p>
            <a:r>
              <a:rPr lang="es-CO" b="1" dirty="0" smtClean="0">
                <a:latin typeface="+mn-lt"/>
              </a:rPr>
              <a:t>Propuestas con enfoque de MBUID</a:t>
            </a:r>
            <a:r>
              <a:rPr lang="en-US" b="1" dirty="0" smtClean="0">
                <a:latin typeface="+mn-lt"/>
              </a:rPr>
              <a:t/>
            </a:r>
            <a:br>
              <a:rPr lang="en-US" b="1" dirty="0" smtClean="0">
                <a:latin typeface="+mn-lt"/>
              </a:rPr>
            </a:br>
            <a:endParaRPr lang="en-US" b="1" dirty="0">
              <a:latin typeface="+mn-lt"/>
            </a:endParaRPr>
          </a:p>
        </p:txBody>
      </p:sp>
      <p:sp>
        <p:nvSpPr>
          <p:cNvPr id="14" name="TextBox 2107"/>
          <p:cNvSpPr txBox="1"/>
          <p:nvPr/>
        </p:nvSpPr>
        <p:spPr>
          <a:xfrm>
            <a:off x="273050" y="303039"/>
            <a:ext cx="3146822" cy="461665"/>
          </a:xfrm>
          <a:prstGeom prst="rect">
            <a:avLst/>
          </a:prstGeom>
          <a:noFill/>
        </p:spPr>
        <p:txBody>
          <a:bodyPr wrap="square" rtlCol="0">
            <a:spAutoFit/>
          </a:bodyPr>
          <a:lstStyle/>
          <a:p>
            <a:r>
              <a:rPr lang="en-US" sz="2400" b="1" dirty="0" err="1" smtClean="0">
                <a:solidFill>
                  <a:schemeClr val="accent2"/>
                </a:solidFill>
                <a:cs typeface="Roboto condensed"/>
              </a:rPr>
              <a:t>Trabajos</a:t>
            </a:r>
            <a:r>
              <a:rPr lang="en-US" sz="2400" b="1" dirty="0" smtClean="0">
                <a:solidFill>
                  <a:schemeClr val="accent2"/>
                </a:solidFill>
                <a:cs typeface="Roboto condensed"/>
              </a:rPr>
              <a:t> </a:t>
            </a:r>
            <a:r>
              <a:rPr lang="en-US" sz="2400" b="1" dirty="0" err="1" smtClean="0">
                <a:solidFill>
                  <a:schemeClr val="accent2"/>
                </a:solidFill>
                <a:cs typeface="Roboto condensed"/>
              </a:rPr>
              <a:t>relacionados</a:t>
            </a:r>
            <a:endParaRPr lang="en-US" sz="2400" b="1" dirty="0">
              <a:solidFill>
                <a:schemeClr val="accent2"/>
              </a:solidFill>
              <a:cs typeface="Roboto condensed"/>
            </a:endParaRPr>
          </a:p>
        </p:txBody>
      </p:sp>
    </p:spTree>
    <p:extLst>
      <p:ext uri="{BB962C8B-B14F-4D97-AF65-F5344CB8AC3E}">
        <p14:creationId xmlns:p14="http://schemas.microsoft.com/office/powerpoint/2010/main" val="172268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00"/>
          <p:cNvSpPr>
            <a:spLocks noGrp="1"/>
          </p:cNvSpPr>
          <p:nvPr>
            <p:ph type="title"/>
          </p:nvPr>
        </p:nvSpPr>
        <p:spPr>
          <a:xfrm>
            <a:off x="273050" y="683683"/>
            <a:ext cx="8187382" cy="657085"/>
          </a:xfrm>
          <a:prstGeom prst="rect">
            <a:avLst/>
          </a:prstGeom>
        </p:spPr>
        <p:txBody>
          <a:bodyPr>
            <a:noAutofit/>
          </a:bodyPr>
          <a:lstStyle/>
          <a:p>
            <a:r>
              <a:rPr lang="es-CO" b="1" dirty="0">
                <a:latin typeface="+mn-lt"/>
              </a:rPr>
              <a:t>Comparación de propuestas </a:t>
            </a:r>
            <a:r>
              <a:rPr lang="es-CO" b="1" dirty="0" smtClean="0">
                <a:latin typeface="+mn-lt"/>
              </a:rPr>
              <a:t>de MBUID</a:t>
            </a:r>
            <a:r>
              <a:rPr lang="en-US" b="1" dirty="0" smtClean="0">
                <a:latin typeface="+mn-lt"/>
              </a:rPr>
              <a:t/>
            </a:r>
            <a:br>
              <a:rPr lang="en-US" b="1" dirty="0" smtClean="0">
                <a:latin typeface="+mn-lt"/>
              </a:rPr>
            </a:br>
            <a:endParaRPr lang="en-US" b="1" dirty="0">
              <a:latin typeface="+mn-lt"/>
            </a:endParaRPr>
          </a:p>
        </p:txBody>
      </p:sp>
      <p:pic>
        <p:nvPicPr>
          <p:cNvPr id="1026" name="Picture 2" descr="http://icons.iconarchive.com/icons/hopstarter/office-2010/512/Microsoft-Office-Excel-icon.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9832" y="2317815"/>
            <a:ext cx="2767368" cy="2767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107"/>
          <p:cNvSpPr txBox="1"/>
          <p:nvPr/>
        </p:nvSpPr>
        <p:spPr>
          <a:xfrm>
            <a:off x="273050" y="303039"/>
            <a:ext cx="3146822" cy="461665"/>
          </a:xfrm>
          <a:prstGeom prst="rect">
            <a:avLst/>
          </a:prstGeom>
          <a:noFill/>
        </p:spPr>
        <p:txBody>
          <a:bodyPr wrap="square" rtlCol="0">
            <a:spAutoFit/>
          </a:bodyPr>
          <a:lstStyle/>
          <a:p>
            <a:r>
              <a:rPr lang="en-US" sz="2400" b="1" dirty="0" err="1" smtClean="0">
                <a:solidFill>
                  <a:schemeClr val="accent2"/>
                </a:solidFill>
                <a:cs typeface="Roboto condensed"/>
              </a:rPr>
              <a:t>Trabajos</a:t>
            </a:r>
            <a:r>
              <a:rPr lang="en-US" sz="2400" b="1" dirty="0" smtClean="0">
                <a:solidFill>
                  <a:schemeClr val="accent2"/>
                </a:solidFill>
                <a:cs typeface="Roboto condensed"/>
              </a:rPr>
              <a:t> </a:t>
            </a:r>
            <a:r>
              <a:rPr lang="en-US" sz="2400" b="1" dirty="0" err="1" smtClean="0">
                <a:solidFill>
                  <a:schemeClr val="accent2"/>
                </a:solidFill>
                <a:cs typeface="Roboto condensed"/>
              </a:rPr>
              <a:t>relacionados</a:t>
            </a:r>
            <a:endParaRPr lang="en-US" sz="2400" b="1" dirty="0">
              <a:solidFill>
                <a:schemeClr val="accent2"/>
              </a:solidFill>
              <a:cs typeface="Roboto condensed"/>
            </a:endParaRPr>
          </a:p>
        </p:txBody>
      </p:sp>
    </p:spTree>
    <p:extLst>
      <p:ext uri="{BB962C8B-B14F-4D97-AF65-F5344CB8AC3E}">
        <p14:creationId xmlns:p14="http://schemas.microsoft.com/office/powerpoint/2010/main" val="48719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Metodología</a:t>
            </a: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2">
              <a:lumMod val="85000"/>
            </a:schemeClr>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3916403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Metodología</a:t>
            </a: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3916403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bg2">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bg2">
              <a:lumMod val="8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bg2">
              <a:lumMod val="85000"/>
            </a:schemeClr>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bg2">
              <a:lumMod val="85000"/>
            </a:schemeClr>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228480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626106" y="1626105"/>
            <a:ext cx="6858000" cy="36057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itle 1"/>
          <p:cNvSpPr txBox="1">
            <a:spLocks/>
          </p:cNvSpPr>
          <p:nvPr/>
        </p:nvSpPr>
        <p:spPr>
          <a:xfrm>
            <a:off x="4357190" y="2927606"/>
            <a:ext cx="4535289" cy="3525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oboto Condensed" panose="02000000000000000000" pitchFamily="2" charset="0"/>
                <a:ea typeface="+mj-ea"/>
                <a:cs typeface="+mj-cs"/>
              </a:defRPr>
            </a:lvl1pPr>
          </a:lstStyle>
          <a:p>
            <a:pPr marL="457200" indent="-457200">
              <a:buFont typeface="Arial" panose="020B0604020202020204" pitchFamily="34" charset="0"/>
              <a:buChar char="•"/>
            </a:pPr>
            <a:r>
              <a:rPr lang="en-US" sz="2700" b="1" dirty="0" err="1" smtClean="0">
                <a:solidFill>
                  <a:schemeClr val="tx2"/>
                </a:solidFill>
                <a:latin typeface="+mn-lt"/>
              </a:rPr>
              <a:t>Brechas</a:t>
            </a:r>
            <a:r>
              <a:rPr lang="en-US" sz="2700" b="1" dirty="0" smtClean="0">
                <a:solidFill>
                  <a:schemeClr val="tx2"/>
                </a:solidFill>
                <a:latin typeface="+mn-lt"/>
              </a:rPr>
              <a:t> </a:t>
            </a:r>
          </a:p>
          <a:p>
            <a:pPr marL="457200" indent="-457200">
              <a:buFont typeface="Arial" panose="020B0604020202020204" pitchFamily="34" charset="0"/>
              <a:buChar char="•"/>
            </a:pPr>
            <a:r>
              <a:rPr lang="en-US" sz="2700" b="1" dirty="0" err="1" smtClean="0">
                <a:solidFill>
                  <a:schemeClr val="tx2"/>
                </a:solidFill>
                <a:latin typeface="+mn-lt"/>
              </a:rPr>
              <a:t>Hipótesis</a:t>
            </a:r>
            <a:r>
              <a:rPr lang="en-US" sz="2700" b="1" dirty="0" smtClean="0">
                <a:solidFill>
                  <a:schemeClr val="tx2"/>
                </a:solidFill>
                <a:latin typeface="+mn-lt"/>
              </a:rPr>
              <a:t> </a:t>
            </a:r>
          </a:p>
          <a:p>
            <a:pPr marL="457200" indent="-457200">
              <a:buFont typeface="Arial" panose="020B0604020202020204" pitchFamily="34" charset="0"/>
              <a:buChar char="•"/>
            </a:pPr>
            <a:r>
              <a:rPr lang="en-US" sz="2700" b="1" dirty="0" err="1" smtClean="0">
                <a:solidFill>
                  <a:schemeClr val="tx2"/>
                </a:solidFill>
                <a:latin typeface="+mn-lt"/>
              </a:rPr>
              <a:t>Pregunta</a:t>
            </a:r>
            <a:r>
              <a:rPr lang="en-US" sz="2700" b="1" dirty="0" smtClean="0">
                <a:solidFill>
                  <a:schemeClr val="tx2"/>
                </a:solidFill>
                <a:latin typeface="+mn-lt"/>
              </a:rPr>
              <a:t> de </a:t>
            </a:r>
            <a:r>
              <a:rPr lang="en-US" sz="2700" b="1" dirty="0" err="1" smtClean="0">
                <a:solidFill>
                  <a:schemeClr val="tx2"/>
                </a:solidFill>
                <a:latin typeface="+mn-lt"/>
              </a:rPr>
              <a:t>investigación</a:t>
            </a:r>
            <a:endParaRPr lang="en-US" sz="2700" b="1" dirty="0" smtClean="0">
              <a:solidFill>
                <a:schemeClr val="tx2"/>
              </a:solidFill>
              <a:latin typeface="+mn-lt"/>
            </a:endParaRPr>
          </a:p>
          <a:p>
            <a:endParaRPr lang="en-US" sz="2700" b="1" dirty="0">
              <a:solidFill>
                <a:schemeClr val="bg1">
                  <a:lumMod val="50000"/>
                </a:schemeClr>
              </a:solidFill>
              <a:latin typeface="+mn-lt"/>
            </a:endParaRPr>
          </a:p>
        </p:txBody>
      </p:sp>
      <p:sp>
        <p:nvSpPr>
          <p:cNvPr id="25" name="Sev01"/>
          <p:cNvSpPr>
            <a:spLocks noChangeAspect="1"/>
          </p:cNvSpPr>
          <p:nvPr/>
        </p:nvSpPr>
        <p:spPr>
          <a:xfrm>
            <a:off x="1112304" y="1902552"/>
            <a:ext cx="3052900" cy="3052894"/>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8" name="Freeform 171"/>
          <p:cNvSpPr>
            <a:spLocks noChangeArrowheads="1"/>
          </p:cNvSpPr>
          <p:nvPr/>
        </p:nvSpPr>
        <p:spPr bwMode="auto">
          <a:xfrm>
            <a:off x="2339752" y="2924944"/>
            <a:ext cx="831025" cy="100545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spTree>
    <p:extLst>
      <p:ext uri="{BB962C8B-B14F-4D97-AF65-F5344CB8AC3E}">
        <p14:creationId xmlns:p14="http://schemas.microsoft.com/office/powerpoint/2010/main" val="178163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00"/>
          <p:cNvSpPr>
            <a:spLocks noGrp="1"/>
          </p:cNvSpPr>
          <p:nvPr>
            <p:ph type="title"/>
          </p:nvPr>
        </p:nvSpPr>
        <p:spPr>
          <a:xfrm>
            <a:off x="273050" y="395651"/>
            <a:ext cx="8187382" cy="657085"/>
          </a:xfrm>
          <a:prstGeom prst="rect">
            <a:avLst/>
          </a:prstGeom>
        </p:spPr>
        <p:txBody>
          <a:bodyPr>
            <a:noAutofit/>
          </a:bodyPr>
          <a:lstStyle/>
          <a:p>
            <a:r>
              <a:rPr lang="es-CO" b="1" dirty="0" smtClean="0">
                <a:latin typeface="+mn-lt"/>
              </a:rPr>
              <a:t>Brechas encontradas</a:t>
            </a:r>
            <a:r>
              <a:rPr lang="en-US" b="1" dirty="0" smtClean="0">
                <a:latin typeface="+mn-lt"/>
              </a:rPr>
              <a:t/>
            </a:r>
            <a:br>
              <a:rPr lang="en-US" b="1" dirty="0" smtClean="0">
                <a:latin typeface="+mn-lt"/>
              </a:rPr>
            </a:br>
            <a:endParaRPr lang="en-US" b="1" dirty="0">
              <a:latin typeface="+mn-lt"/>
            </a:endParaRPr>
          </a:p>
        </p:txBody>
      </p:sp>
      <p:sp>
        <p:nvSpPr>
          <p:cNvPr id="10" name="Rectangle 3"/>
          <p:cNvSpPr/>
          <p:nvPr/>
        </p:nvSpPr>
        <p:spPr>
          <a:xfrm>
            <a:off x="-72008" y="1052736"/>
            <a:ext cx="9252520" cy="5040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1" name="Picture 2" descr="http://2.bp.blogspot.com/-3zkT3_fJUP0/UpKjk3kyJzI/AAAAAAAAAfk/5DibWGaC67o/s1600/Mand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07" y="1052736"/>
            <a:ext cx="3164623" cy="252028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95536" y="1268760"/>
            <a:ext cx="5328592" cy="3748719"/>
          </a:xfrm>
          <a:prstGeom prst="rect">
            <a:avLst/>
          </a:prstGeom>
        </p:spPr>
        <p:txBody>
          <a:bodyPr wrap="square">
            <a:spAutoFit/>
          </a:bodyPr>
          <a:lstStyle/>
          <a:p>
            <a:pPr marL="342900" indent="-342900" algn="just">
              <a:buFont typeface="Wingdings" panose="05000000000000000000" pitchFamily="2" charset="2"/>
              <a:buChar char="§"/>
            </a:pPr>
            <a:r>
              <a:rPr lang="es-CO" sz="2400" dirty="0" smtClean="0">
                <a:solidFill>
                  <a:schemeClr val="bg1"/>
                </a:solidFill>
              </a:rPr>
              <a:t>La mayoría de las propuestas </a:t>
            </a:r>
            <a:r>
              <a:rPr lang="es-CO" sz="2400" dirty="0">
                <a:solidFill>
                  <a:schemeClr val="bg1"/>
                </a:solidFill>
              </a:rPr>
              <a:t>encontradas </a:t>
            </a:r>
            <a:r>
              <a:rPr lang="es-CO" sz="2400" dirty="0" smtClean="0">
                <a:solidFill>
                  <a:schemeClr val="bg1"/>
                </a:solidFill>
              </a:rPr>
              <a:t>de MBUID se centran en generar la interfaz de manera automática pero </a:t>
            </a:r>
            <a:r>
              <a:rPr lang="es-CO" sz="2400" b="1" dirty="0" smtClean="0">
                <a:solidFill>
                  <a:srgbClr val="FFC000"/>
                </a:solidFill>
              </a:rPr>
              <a:t>no poseen un </a:t>
            </a:r>
            <a:r>
              <a:rPr lang="es-CO" sz="2400" b="1" dirty="0">
                <a:solidFill>
                  <a:srgbClr val="FFC000"/>
                </a:solidFill>
              </a:rPr>
              <a:t>proceso </a:t>
            </a:r>
            <a:r>
              <a:rPr lang="es-CO" sz="2400" b="1" dirty="0" smtClean="0">
                <a:solidFill>
                  <a:srgbClr val="FFC000"/>
                </a:solidFill>
              </a:rPr>
              <a:t>sintomático que guíe en el desarrollo de la interfaz de usuario</a:t>
            </a:r>
          </a:p>
          <a:p>
            <a:pPr marL="342900" indent="-342900" algn="just">
              <a:buFont typeface="Wingdings" panose="05000000000000000000" pitchFamily="2" charset="2"/>
              <a:buChar char="§"/>
            </a:pPr>
            <a:endParaRPr lang="es-CO" sz="2400" dirty="0" smtClean="0">
              <a:solidFill>
                <a:schemeClr val="bg1"/>
              </a:solidFill>
            </a:endParaRPr>
          </a:p>
          <a:p>
            <a:pPr marL="342900" indent="-342900" algn="just">
              <a:buFont typeface="Wingdings" panose="05000000000000000000" pitchFamily="2" charset="2"/>
              <a:buChar char="§"/>
            </a:pPr>
            <a:r>
              <a:rPr lang="es-CO" sz="2400" dirty="0" smtClean="0">
                <a:solidFill>
                  <a:schemeClr val="bg1"/>
                </a:solidFill>
              </a:rPr>
              <a:t>No </a:t>
            </a:r>
            <a:r>
              <a:rPr lang="es-CO" sz="2400" dirty="0">
                <a:solidFill>
                  <a:schemeClr val="bg1"/>
                </a:solidFill>
              </a:rPr>
              <a:t>incorporan </a:t>
            </a:r>
            <a:r>
              <a:rPr lang="es-CO" sz="2400" dirty="0" smtClean="0">
                <a:solidFill>
                  <a:schemeClr val="bg1"/>
                </a:solidFill>
              </a:rPr>
              <a:t>aspectos </a:t>
            </a:r>
            <a:r>
              <a:rPr lang="es-CO" sz="2400" dirty="0">
                <a:solidFill>
                  <a:schemeClr val="bg1"/>
                </a:solidFill>
              </a:rPr>
              <a:t>de </a:t>
            </a:r>
            <a:r>
              <a:rPr lang="es-CO" sz="2400" b="1" dirty="0">
                <a:solidFill>
                  <a:srgbClr val="FFC000"/>
                </a:solidFill>
              </a:rPr>
              <a:t>HCI durante el proceso</a:t>
            </a:r>
            <a:r>
              <a:rPr lang="es-CO" sz="2400" dirty="0">
                <a:solidFill>
                  <a:schemeClr val="bg1"/>
                </a:solidFill>
              </a:rPr>
              <a:t> </a:t>
            </a:r>
          </a:p>
          <a:p>
            <a:pPr lvl="0" algn="just" defTabSz="800100">
              <a:lnSpc>
                <a:spcPct val="90000"/>
              </a:lnSpc>
              <a:spcBef>
                <a:spcPct val="0"/>
              </a:spcBef>
              <a:spcAft>
                <a:spcPct val="35000"/>
              </a:spcAft>
            </a:pPr>
            <a:endParaRPr lang="es-CO" sz="2400" dirty="0">
              <a:solidFill>
                <a:schemeClr val="bg1"/>
              </a:solidFill>
            </a:endParaRPr>
          </a:p>
        </p:txBody>
      </p:sp>
    </p:spTree>
    <p:extLst>
      <p:ext uri="{BB962C8B-B14F-4D97-AF65-F5344CB8AC3E}">
        <p14:creationId xmlns:p14="http://schemas.microsoft.com/office/powerpoint/2010/main" val="207690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6876256" y="1975192"/>
            <a:ext cx="2267744" cy="3600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4608512" y="1975192"/>
            <a:ext cx="2267744" cy="36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2376264" y="1975192"/>
            <a:ext cx="2232248" cy="3600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107550" y="1975192"/>
            <a:ext cx="2502864" cy="36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167544" y="2204864"/>
            <a:ext cx="9396536" cy="30963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itle 2100"/>
          <p:cNvSpPr>
            <a:spLocks noGrp="1"/>
          </p:cNvSpPr>
          <p:nvPr>
            <p:ph type="title"/>
          </p:nvPr>
        </p:nvSpPr>
        <p:spPr>
          <a:xfrm>
            <a:off x="273050" y="683683"/>
            <a:ext cx="8187382" cy="657085"/>
          </a:xfrm>
          <a:prstGeom prst="rect">
            <a:avLst/>
          </a:prstGeom>
        </p:spPr>
        <p:txBody>
          <a:bodyPr>
            <a:noAutofit/>
          </a:bodyPr>
          <a:lstStyle/>
          <a:p>
            <a:r>
              <a:rPr lang="es-CO" b="1" dirty="0" smtClean="0">
                <a:latin typeface="+mn-lt"/>
              </a:rPr>
              <a:t>Pregunta de investigación</a:t>
            </a:r>
            <a:r>
              <a:rPr lang="en-US" b="1" dirty="0" smtClean="0">
                <a:latin typeface="+mn-lt"/>
              </a:rPr>
              <a:t/>
            </a:r>
            <a:br>
              <a:rPr lang="en-US" b="1" dirty="0" smtClean="0">
                <a:latin typeface="+mn-lt"/>
              </a:rPr>
            </a:br>
            <a:endParaRPr lang="en-US" b="1" dirty="0">
              <a:latin typeface="+mn-lt"/>
            </a:endParaRPr>
          </a:p>
        </p:txBody>
      </p:sp>
      <p:sp>
        <p:nvSpPr>
          <p:cNvPr id="9" name="8 Rectángulo"/>
          <p:cNvSpPr/>
          <p:nvPr/>
        </p:nvSpPr>
        <p:spPr>
          <a:xfrm>
            <a:off x="611560" y="2865593"/>
            <a:ext cx="7992888" cy="1643527"/>
          </a:xfrm>
          <a:prstGeom prst="rect">
            <a:avLst/>
          </a:prstGeom>
        </p:spPr>
        <p:txBody>
          <a:bodyPr wrap="square">
            <a:spAutoFit/>
          </a:bodyPr>
          <a:lstStyle/>
          <a:p>
            <a:pPr algn="ctr" defTabSz="800100">
              <a:lnSpc>
                <a:spcPct val="90000"/>
              </a:lnSpc>
              <a:spcBef>
                <a:spcPct val="0"/>
              </a:spcBef>
              <a:spcAft>
                <a:spcPct val="35000"/>
              </a:spcAft>
            </a:pPr>
            <a:r>
              <a:rPr lang="es-CO" sz="2800" i="1" dirty="0" smtClean="0">
                <a:solidFill>
                  <a:schemeClr val="bg1"/>
                </a:solidFill>
              </a:rPr>
              <a:t>¿Cómo </a:t>
            </a:r>
            <a:r>
              <a:rPr lang="es-CO" sz="2800" i="1" u="sng" dirty="0" smtClean="0">
                <a:solidFill>
                  <a:srgbClr val="FFC000"/>
                </a:solidFill>
              </a:rPr>
              <a:t>guiar</a:t>
            </a:r>
            <a:r>
              <a:rPr lang="es-CO" sz="2800" i="1" dirty="0" smtClean="0">
                <a:solidFill>
                  <a:srgbClr val="FFC000"/>
                </a:solidFill>
              </a:rPr>
              <a:t> </a:t>
            </a:r>
            <a:r>
              <a:rPr lang="es-CO" sz="2800" i="1" dirty="0" smtClean="0">
                <a:solidFill>
                  <a:schemeClr val="bg1"/>
                </a:solidFill>
              </a:rPr>
              <a:t>de </a:t>
            </a:r>
            <a:r>
              <a:rPr lang="es-CO" sz="2800" i="1" u="sng" dirty="0" smtClean="0">
                <a:solidFill>
                  <a:srgbClr val="FFC000"/>
                </a:solidFill>
              </a:rPr>
              <a:t>manera ágil</a:t>
            </a:r>
            <a:r>
              <a:rPr lang="es-CO" sz="2800" dirty="0" smtClean="0">
                <a:solidFill>
                  <a:srgbClr val="FFC000"/>
                </a:solidFill>
              </a:rPr>
              <a:t> </a:t>
            </a:r>
            <a:r>
              <a:rPr lang="es-CO" sz="2800" i="1" dirty="0" smtClean="0">
                <a:solidFill>
                  <a:schemeClr val="bg1"/>
                </a:solidFill>
              </a:rPr>
              <a:t>a los involucrados en el proceso de desarrollo de la interfaz de usuario de sistemas interactivos de televisión teniendo en cuenta los </a:t>
            </a:r>
            <a:r>
              <a:rPr lang="es-CO" sz="2800" i="1" u="sng" dirty="0" smtClean="0">
                <a:solidFill>
                  <a:srgbClr val="FFC000"/>
                </a:solidFill>
              </a:rPr>
              <a:t>principales aspectos</a:t>
            </a:r>
            <a:r>
              <a:rPr lang="es-CO" sz="2800" i="1" dirty="0" smtClean="0">
                <a:solidFill>
                  <a:srgbClr val="FFC000"/>
                </a:solidFill>
              </a:rPr>
              <a:t> </a:t>
            </a:r>
            <a:r>
              <a:rPr lang="es-CO" sz="2800" i="1" dirty="0" smtClean="0">
                <a:solidFill>
                  <a:schemeClr val="bg1"/>
                </a:solidFill>
              </a:rPr>
              <a:t>de este tipo de sistemas?</a:t>
            </a:r>
            <a:endParaRPr lang="es-CO" sz="2800" i="1" dirty="0">
              <a:solidFill>
                <a:schemeClr val="bg1"/>
              </a:solidFill>
            </a:endParaRPr>
          </a:p>
        </p:txBody>
      </p:sp>
    </p:spTree>
    <p:extLst>
      <p:ext uri="{BB962C8B-B14F-4D97-AF65-F5344CB8AC3E}">
        <p14:creationId xmlns:p14="http://schemas.microsoft.com/office/powerpoint/2010/main" val="185767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2117036" y="1187599"/>
            <a:ext cx="1224135" cy="1008112"/>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5" name="4 Botón de acción: Hacia delante o Siguiente">
            <a:hlinkClick r:id="" action="ppaction://hlinkshowjump?jump=nextslide" highlightClick="1"/>
          </p:cNvPr>
          <p:cNvSpPr/>
          <p:nvPr/>
        </p:nvSpPr>
        <p:spPr>
          <a:xfrm>
            <a:off x="2550520" y="1529637"/>
            <a:ext cx="360040" cy="324036"/>
          </a:xfrm>
          <a:prstGeom prst="actionButtonForwardNex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nvGrpSpPr>
          <p:cNvPr id="8" name="7 Grupo"/>
          <p:cNvGrpSpPr/>
          <p:nvPr/>
        </p:nvGrpSpPr>
        <p:grpSpPr>
          <a:xfrm>
            <a:off x="316836" y="1265318"/>
            <a:ext cx="792088" cy="1176709"/>
            <a:chOff x="4732345" y="1628800"/>
            <a:chExt cx="792088" cy="1176709"/>
          </a:xfrm>
          <a:solidFill>
            <a:schemeClr val="accent6"/>
          </a:solidFill>
        </p:grpSpPr>
        <p:sp>
          <p:nvSpPr>
            <p:cNvPr id="6" name="5 Elipse"/>
            <p:cNvSpPr/>
            <p:nvPr/>
          </p:nvSpPr>
          <p:spPr>
            <a:xfrm>
              <a:off x="4860032" y="162880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 name="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cxnSp>
        <p:nvCxnSpPr>
          <p:cNvPr id="10" name="9 Conector recto"/>
          <p:cNvCxnSpPr/>
          <p:nvPr/>
        </p:nvCxnSpPr>
        <p:spPr>
          <a:xfrm>
            <a:off x="1108924" y="1769374"/>
            <a:ext cx="8886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42547" y="1455886"/>
            <a:ext cx="1174489" cy="307777"/>
          </a:xfrm>
          <a:prstGeom prst="rect">
            <a:avLst/>
          </a:prstGeom>
          <a:noFill/>
        </p:spPr>
        <p:txBody>
          <a:bodyPr wrap="none" rtlCol="0">
            <a:spAutoFit/>
          </a:bodyPr>
          <a:lstStyle/>
          <a:p>
            <a:r>
              <a:rPr lang="es-CO" sz="1400" dirty="0" smtClean="0">
                <a:solidFill>
                  <a:prstClr val="black"/>
                </a:solidFill>
              </a:rPr>
              <a:t>&lt;interacción&gt;</a:t>
            </a:r>
            <a:endParaRPr lang="es-CO" sz="1400" dirty="0">
              <a:solidFill>
                <a:prstClr val="black"/>
              </a:solidFill>
            </a:endParaRPr>
          </a:p>
        </p:txBody>
      </p:sp>
      <p:sp>
        <p:nvSpPr>
          <p:cNvPr id="14" name="13 CuadroTexto"/>
          <p:cNvSpPr txBox="1"/>
          <p:nvPr/>
        </p:nvSpPr>
        <p:spPr>
          <a:xfrm>
            <a:off x="85123" y="2195711"/>
            <a:ext cx="1262846" cy="369332"/>
          </a:xfrm>
          <a:prstGeom prst="rect">
            <a:avLst/>
          </a:prstGeom>
          <a:noFill/>
        </p:spPr>
        <p:txBody>
          <a:bodyPr wrap="none" rtlCol="0">
            <a:spAutoFit/>
          </a:bodyPr>
          <a:lstStyle/>
          <a:p>
            <a:r>
              <a:rPr lang="es-CO" dirty="0" smtClean="0">
                <a:solidFill>
                  <a:prstClr val="black"/>
                </a:solidFill>
              </a:rPr>
              <a:t>Televidente</a:t>
            </a:r>
            <a:endParaRPr lang="es-CO" dirty="0">
              <a:solidFill>
                <a:prstClr val="black"/>
              </a:solidFill>
            </a:endParaRPr>
          </a:p>
        </p:txBody>
      </p:sp>
      <p:sp>
        <p:nvSpPr>
          <p:cNvPr id="15" name="14 Llamada ovalada"/>
          <p:cNvSpPr/>
          <p:nvPr/>
        </p:nvSpPr>
        <p:spPr>
          <a:xfrm>
            <a:off x="754915" y="539527"/>
            <a:ext cx="930073" cy="576064"/>
          </a:xfrm>
          <a:prstGeom prst="wedgeEllipseCallout">
            <a:avLst>
              <a:gd name="adj1" fmla="val -44013"/>
              <a:gd name="adj2" fmla="val 568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prstClr val="white"/>
                </a:solidFill>
              </a:rPr>
              <a:t>M.M</a:t>
            </a:r>
            <a:endParaRPr lang="es-CO" b="1" dirty="0">
              <a:solidFill>
                <a:prstClr val="white"/>
              </a:solidFill>
            </a:endParaRPr>
          </a:p>
        </p:txBody>
      </p:sp>
      <p:sp>
        <p:nvSpPr>
          <p:cNvPr id="16" name="15 CuadroTexto"/>
          <p:cNvSpPr txBox="1"/>
          <p:nvPr/>
        </p:nvSpPr>
        <p:spPr>
          <a:xfrm>
            <a:off x="3338264" y="509771"/>
            <a:ext cx="1233736" cy="1077218"/>
          </a:xfrm>
          <a:prstGeom prst="rect">
            <a:avLst/>
          </a:prstGeom>
          <a:noFill/>
        </p:spPr>
        <p:txBody>
          <a:bodyPr wrap="none" rtlCol="0">
            <a:spAutoFit/>
          </a:bodyPr>
          <a:lstStyle/>
          <a:p>
            <a:r>
              <a:rPr lang="es-CO" sz="1600" dirty="0" smtClean="0">
                <a:solidFill>
                  <a:prstClr val="black"/>
                </a:solidFill>
              </a:rPr>
              <a:t>Móvil</a:t>
            </a:r>
          </a:p>
          <a:p>
            <a:r>
              <a:rPr lang="es-CO" sz="1600" dirty="0" smtClean="0">
                <a:solidFill>
                  <a:prstClr val="black"/>
                </a:solidFill>
              </a:rPr>
              <a:t>Computador</a:t>
            </a:r>
          </a:p>
          <a:p>
            <a:r>
              <a:rPr lang="es-CO" sz="1600" dirty="0" smtClean="0">
                <a:solidFill>
                  <a:prstClr val="black"/>
                </a:solidFill>
              </a:rPr>
              <a:t>Televisor</a:t>
            </a:r>
          </a:p>
          <a:p>
            <a:r>
              <a:rPr lang="es-CO" sz="1600" dirty="0" smtClean="0">
                <a:solidFill>
                  <a:prstClr val="black"/>
                </a:solidFill>
              </a:rPr>
              <a:t>Tablet…</a:t>
            </a:r>
            <a:endParaRPr lang="es-CO" sz="1600" dirty="0">
              <a:solidFill>
                <a:prstClr val="black"/>
              </a:solidFill>
            </a:endParaRPr>
          </a:p>
        </p:txBody>
      </p:sp>
      <p:sp>
        <p:nvSpPr>
          <p:cNvPr id="39" name="38 CuadroTexto"/>
          <p:cNvSpPr txBox="1"/>
          <p:nvPr/>
        </p:nvSpPr>
        <p:spPr>
          <a:xfrm>
            <a:off x="3346815" y="1877923"/>
            <a:ext cx="658065" cy="830997"/>
          </a:xfrm>
          <a:prstGeom prst="rect">
            <a:avLst/>
          </a:prstGeom>
          <a:noFill/>
        </p:spPr>
        <p:txBody>
          <a:bodyPr wrap="none" rtlCol="0">
            <a:spAutoFit/>
          </a:bodyPr>
          <a:lstStyle/>
          <a:p>
            <a:r>
              <a:rPr lang="es-CO" sz="1600" dirty="0" smtClean="0">
                <a:solidFill>
                  <a:prstClr val="black"/>
                </a:solidFill>
              </a:rPr>
              <a:t>TDT</a:t>
            </a:r>
          </a:p>
          <a:p>
            <a:r>
              <a:rPr lang="es-CO" sz="1600" dirty="0" smtClean="0">
                <a:solidFill>
                  <a:prstClr val="black"/>
                </a:solidFill>
              </a:rPr>
              <a:t>IPTV</a:t>
            </a:r>
          </a:p>
          <a:p>
            <a:r>
              <a:rPr lang="es-CO" sz="1600" dirty="0" smtClean="0">
                <a:solidFill>
                  <a:prstClr val="black"/>
                </a:solidFill>
              </a:rPr>
              <a:t>OTT…</a:t>
            </a:r>
            <a:endParaRPr lang="es-CO" sz="1600" dirty="0">
              <a:solidFill>
                <a:prstClr val="black"/>
              </a:solidFill>
            </a:endParaRPr>
          </a:p>
        </p:txBody>
      </p:sp>
      <p:sp>
        <p:nvSpPr>
          <p:cNvPr id="3" name="2 CuadroTexto"/>
          <p:cNvSpPr txBox="1"/>
          <p:nvPr/>
        </p:nvSpPr>
        <p:spPr>
          <a:xfrm>
            <a:off x="0" y="-27384"/>
            <a:ext cx="9144000" cy="461665"/>
          </a:xfrm>
          <a:prstGeom prst="rect">
            <a:avLst/>
          </a:prstGeom>
          <a:noFill/>
        </p:spPr>
        <p:txBody>
          <a:bodyPr wrap="square" rtlCol="0">
            <a:spAutoFit/>
          </a:bodyPr>
          <a:lstStyle/>
          <a:p>
            <a:pPr algn="ctr"/>
            <a:r>
              <a:rPr lang="es-CO" sz="2400" b="1" dirty="0" smtClean="0">
                <a:solidFill>
                  <a:schemeClr val="tx1">
                    <a:lumMod val="65000"/>
                    <a:lumOff val="35000"/>
                  </a:schemeClr>
                </a:solidFill>
              </a:rPr>
              <a:t>Esquema de la Solución</a:t>
            </a:r>
            <a:endParaRPr lang="es-CO" sz="2400" b="1" dirty="0">
              <a:solidFill>
                <a:schemeClr val="tx1">
                  <a:lumMod val="65000"/>
                  <a:lumOff val="35000"/>
                </a:schemeClr>
              </a:solidFill>
            </a:endParaRPr>
          </a:p>
        </p:txBody>
      </p:sp>
    </p:spTree>
    <p:extLst>
      <p:ext uri="{BB962C8B-B14F-4D97-AF65-F5344CB8AC3E}">
        <p14:creationId xmlns:p14="http://schemas.microsoft.com/office/powerpoint/2010/main" val="3782979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2117036" y="1187599"/>
            <a:ext cx="1224135" cy="1008112"/>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5" name="4 Botón de acción: Hacia delante o Siguiente">
            <a:hlinkClick r:id="" action="ppaction://hlinkshowjump?jump=nextslide" highlightClick="1"/>
          </p:cNvPr>
          <p:cNvSpPr/>
          <p:nvPr/>
        </p:nvSpPr>
        <p:spPr>
          <a:xfrm>
            <a:off x="2550520" y="1529637"/>
            <a:ext cx="360040" cy="324036"/>
          </a:xfrm>
          <a:prstGeom prst="actionButtonForwardNex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nvGrpSpPr>
          <p:cNvPr id="8" name="7 Grupo"/>
          <p:cNvGrpSpPr/>
          <p:nvPr/>
        </p:nvGrpSpPr>
        <p:grpSpPr>
          <a:xfrm>
            <a:off x="316836" y="1265318"/>
            <a:ext cx="792088" cy="1176709"/>
            <a:chOff x="4732345" y="1628800"/>
            <a:chExt cx="792088" cy="1176709"/>
          </a:xfrm>
          <a:solidFill>
            <a:schemeClr val="accent6"/>
          </a:solidFill>
        </p:grpSpPr>
        <p:sp>
          <p:nvSpPr>
            <p:cNvPr id="6" name="5 Elipse"/>
            <p:cNvSpPr/>
            <p:nvPr/>
          </p:nvSpPr>
          <p:spPr>
            <a:xfrm>
              <a:off x="4860032" y="162880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 name="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cxnSp>
        <p:nvCxnSpPr>
          <p:cNvPr id="10" name="9 Conector recto"/>
          <p:cNvCxnSpPr/>
          <p:nvPr/>
        </p:nvCxnSpPr>
        <p:spPr>
          <a:xfrm>
            <a:off x="1108924" y="1769374"/>
            <a:ext cx="8886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42547" y="1455886"/>
            <a:ext cx="1174489" cy="307777"/>
          </a:xfrm>
          <a:prstGeom prst="rect">
            <a:avLst/>
          </a:prstGeom>
          <a:noFill/>
        </p:spPr>
        <p:txBody>
          <a:bodyPr wrap="none" rtlCol="0">
            <a:spAutoFit/>
          </a:bodyPr>
          <a:lstStyle/>
          <a:p>
            <a:r>
              <a:rPr lang="es-CO" sz="1400" dirty="0" smtClean="0">
                <a:solidFill>
                  <a:prstClr val="black"/>
                </a:solidFill>
              </a:rPr>
              <a:t>&lt;interacción&gt;</a:t>
            </a:r>
            <a:endParaRPr lang="es-CO" sz="1400" dirty="0">
              <a:solidFill>
                <a:prstClr val="black"/>
              </a:solidFill>
            </a:endParaRPr>
          </a:p>
        </p:txBody>
      </p:sp>
      <p:sp>
        <p:nvSpPr>
          <p:cNvPr id="14" name="13 CuadroTexto"/>
          <p:cNvSpPr txBox="1"/>
          <p:nvPr/>
        </p:nvSpPr>
        <p:spPr>
          <a:xfrm>
            <a:off x="85123" y="2195711"/>
            <a:ext cx="1262846" cy="369332"/>
          </a:xfrm>
          <a:prstGeom prst="rect">
            <a:avLst/>
          </a:prstGeom>
          <a:noFill/>
        </p:spPr>
        <p:txBody>
          <a:bodyPr wrap="none" rtlCol="0">
            <a:spAutoFit/>
          </a:bodyPr>
          <a:lstStyle/>
          <a:p>
            <a:r>
              <a:rPr lang="es-CO" dirty="0" smtClean="0">
                <a:solidFill>
                  <a:prstClr val="black"/>
                </a:solidFill>
              </a:rPr>
              <a:t>Televidente</a:t>
            </a:r>
            <a:endParaRPr lang="es-CO" dirty="0">
              <a:solidFill>
                <a:prstClr val="black"/>
              </a:solidFill>
            </a:endParaRPr>
          </a:p>
        </p:txBody>
      </p:sp>
      <p:sp>
        <p:nvSpPr>
          <p:cNvPr id="15" name="14 Llamada ovalada"/>
          <p:cNvSpPr/>
          <p:nvPr/>
        </p:nvSpPr>
        <p:spPr>
          <a:xfrm>
            <a:off x="754915" y="539527"/>
            <a:ext cx="930073" cy="576064"/>
          </a:xfrm>
          <a:prstGeom prst="wedgeEllipseCallout">
            <a:avLst>
              <a:gd name="adj1" fmla="val -44013"/>
              <a:gd name="adj2" fmla="val 568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prstClr val="white"/>
                </a:solidFill>
              </a:rPr>
              <a:t>M.M</a:t>
            </a:r>
            <a:endParaRPr lang="es-CO" b="1" dirty="0">
              <a:solidFill>
                <a:prstClr val="white"/>
              </a:solidFill>
            </a:endParaRPr>
          </a:p>
        </p:txBody>
      </p:sp>
      <p:sp>
        <p:nvSpPr>
          <p:cNvPr id="16" name="15 CuadroTexto"/>
          <p:cNvSpPr txBox="1"/>
          <p:nvPr/>
        </p:nvSpPr>
        <p:spPr>
          <a:xfrm>
            <a:off x="3338264" y="509771"/>
            <a:ext cx="1233736" cy="1077218"/>
          </a:xfrm>
          <a:prstGeom prst="rect">
            <a:avLst/>
          </a:prstGeom>
          <a:noFill/>
        </p:spPr>
        <p:txBody>
          <a:bodyPr wrap="none" rtlCol="0">
            <a:spAutoFit/>
          </a:bodyPr>
          <a:lstStyle/>
          <a:p>
            <a:r>
              <a:rPr lang="es-CO" sz="1600" dirty="0" smtClean="0">
                <a:solidFill>
                  <a:prstClr val="black"/>
                </a:solidFill>
              </a:rPr>
              <a:t>Móvil</a:t>
            </a:r>
          </a:p>
          <a:p>
            <a:r>
              <a:rPr lang="es-CO" sz="1600" dirty="0" smtClean="0">
                <a:solidFill>
                  <a:prstClr val="black"/>
                </a:solidFill>
              </a:rPr>
              <a:t>Computador</a:t>
            </a:r>
          </a:p>
          <a:p>
            <a:r>
              <a:rPr lang="es-CO" sz="1600" dirty="0" smtClean="0">
                <a:solidFill>
                  <a:prstClr val="black"/>
                </a:solidFill>
              </a:rPr>
              <a:t>Televisor</a:t>
            </a:r>
          </a:p>
          <a:p>
            <a:r>
              <a:rPr lang="es-CO" sz="1600" dirty="0" smtClean="0">
                <a:solidFill>
                  <a:prstClr val="black"/>
                </a:solidFill>
              </a:rPr>
              <a:t>Tablet…</a:t>
            </a:r>
            <a:endParaRPr lang="es-CO" sz="1600" dirty="0">
              <a:solidFill>
                <a:prstClr val="black"/>
              </a:solidFill>
            </a:endParaRPr>
          </a:p>
        </p:txBody>
      </p:sp>
      <p:sp>
        <p:nvSpPr>
          <p:cNvPr id="39" name="38 CuadroTexto"/>
          <p:cNvSpPr txBox="1"/>
          <p:nvPr/>
        </p:nvSpPr>
        <p:spPr>
          <a:xfrm>
            <a:off x="3346815" y="1877923"/>
            <a:ext cx="658065" cy="830997"/>
          </a:xfrm>
          <a:prstGeom prst="rect">
            <a:avLst/>
          </a:prstGeom>
          <a:noFill/>
        </p:spPr>
        <p:txBody>
          <a:bodyPr wrap="none" rtlCol="0">
            <a:spAutoFit/>
          </a:bodyPr>
          <a:lstStyle/>
          <a:p>
            <a:r>
              <a:rPr lang="es-CO" sz="1600" dirty="0" smtClean="0">
                <a:solidFill>
                  <a:prstClr val="black"/>
                </a:solidFill>
              </a:rPr>
              <a:t>TDT</a:t>
            </a:r>
          </a:p>
          <a:p>
            <a:r>
              <a:rPr lang="es-CO" sz="1600" dirty="0" smtClean="0">
                <a:solidFill>
                  <a:prstClr val="black"/>
                </a:solidFill>
              </a:rPr>
              <a:t>IPTV</a:t>
            </a:r>
          </a:p>
          <a:p>
            <a:r>
              <a:rPr lang="es-CO" sz="1600" dirty="0" smtClean="0">
                <a:solidFill>
                  <a:prstClr val="black"/>
                </a:solidFill>
              </a:rPr>
              <a:t>OTT…</a:t>
            </a:r>
            <a:endParaRPr lang="es-CO" sz="1600" dirty="0">
              <a:solidFill>
                <a:prstClr val="black"/>
              </a:solidFill>
            </a:endParaRPr>
          </a:p>
        </p:txBody>
      </p:sp>
      <p:sp>
        <p:nvSpPr>
          <p:cNvPr id="3" name="2 CuadroTexto"/>
          <p:cNvSpPr txBox="1"/>
          <p:nvPr/>
        </p:nvSpPr>
        <p:spPr>
          <a:xfrm>
            <a:off x="0" y="-27384"/>
            <a:ext cx="9144000" cy="461665"/>
          </a:xfrm>
          <a:prstGeom prst="rect">
            <a:avLst/>
          </a:prstGeom>
          <a:noFill/>
        </p:spPr>
        <p:txBody>
          <a:bodyPr wrap="square" rtlCol="0">
            <a:spAutoFit/>
          </a:bodyPr>
          <a:lstStyle/>
          <a:p>
            <a:pPr algn="ctr"/>
            <a:r>
              <a:rPr lang="es-CO" sz="2400" b="1" dirty="0" smtClean="0">
                <a:solidFill>
                  <a:schemeClr val="tx1">
                    <a:lumMod val="65000"/>
                    <a:lumOff val="35000"/>
                  </a:schemeClr>
                </a:solidFill>
              </a:rPr>
              <a:t>Esquema de la Solución</a:t>
            </a:r>
            <a:endParaRPr lang="es-CO" sz="2400" b="1" dirty="0">
              <a:solidFill>
                <a:schemeClr val="tx1">
                  <a:lumMod val="65000"/>
                  <a:lumOff val="35000"/>
                </a:schemeClr>
              </a:solidFill>
            </a:endParaRPr>
          </a:p>
        </p:txBody>
      </p:sp>
      <p:sp>
        <p:nvSpPr>
          <p:cNvPr id="45" name="44 CuadroTexto"/>
          <p:cNvSpPr txBox="1"/>
          <p:nvPr/>
        </p:nvSpPr>
        <p:spPr>
          <a:xfrm>
            <a:off x="1070373" y="2474660"/>
            <a:ext cx="916598" cy="369332"/>
          </a:xfrm>
          <a:prstGeom prst="rect">
            <a:avLst/>
          </a:prstGeom>
          <a:noFill/>
        </p:spPr>
        <p:txBody>
          <a:bodyPr wrap="none" rtlCol="0">
            <a:spAutoFit/>
          </a:bodyPr>
          <a:lstStyle/>
          <a:p>
            <a:r>
              <a:rPr lang="es-CO" b="1" dirty="0" smtClean="0">
                <a:solidFill>
                  <a:schemeClr val="accent6">
                    <a:lumMod val="75000"/>
                  </a:schemeClr>
                </a:solidFill>
              </a:rPr>
              <a:t>Interfaz</a:t>
            </a:r>
            <a:endParaRPr lang="es-CO" b="1" dirty="0">
              <a:solidFill>
                <a:schemeClr val="accent6">
                  <a:lumMod val="75000"/>
                </a:schemeClr>
              </a:solidFill>
            </a:endParaRPr>
          </a:p>
        </p:txBody>
      </p:sp>
      <p:sp>
        <p:nvSpPr>
          <p:cNvPr id="46" name="45 CuadroTexto"/>
          <p:cNvSpPr txBox="1"/>
          <p:nvPr/>
        </p:nvSpPr>
        <p:spPr>
          <a:xfrm>
            <a:off x="35496" y="3554475"/>
            <a:ext cx="1792798" cy="923330"/>
          </a:xfrm>
          <a:prstGeom prst="rect">
            <a:avLst/>
          </a:prstGeom>
          <a:noFill/>
        </p:spPr>
        <p:txBody>
          <a:bodyPr wrap="none" rtlCol="0">
            <a:spAutoFit/>
          </a:bodyPr>
          <a:lstStyle/>
          <a:p>
            <a:r>
              <a:rPr lang="es-CO" dirty="0" err="1" smtClean="0">
                <a:solidFill>
                  <a:prstClr val="black"/>
                </a:solidFill>
              </a:rPr>
              <a:t>Particionamiento</a:t>
            </a:r>
            <a:endParaRPr lang="es-CO" dirty="0" smtClean="0">
              <a:solidFill>
                <a:prstClr val="black"/>
              </a:solidFill>
            </a:endParaRPr>
          </a:p>
          <a:p>
            <a:r>
              <a:rPr lang="es-CO" dirty="0" err="1" smtClean="0">
                <a:solidFill>
                  <a:prstClr val="black"/>
                </a:solidFill>
              </a:rPr>
              <a:t>Layout</a:t>
            </a:r>
            <a:endParaRPr lang="es-CO" dirty="0" smtClean="0">
              <a:solidFill>
                <a:prstClr val="black"/>
              </a:solidFill>
            </a:endParaRPr>
          </a:p>
          <a:p>
            <a:r>
              <a:rPr lang="es-CO" dirty="0" smtClean="0">
                <a:solidFill>
                  <a:prstClr val="black"/>
                </a:solidFill>
              </a:rPr>
              <a:t>Modelo Mental</a:t>
            </a:r>
            <a:endParaRPr lang="es-CO" dirty="0">
              <a:solidFill>
                <a:prstClr val="black"/>
              </a:solidFill>
            </a:endParaRPr>
          </a:p>
        </p:txBody>
      </p:sp>
      <p:sp>
        <p:nvSpPr>
          <p:cNvPr id="49" name="48 CuadroTexto"/>
          <p:cNvSpPr txBox="1"/>
          <p:nvPr/>
        </p:nvSpPr>
        <p:spPr>
          <a:xfrm>
            <a:off x="-18023" y="3215786"/>
            <a:ext cx="1421671" cy="369332"/>
          </a:xfrm>
          <a:prstGeom prst="rect">
            <a:avLst/>
          </a:prstGeom>
          <a:noFill/>
        </p:spPr>
        <p:txBody>
          <a:bodyPr wrap="none" rtlCol="0">
            <a:spAutoFit/>
          </a:bodyPr>
          <a:lstStyle/>
          <a:p>
            <a:r>
              <a:rPr lang="es-CO" b="1" dirty="0" smtClean="0">
                <a:solidFill>
                  <a:schemeClr val="accent6">
                    <a:lumMod val="75000"/>
                  </a:schemeClr>
                </a:solidFill>
              </a:rPr>
              <a:t>Presentación</a:t>
            </a:r>
            <a:endParaRPr lang="es-CO" b="1" dirty="0">
              <a:solidFill>
                <a:schemeClr val="accent6">
                  <a:lumMod val="75000"/>
                </a:schemeClr>
              </a:solidFill>
            </a:endParaRPr>
          </a:p>
        </p:txBody>
      </p:sp>
      <p:sp>
        <p:nvSpPr>
          <p:cNvPr id="56" name="55 CuadroTexto"/>
          <p:cNvSpPr txBox="1"/>
          <p:nvPr/>
        </p:nvSpPr>
        <p:spPr>
          <a:xfrm>
            <a:off x="1763688" y="3204974"/>
            <a:ext cx="1245469" cy="369332"/>
          </a:xfrm>
          <a:prstGeom prst="rect">
            <a:avLst/>
          </a:prstGeom>
          <a:noFill/>
        </p:spPr>
        <p:txBody>
          <a:bodyPr wrap="none" rtlCol="0">
            <a:spAutoFit/>
          </a:bodyPr>
          <a:lstStyle/>
          <a:p>
            <a:r>
              <a:rPr lang="es-CO" b="1" dirty="0" smtClean="0">
                <a:solidFill>
                  <a:schemeClr val="accent6">
                    <a:lumMod val="75000"/>
                  </a:schemeClr>
                </a:solidFill>
              </a:rPr>
              <a:t>Interacción</a:t>
            </a:r>
            <a:endParaRPr lang="es-CO" b="1" dirty="0">
              <a:solidFill>
                <a:schemeClr val="accent6">
                  <a:lumMod val="75000"/>
                </a:schemeClr>
              </a:solidFill>
            </a:endParaRPr>
          </a:p>
        </p:txBody>
      </p:sp>
      <p:sp>
        <p:nvSpPr>
          <p:cNvPr id="58" name="57 CuadroTexto"/>
          <p:cNvSpPr txBox="1"/>
          <p:nvPr/>
        </p:nvSpPr>
        <p:spPr>
          <a:xfrm>
            <a:off x="3179138" y="3221303"/>
            <a:ext cx="1223284" cy="646331"/>
          </a:xfrm>
          <a:prstGeom prst="rect">
            <a:avLst/>
          </a:prstGeom>
          <a:noFill/>
        </p:spPr>
        <p:txBody>
          <a:bodyPr wrap="none" rtlCol="0">
            <a:spAutoFit/>
          </a:bodyPr>
          <a:lstStyle/>
          <a:p>
            <a:pPr algn="ctr"/>
            <a:r>
              <a:rPr lang="es-CO" b="1" dirty="0" smtClean="0">
                <a:solidFill>
                  <a:schemeClr val="accent6">
                    <a:lumMod val="75000"/>
                  </a:schemeClr>
                </a:solidFill>
              </a:rPr>
              <a:t>Contenido </a:t>
            </a:r>
          </a:p>
          <a:p>
            <a:pPr algn="ctr"/>
            <a:r>
              <a:rPr lang="es-CO" b="1" dirty="0" smtClean="0">
                <a:solidFill>
                  <a:schemeClr val="accent6">
                    <a:lumMod val="75000"/>
                  </a:schemeClr>
                </a:solidFill>
              </a:rPr>
              <a:t>televisivo</a:t>
            </a:r>
            <a:endParaRPr lang="es-CO" b="1" dirty="0">
              <a:solidFill>
                <a:schemeClr val="accent6">
                  <a:lumMod val="75000"/>
                </a:schemeClr>
              </a:solidFill>
            </a:endParaRPr>
          </a:p>
        </p:txBody>
      </p:sp>
      <p:cxnSp>
        <p:nvCxnSpPr>
          <p:cNvPr id="61" name="60 Conector recto de flecha"/>
          <p:cNvCxnSpPr>
            <a:stCxn id="45" idx="2"/>
            <a:endCxn id="49" idx="0"/>
          </p:cNvCxnSpPr>
          <p:nvPr/>
        </p:nvCxnSpPr>
        <p:spPr>
          <a:xfrm flipH="1">
            <a:off x="692813" y="2843992"/>
            <a:ext cx="835859" cy="371794"/>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45" idx="2"/>
            <a:endCxn id="56" idx="0"/>
          </p:cNvCxnSpPr>
          <p:nvPr/>
        </p:nvCxnSpPr>
        <p:spPr>
          <a:xfrm>
            <a:off x="1528672" y="2843992"/>
            <a:ext cx="857751" cy="36098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45" idx="2"/>
            <a:endCxn id="58" idx="0"/>
          </p:cNvCxnSpPr>
          <p:nvPr/>
        </p:nvCxnSpPr>
        <p:spPr>
          <a:xfrm>
            <a:off x="1528672" y="2843992"/>
            <a:ext cx="2262108" cy="37731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1835696" y="3522943"/>
            <a:ext cx="1267526" cy="923330"/>
          </a:xfrm>
          <a:prstGeom prst="rect">
            <a:avLst/>
          </a:prstGeom>
          <a:noFill/>
        </p:spPr>
        <p:txBody>
          <a:bodyPr wrap="none" rtlCol="0">
            <a:spAutoFit/>
          </a:bodyPr>
          <a:lstStyle/>
          <a:p>
            <a:r>
              <a:rPr lang="es-CO" dirty="0" smtClean="0">
                <a:solidFill>
                  <a:prstClr val="black"/>
                </a:solidFill>
              </a:rPr>
              <a:t>Labor</a:t>
            </a:r>
          </a:p>
          <a:p>
            <a:r>
              <a:rPr lang="es-CO" dirty="0" smtClean="0">
                <a:solidFill>
                  <a:prstClr val="black"/>
                </a:solidFill>
              </a:rPr>
              <a:t>Navegación</a:t>
            </a:r>
          </a:p>
          <a:p>
            <a:r>
              <a:rPr lang="es-CO" dirty="0" smtClean="0">
                <a:solidFill>
                  <a:prstClr val="black"/>
                </a:solidFill>
              </a:rPr>
              <a:t>Dialogo</a:t>
            </a:r>
            <a:endParaRPr lang="es-CO" dirty="0">
              <a:solidFill>
                <a:prstClr val="black"/>
              </a:solidFill>
            </a:endParaRPr>
          </a:p>
        </p:txBody>
      </p:sp>
      <p:sp>
        <p:nvSpPr>
          <p:cNvPr id="65" name="64 Abrir corchete"/>
          <p:cNvSpPr/>
          <p:nvPr/>
        </p:nvSpPr>
        <p:spPr>
          <a:xfrm rot="16200000">
            <a:off x="2173400" y="2223953"/>
            <a:ext cx="276461" cy="4520738"/>
          </a:xfrm>
          <a:prstGeom prst="leftBracket">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prstClr val="black"/>
              </a:solidFill>
            </a:endParaRPr>
          </a:p>
        </p:txBody>
      </p:sp>
      <p:cxnSp>
        <p:nvCxnSpPr>
          <p:cNvPr id="66" name="65 Conector recto de flecha"/>
          <p:cNvCxnSpPr>
            <a:stCxn id="12" idx="2"/>
            <a:endCxn id="45" idx="0"/>
          </p:cNvCxnSpPr>
          <p:nvPr/>
        </p:nvCxnSpPr>
        <p:spPr>
          <a:xfrm flipH="1">
            <a:off x="1528672" y="1763663"/>
            <a:ext cx="1120" cy="710997"/>
          </a:xfrm>
          <a:prstGeom prst="straightConnector1">
            <a:avLst/>
          </a:prstGeom>
          <a:ln w="3810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67 Elipse"/>
          <p:cNvSpPr/>
          <p:nvPr/>
        </p:nvSpPr>
        <p:spPr>
          <a:xfrm>
            <a:off x="520945" y="5147786"/>
            <a:ext cx="3515467" cy="1665590"/>
          </a:xfrm>
          <a:prstGeom prst="ellipse">
            <a:avLst/>
          </a:prstGeom>
          <a:noFill/>
          <a:ln w="57150">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prstClr val="white"/>
              </a:solidFill>
            </a:endParaRPr>
          </a:p>
        </p:txBody>
      </p:sp>
      <p:sp>
        <p:nvSpPr>
          <p:cNvPr id="69" name="68 CuadroTexto"/>
          <p:cNvSpPr txBox="1"/>
          <p:nvPr/>
        </p:nvSpPr>
        <p:spPr>
          <a:xfrm>
            <a:off x="-43334" y="5279918"/>
            <a:ext cx="4608512" cy="369332"/>
          </a:xfrm>
          <a:prstGeom prst="rect">
            <a:avLst/>
          </a:prstGeom>
          <a:noFill/>
        </p:spPr>
        <p:txBody>
          <a:bodyPr wrap="square" rtlCol="0">
            <a:spAutoFit/>
          </a:bodyPr>
          <a:lstStyle/>
          <a:p>
            <a:pPr algn="ctr"/>
            <a:r>
              <a:rPr lang="es-CO" b="1" dirty="0" smtClean="0">
                <a:solidFill>
                  <a:schemeClr val="accent6">
                    <a:lumMod val="75000"/>
                  </a:schemeClr>
                </a:solidFill>
              </a:rPr>
              <a:t>Factor Humano</a:t>
            </a:r>
            <a:endParaRPr lang="es-CO" b="1" dirty="0">
              <a:solidFill>
                <a:schemeClr val="accent6">
                  <a:lumMod val="75000"/>
                </a:schemeClr>
              </a:solidFill>
            </a:endParaRPr>
          </a:p>
        </p:txBody>
      </p:sp>
      <p:sp>
        <p:nvSpPr>
          <p:cNvPr id="70" name="69 Flecha abajo"/>
          <p:cNvSpPr/>
          <p:nvPr/>
        </p:nvSpPr>
        <p:spPr>
          <a:xfrm>
            <a:off x="1907704" y="4645697"/>
            <a:ext cx="720080" cy="491282"/>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1" name="70 CuadroTexto"/>
          <p:cNvSpPr txBox="1"/>
          <p:nvPr/>
        </p:nvSpPr>
        <p:spPr>
          <a:xfrm>
            <a:off x="4016405" y="5623369"/>
            <a:ext cx="915635" cy="707886"/>
          </a:xfrm>
          <a:prstGeom prst="rect">
            <a:avLst/>
          </a:prstGeom>
          <a:noFill/>
        </p:spPr>
        <p:txBody>
          <a:bodyPr wrap="none" rtlCol="0">
            <a:spAutoFit/>
          </a:bodyPr>
          <a:lstStyle/>
          <a:p>
            <a:r>
              <a:rPr lang="es-CO" sz="4000" b="1" dirty="0" smtClean="0">
                <a:solidFill>
                  <a:schemeClr val="accent6">
                    <a:lumMod val="75000"/>
                  </a:schemeClr>
                </a:solidFill>
              </a:rPr>
              <a:t>HCI</a:t>
            </a:r>
            <a:endParaRPr lang="es-CO" sz="4000" b="1" dirty="0">
              <a:solidFill>
                <a:schemeClr val="accent6">
                  <a:lumMod val="75000"/>
                </a:schemeClr>
              </a:solidFill>
            </a:endParaRPr>
          </a:p>
        </p:txBody>
      </p:sp>
      <p:sp>
        <p:nvSpPr>
          <p:cNvPr id="72" name="71 CuadroTexto"/>
          <p:cNvSpPr txBox="1"/>
          <p:nvPr/>
        </p:nvSpPr>
        <p:spPr>
          <a:xfrm>
            <a:off x="775474" y="5531083"/>
            <a:ext cx="3940542" cy="2031325"/>
          </a:xfrm>
          <a:prstGeom prst="rect">
            <a:avLst/>
          </a:prstGeom>
          <a:noFill/>
        </p:spPr>
        <p:txBody>
          <a:bodyPr wrap="square" numCol="2" rtlCol="0">
            <a:spAutoFit/>
          </a:bodyPr>
          <a:lstStyle/>
          <a:p>
            <a:r>
              <a:rPr lang="es-CO" dirty="0" smtClean="0">
                <a:solidFill>
                  <a:prstClr val="black"/>
                </a:solidFill>
              </a:rPr>
              <a:t>Intenciones </a:t>
            </a:r>
          </a:p>
          <a:p>
            <a:r>
              <a:rPr lang="es-CO" dirty="0" smtClean="0">
                <a:solidFill>
                  <a:prstClr val="black"/>
                </a:solidFill>
              </a:rPr>
              <a:t>Características físicas y cognitivas</a:t>
            </a:r>
          </a:p>
          <a:p>
            <a:endParaRPr lang="es-CO" dirty="0" smtClean="0">
              <a:solidFill>
                <a:prstClr val="black"/>
              </a:solidFill>
            </a:endParaRPr>
          </a:p>
          <a:p>
            <a:endParaRPr lang="es-CO" dirty="0">
              <a:solidFill>
                <a:prstClr val="black"/>
              </a:solidFill>
            </a:endParaRPr>
          </a:p>
          <a:p>
            <a:endParaRPr lang="es-CO" dirty="0" smtClean="0">
              <a:solidFill>
                <a:prstClr val="black"/>
              </a:solidFill>
            </a:endParaRPr>
          </a:p>
          <a:p>
            <a:endParaRPr lang="es-CO" dirty="0" smtClean="0">
              <a:solidFill>
                <a:prstClr val="black"/>
              </a:solidFill>
            </a:endParaRPr>
          </a:p>
          <a:p>
            <a:r>
              <a:rPr lang="es-CO" dirty="0" smtClean="0">
                <a:solidFill>
                  <a:prstClr val="black"/>
                </a:solidFill>
              </a:rPr>
              <a:t>Creencias </a:t>
            </a:r>
            <a:endParaRPr lang="es-CO" dirty="0">
              <a:solidFill>
                <a:prstClr val="black"/>
              </a:solidFill>
            </a:endParaRPr>
          </a:p>
          <a:p>
            <a:r>
              <a:rPr lang="es-CO" dirty="0" smtClean="0">
                <a:solidFill>
                  <a:prstClr val="black"/>
                </a:solidFill>
              </a:rPr>
              <a:t>Metas </a:t>
            </a:r>
          </a:p>
          <a:p>
            <a:r>
              <a:rPr lang="es-CO" dirty="0" smtClean="0">
                <a:solidFill>
                  <a:prstClr val="black"/>
                </a:solidFill>
              </a:rPr>
              <a:t>Cultura</a:t>
            </a:r>
          </a:p>
          <a:p>
            <a:r>
              <a:rPr lang="es-CO" dirty="0" smtClean="0">
                <a:solidFill>
                  <a:prstClr val="black"/>
                </a:solidFill>
              </a:rPr>
              <a:t>… </a:t>
            </a:r>
          </a:p>
          <a:p>
            <a:endParaRPr lang="es-CO" dirty="0">
              <a:solidFill>
                <a:prstClr val="black"/>
              </a:solidFill>
            </a:endParaRPr>
          </a:p>
        </p:txBody>
      </p:sp>
    </p:spTree>
    <p:extLst>
      <p:ext uri="{BB962C8B-B14F-4D97-AF65-F5344CB8AC3E}">
        <p14:creationId xmlns:p14="http://schemas.microsoft.com/office/powerpoint/2010/main" val="2140040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2117036" y="1187599"/>
            <a:ext cx="1224135" cy="1008112"/>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5" name="4 Botón de acción: Hacia delante o Siguiente">
            <a:hlinkClick r:id="" action="ppaction://hlinkshowjump?jump=nextslide" highlightClick="1"/>
          </p:cNvPr>
          <p:cNvSpPr/>
          <p:nvPr/>
        </p:nvSpPr>
        <p:spPr>
          <a:xfrm>
            <a:off x="2550520" y="1529637"/>
            <a:ext cx="360040" cy="324036"/>
          </a:xfrm>
          <a:prstGeom prst="actionButtonForwardNex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nvGrpSpPr>
          <p:cNvPr id="8" name="7 Grupo"/>
          <p:cNvGrpSpPr/>
          <p:nvPr/>
        </p:nvGrpSpPr>
        <p:grpSpPr>
          <a:xfrm>
            <a:off x="316836" y="1265318"/>
            <a:ext cx="792088" cy="1176709"/>
            <a:chOff x="4732345" y="1628800"/>
            <a:chExt cx="792088" cy="1176709"/>
          </a:xfrm>
          <a:solidFill>
            <a:schemeClr val="accent6"/>
          </a:solidFill>
        </p:grpSpPr>
        <p:sp>
          <p:nvSpPr>
            <p:cNvPr id="6" name="5 Elipse"/>
            <p:cNvSpPr/>
            <p:nvPr/>
          </p:nvSpPr>
          <p:spPr>
            <a:xfrm>
              <a:off x="4860032" y="162880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 name="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cxnSp>
        <p:nvCxnSpPr>
          <p:cNvPr id="10" name="9 Conector recto"/>
          <p:cNvCxnSpPr/>
          <p:nvPr/>
        </p:nvCxnSpPr>
        <p:spPr>
          <a:xfrm>
            <a:off x="1108924" y="1769374"/>
            <a:ext cx="8886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42547" y="1455886"/>
            <a:ext cx="1174489" cy="307777"/>
          </a:xfrm>
          <a:prstGeom prst="rect">
            <a:avLst/>
          </a:prstGeom>
          <a:noFill/>
        </p:spPr>
        <p:txBody>
          <a:bodyPr wrap="none" rtlCol="0">
            <a:spAutoFit/>
          </a:bodyPr>
          <a:lstStyle/>
          <a:p>
            <a:r>
              <a:rPr lang="es-CO" sz="1400" dirty="0" smtClean="0">
                <a:solidFill>
                  <a:prstClr val="black"/>
                </a:solidFill>
              </a:rPr>
              <a:t>&lt;interacción&gt;</a:t>
            </a:r>
            <a:endParaRPr lang="es-CO" sz="1400" dirty="0">
              <a:solidFill>
                <a:prstClr val="black"/>
              </a:solidFill>
            </a:endParaRPr>
          </a:p>
        </p:txBody>
      </p:sp>
      <p:sp>
        <p:nvSpPr>
          <p:cNvPr id="14" name="13 CuadroTexto"/>
          <p:cNvSpPr txBox="1"/>
          <p:nvPr/>
        </p:nvSpPr>
        <p:spPr>
          <a:xfrm>
            <a:off x="85123" y="2195711"/>
            <a:ext cx="1262846" cy="369332"/>
          </a:xfrm>
          <a:prstGeom prst="rect">
            <a:avLst/>
          </a:prstGeom>
          <a:noFill/>
        </p:spPr>
        <p:txBody>
          <a:bodyPr wrap="none" rtlCol="0">
            <a:spAutoFit/>
          </a:bodyPr>
          <a:lstStyle/>
          <a:p>
            <a:r>
              <a:rPr lang="es-CO" dirty="0" smtClean="0">
                <a:solidFill>
                  <a:prstClr val="black"/>
                </a:solidFill>
              </a:rPr>
              <a:t>Televidente</a:t>
            </a:r>
            <a:endParaRPr lang="es-CO" dirty="0">
              <a:solidFill>
                <a:prstClr val="black"/>
              </a:solidFill>
            </a:endParaRPr>
          </a:p>
        </p:txBody>
      </p:sp>
      <p:sp>
        <p:nvSpPr>
          <p:cNvPr id="15" name="14 Llamada ovalada"/>
          <p:cNvSpPr/>
          <p:nvPr/>
        </p:nvSpPr>
        <p:spPr>
          <a:xfrm>
            <a:off x="754915" y="539527"/>
            <a:ext cx="930073" cy="576064"/>
          </a:xfrm>
          <a:prstGeom prst="wedgeEllipseCallout">
            <a:avLst>
              <a:gd name="adj1" fmla="val -44013"/>
              <a:gd name="adj2" fmla="val 568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prstClr val="white"/>
                </a:solidFill>
              </a:rPr>
              <a:t>M.M</a:t>
            </a:r>
            <a:endParaRPr lang="es-CO" b="1" dirty="0">
              <a:solidFill>
                <a:prstClr val="white"/>
              </a:solidFill>
            </a:endParaRPr>
          </a:p>
        </p:txBody>
      </p:sp>
      <p:sp>
        <p:nvSpPr>
          <p:cNvPr id="16" name="15 CuadroTexto"/>
          <p:cNvSpPr txBox="1"/>
          <p:nvPr/>
        </p:nvSpPr>
        <p:spPr>
          <a:xfrm>
            <a:off x="3338264" y="509771"/>
            <a:ext cx="1233736" cy="1077218"/>
          </a:xfrm>
          <a:prstGeom prst="rect">
            <a:avLst/>
          </a:prstGeom>
          <a:noFill/>
        </p:spPr>
        <p:txBody>
          <a:bodyPr wrap="none" rtlCol="0">
            <a:spAutoFit/>
          </a:bodyPr>
          <a:lstStyle/>
          <a:p>
            <a:r>
              <a:rPr lang="es-CO" sz="1600" dirty="0" smtClean="0">
                <a:solidFill>
                  <a:prstClr val="black"/>
                </a:solidFill>
              </a:rPr>
              <a:t>Móvil</a:t>
            </a:r>
          </a:p>
          <a:p>
            <a:r>
              <a:rPr lang="es-CO" sz="1600" dirty="0" smtClean="0">
                <a:solidFill>
                  <a:prstClr val="black"/>
                </a:solidFill>
              </a:rPr>
              <a:t>Computador</a:t>
            </a:r>
          </a:p>
          <a:p>
            <a:r>
              <a:rPr lang="es-CO" sz="1600" dirty="0" smtClean="0">
                <a:solidFill>
                  <a:prstClr val="black"/>
                </a:solidFill>
              </a:rPr>
              <a:t>Televisor</a:t>
            </a:r>
          </a:p>
          <a:p>
            <a:r>
              <a:rPr lang="es-CO" sz="1600" dirty="0" smtClean="0">
                <a:solidFill>
                  <a:prstClr val="black"/>
                </a:solidFill>
              </a:rPr>
              <a:t>Tablet…</a:t>
            </a:r>
            <a:endParaRPr lang="es-CO" sz="1600" dirty="0">
              <a:solidFill>
                <a:prstClr val="black"/>
              </a:solidFill>
            </a:endParaRPr>
          </a:p>
        </p:txBody>
      </p:sp>
      <p:sp>
        <p:nvSpPr>
          <p:cNvPr id="39" name="38 CuadroTexto"/>
          <p:cNvSpPr txBox="1"/>
          <p:nvPr/>
        </p:nvSpPr>
        <p:spPr>
          <a:xfrm>
            <a:off x="3346815" y="1877923"/>
            <a:ext cx="658065" cy="830997"/>
          </a:xfrm>
          <a:prstGeom prst="rect">
            <a:avLst/>
          </a:prstGeom>
          <a:noFill/>
        </p:spPr>
        <p:txBody>
          <a:bodyPr wrap="none" rtlCol="0">
            <a:spAutoFit/>
          </a:bodyPr>
          <a:lstStyle/>
          <a:p>
            <a:r>
              <a:rPr lang="es-CO" sz="1600" dirty="0" smtClean="0">
                <a:solidFill>
                  <a:prstClr val="black"/>
                </a:solidFill>
              </a:rPr>
              <a:t>TDT</a:t>
            </a:r>
          </a:p>
          <a:p>
            <a:r>
              <a:rPr lang="es-CO" sz="1600" dirty="0" smtClean="0">
                <a:solidFill>
                  <a:prstClr val="black"/>
                </a:solidFill>
              </a:rPr>
              <a:t>IPTV</a:t>
            </a:r>
          </a:p>
          <a:p>
            <a:r>
              <a:rPr lang="es-CO" sz="1600" dirty="0" smtClean="0">
                <a:solidFill>
                  <a:prstClr val="black"/>
                </a:solidFill>
              </a:rPr>
              <a:t>OTT…</a:t>
            </a:r>
            <a:endParaRPr lang="es-CO" sz="1600" dirty="0">
              <a:solidFill>
                <a:prstClr val="black"/>
              </a:solidFill>
            </a:endParaRPr>
          </a:p>
        </p:txBody>
      </p:sp>
      <p:sp>
        <p:nvSpPr>
          <p:cNvPr id="3" name="2 CuadroTexto"/>
          <p:cNvSpPr txBox="1"/>
          <p:nvPr/>
        </p:nvSpPr>
        <p:spPr>
          <a:xfrm>
            <a:off x="0" y="-27384"/>
            <a:ext cx="9144000" cy="461665"/>
          </a:xfrm>
          <a:prstGeom prst="rect">
            <a:avLst/>
          </a:prstGeom>
          <a:noFill/>
        </p:spPr>
        <p:txBody>
          <a:bodyPr wrap="square" rtlCol="0">
            <a:spAutoFit/>
          </a:bodyPr>
          <a:lstStyle/>
          <a:p>
            <a:pPr algn="ctr"/>
            <a:r>
              <a:rPr lang="es-CO" sz="2400" b="1" dirty="0" smtClean="0">
                <a:solidFill>
                  <a:schemeClr val="tx1">
                    <a:lumMod val="65000"/>
                    <a:lumOff val="35000"/>
                  </a:schemeClr>
                </a:solidFill>
              </a:rPr>
              <a:t>Esquema de la Solución</a:t>
            </a:r>
            <a:endParaRPr lang="es-CO" sz="2400" b="1" dirty="0">
              <a:solidFill>
                <a:schemeClr val="tx1">
                  <a:lumMod val="65000"/>
                  <a:lumOff val="35000"/>
                </a:schemeClr>
              </a:solidFill>
            </a:endParaRPr>
          </a:p>
        </p:txBody>
      </p:sp>
      <p:sp>
        <p:nvSpPr>
          <p:cNvPr id="45" name="44 CuadroTexto"/>
          <p:cNvSpPr txBox="1"/>
          <p:nvPr/>
        </p:nvSpPr>
        <p:spPr>
          <a:xfrm>
            <a:off x="1070373" y="2474660"/>
            <a:ext cx="916598" cy="369332"/>
          </a:xfrm>
          <a:prstGeom prst="rect">
            <a:avLst/>
          </a:prstGeom>
          <a:noFill/>
        </p:spPr>
        <p:txBody>
          <a:bodyPr wrap="none" rtlCol="0">
            <a:spAutoFit/>
          </a:bodyPr>
          <a:lstStyle/>
          <a:p>
            <a:r>
              <a:rPr lang="es-CO" b="1" dirty="0" smtClean="0">
                <a:solidFill>
                  <a:schemeClr val="accent6">
                    <a:lumMod val="75000"/>
                  </a:schemeClr>
                </a:solidFill>
              </a:rPr>
              <a:t>Interfaz</a:t>
            </a:r>
            <a:endParaRPr lang="es-CO" b="1" dirty="0">
              <a:solidFill>
                <a:schemeClr val="accent6">
                  <a:lumMod val="75000"/>
                </a:schemeClr>
              </a:solidFill>
            </a:endParaRPr>
          </a:p>
        </p:txBody>
      </p:sp>
      <p:sp>
        <p:nvSpPr>
          <p:cNvPr id="46" name="45 CuadroTexto"/>
          <p:cNvSpPr txBox="1"/>
          <p:nvPr/>
        </p:nvSpPr>
        <p:spPr>
          <a:xfrm>
            <a:off x="35496" y="3554475"/>
            <a:ext cx="1792798" cy="923330"/>
          </a:xfrm>
          <a:prstGeom prst="rect">
            <a:avLst/>
          </a:prstGeom>
          <a:noFill/>
        </p:spPr>
        <p:txBody>
          <a:bodyPr wrap="none" rtlCol="0">
            <a:spAutoFit/>
          </a:bodyPr>
          <a:lstStyle/>
          <a:p>
            <a:r>
              <a:rPr lang="es-CO" dirty="0" err="1" smtClean="0">
                <a:solidFill>
                  <a:prstClr val="black"/>
                </a:solidFill>
              </a:rPr>
              <a:t>Particionamiento</a:t>
            </a:r>
            <a:endParaRPr lang="es-CO" dirty="0" smtClean="0">
              <a:solidFill>
                <a:prstClr val="black"/>
              </a:solidFill>
            </a:endParaRPr>
          </a:p>
          <a:p>
            <a:r>
              <a:rPr lang="es-CO" dirty="0" err="1" smtClean="0">
                <a:solidFill>
                  <a:prstClr val="black"/>
                </a:solidFill>
              </a:rPr>
              <a:t>Layout</a:t>
            </a:r>
            <a:endParaRPr lang="es-CO" dirty="0" smtClean="0">
              <a:solidFill>
                <a:prstClr val="black"/>
              </a:solidFill>
            </a:endParaRPr>
          </a:p>
          <a:p>
            <a:r>
              <a:rPr lang="es-CO" dirty="0" smtClean="0">
                <a:solidFill>
                  <a:prstClr val="black"/>
                </a:solidFill>
              </a:rPr>
              <a:t>Modelo Mental</a:t>
            </a:r>
            <a:endParaRPr lang="es-CO" dirty="0">
              <a:solidFill>
                <a:prstClr val="black"/>
              </a:solidFill>
            </a:endParaRPr>
          </a:p>
        </p:txBody>
      </p:sp>
      <p:sp>
        <p:nvSpPr>
          <p:cNvPr id="49" name="48 CuadroTexto"/>
          <p:cNvSpPr txBox="1"/>
          <p:nvPr/>
        </p:nvSpPr>
        <p:spPr>
          <a:xfrm>
            <a:off x="-18023" y="3215786"/>
            <a:ext cx="1421671" cy="369332"/>
          </a:xfrm>
          <a:prstGeom prst="rect">
            <a:avLst/>
          </a:prstGeom>
          <a:noFill/>
        </p:spPr>
        <p:txBody>
          <a:bodyPr wrap="none" rtlCol="0">
            <a:spAutoFit/>
          </a:bodyPr>
          <a:lstStyle/>
          <a:p>
            <a:r>
              <a:rPr lang="es-CO" b="1" dirty="0" smtClean="0">
                <a:solidFill>
                  <a:schemeClr val="accent6">
                    <a:lumMod val="75000"/>
                  </a:schemeClr>
                </a:solidFill>
              </a:rPr>
              <a:t>Presentación</a:t>
            </a:r>
            <a:endParaRPr lang="es-CO" b="1" dirty="0">
              <a:solidFill>
                <a:schemeClr val="accent6">
                  <a:lumMod val="75000"/>
                </a:schemeClr>
              </a:solidFill>
            </a:endParaRPr>
          </a:p>
        </p:txBody>
      </p:sp>
      <p:sp>
        <p:nvSpPr>
          <p:cNvPr id="56" name="55 CuadroTexto"/>
          <p:cNvSpPr txBox="1"/>
          <p:nvPr/>
        </p:nvSpPr>
        <p:spPr>
          <a:xfrm>
            <a:off x="1763688" y="3204974"/>
            <a:ext cx="1245469" cy="369332"/>
          </a:xfrm>
          <a:prstGeom prst="rect">
            <a:avLst/>
          </a:prstGeom>
          <a:noFill/>
        </p:spPr>
        <p:txBody>
          <a:bodyPr wrap="none" rtlCol="0">
            <a:spAutoFit/>
          </a:bodyPr>
          <a:lstStyle/>
          <a:p>
            <a:r>
              <a:rPr lang="es-CO" b="1" dirty="0" smtClean="0">
                <a:solidFill>
                  <a:schemeClr val="accent6">
                    <a:lumMod val="75000"/>
                  </a:schemeClr>
                </a:solidFill>
              </a:rPr>
              <a:t>Interacción</a:t>
            </a:r>
            <a:endParaRPr lang="es-CO" b="1" dirty="0">
              <a:solidFill>
                <a:schemeClr val="accent6">
                  <a:lumMod val="75000"/>
                </a:schemeClr>
              </a:solidFill>
            </a:endParaRPr>
          </a:p>
        </p:txBody>
      </p:sp>
      <p:sp>
        <p:nvSpPr>
          <p:cNvPr id="58" name="57 CuadroTexto"/>
          <p:cNvSpPr txBox="1"/>
          <p:nvPr/>
        </p:nvSpPr>
        <p:spPr>
          <a:xfrm>
            <a:off x="3179138" y="3221303"/>
            <a:ext cx="1223284" cy="646331"/>
          </a:xfrm>
          <a:prstGeom prst="rect">
            <a:avLst/>
          </a:prstGeom>
          <a:noFill/>
        </p:spPr>
        <p:txBody>
          <a:bodyPr wrap="none" rtlCol="0">
            <a:spAutoFit/>
          </a:bodyPr>
          <a:lstStyle/>
          <a:p>
            <a:pPr algn="ctr"/>
            <a:r>
              <a:rPr lang="es-CO" b="1" dirty="0" smtClean="0">
                <a:solidFill>
                  <a:schemeClr val="accent6">
                    <a:lumMod val="75000"/>
                  </a:schemeClr>
                </a:solidFill>
              </a:rPr>
              <a:t>Contenido </a:t>
            </a:r>
          </a:p>
          <a:p>
            <a:pPr algn="ctr"/>
            <a:r>
              <a:rPr lang="es-CO" b="1" dirty="0" smtClean="0">
                <a:solidFill>
                  <a:schemeClr val="accent6">
                    <a:lumMod val="75000"/>
                  </a:schemeClr>
                </a:solidFill>
              </a:rPr>
              <a:t>televisivo</a:t>
            </a:r>
            <a:endParaRPr lang="es-CO" b="1" dirty="0">
              <a:solidFill>
                <a:schemeClr val="accent6">
                  <a:lumMod val="75000"/>
                </a:schemeClr>
              </a:solidFill>
            </a:endParaRPr>
          </a:p>
        </p:txBody>
      </p:sp>
      <p:cxnSp>
        <p:nvCxnSpPr>
          <p:cNvPr id="61" name="60 Conector recto de flecha"/>
          <p:cNvCxnSpPr>
            <a:stCxn id="45" idx="2"/>
            <a:endCxn id="49" idx="0"/>
          </p:cNvCxnSpPr>
          <p:nvPr/>
        </p:nvCxnSpPr>
        <p:spPr>
          <a:xfrm flipH="1">
            <a:off x="692813" y="2843992"/>
            <a:ext cx="835859" cy="371794"/>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45" idx="2"/>
            <a:endCxn id="56" idx="0"/>
          </p:cNvCxnSpPr>
          <p:nvPr/>
        </p:nvCxnSpPr>
        <p:spPr>
          <a:xfrm>
            <a:off x="1528672" y="2843992"/>
            <a:ext cx="857751" cy="36098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45" idx="2"/>
            <a:endCxn id="58" idx="0"/>
          </p:cNvCxnSpPr>
          <p:nvPr/>
        </p:nvCxnSpPr>
        <p:spPr>
          <a:xfrm>
            <a:off x="1528672" y="2843992"/>
            <a:ext cx="2262108" cy="37731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1835696" y="3522943"/>
            <a:ext cx="1267526" cy="923330"/>
          </a:xfrm>
          <a:prstGeom prst="rect">
            <a:avLst/>
          </a:prstGeom>
          <a:noFill/>
        </p:spPr>
        <p:txBody>
          <a:bodyPr wrap="none" rtlCol="0">
            <a:spAutoFit/>
          </a:bodyPr>
          <a:lstStyle/>
          <a:p>
            <a:r>
              <a:rPr lang="es-CO" dirty="0" smtClean="0">
                <a:solidFill>
                  <a:prstClr val="black"/>
                </a:solidFill>
              </a:rPr>
              <a:t>Labor</a:t>
            </a:r>
          </a:p>
          <a:p>
            <a:r>
              <a:rPr lang="es-CO" dirty="0" smtClean="0">
                <a:solidFill>
                  <a:prstClr val="black"/>
                </a:solidFill>
              </a:rPr>
              <a:t>Navegación</a:t>
            </a:r>
          </a:p>
          <a:p>
            <a:r>
              <a:rPr lang="es-CO" dirty="0" smtClean="0">
                <a:solidFill>
                  <a:prstClr val="black"/>
                </a:solidFill>
              </a:rPr>
              <a:t>Dialogo</a:t>
            </a:r>
            <a:endParaRPr lang="es-CO" dirty="0">
              <a:solidFill>
                <a:prstClr val="black"/>
              </a:solidFill>
            </a:endParaRPr>
          </a:p>
        </p:txBody>
      </p:sp>
      <p:sp>
        <p:nvSpPr>
          <p:cNvPr id="65" name="64 Abrir corchete"/>
          <p:cNvSpPr/>
          <p:nvPr/>
        </p:nvSpPr>
        <p:spPr>
          <a:xfrm rot="16200000">
            <a:off x="2173400" y="2223953"/>
            <a:ext cx="276461" cy="4520738"/>
          </a:xfrm>
          <a:prstGeom prst="leftBracket">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prstClr val="black"/>
              </a:solidFill>
            </a:endParaRPr>
          </a:p>
        </p:txBody>
      </p:sp>
      <p:cxnSp>
        <p:nvCxnSpPr>
          <p:cNvPr id="66" name="65 Conector recto de flecha"/>
          <p:cNvCxnSpPr>
            <a:stCxn id="12" idx="2"/>
            <a:endCxn id="45" idx="0"/>
          </p:cNvCxnSpPr>
          <p:nvPr/>
        </p:nvCxnSpPr>
        <p:spPr>
          <a:xfrm flipH="1">
            <a:off x="1528672" y="1763663"/>
            <a:ext cx="1120" cy="710997"/>
          </a:xfrm>
          <a:prstGeom prst="straightConnector1">
            <a:avLst/>
          </a:prstGeom>
          <a:ln w="3810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67 Elipse"/>
          <p:cNvSpPr/>
          <p:nvPr/>
        </p:nvSpPr>
        <p:spPr>
          <a:xfrm>
            <a:off x="520945" y="5147786"/>
            <a:ext cx="3515467" cy="1665590"/>
          </a:xfrm>
          <a:prstGeom prst="ellipse">
            <a:avLst/>
          </a:prstGeom>
          <a:noFill/>
          <a:ln w="57150">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prstClr val="white"/>
              </a:solidFill>
            </a:endParaRPr>
          </a:p>
        </p:txBody>
      </p:sp>
      <p:sp>
        <p:nvSpPr>
          <p:cNvPr id="69" name="68 CuadroTexto"/>
          <p:cNvSpPr txBox="1"/>
          <p:nvPr/>
        </p:nvSpPr>
        <p:spPr>
          <a:xfrm>
            <a:off x="-43334" y="5279918"/>
            <a:ext cx="4608512" cy="369332"/>
          </a:xfrm>
          <a:prstGeom prst="rect">
            <a:avLst/>
          </a:prstGeom>
          <a:noFill/>
        </p:spPr>
        <p:txBody>
          <a:bodyPr wrap="square" rtlCol="0">
            <a:spAutoFit/>
          </a:bodyPr>
          <a:lstStyle/>
          <a:p>
            <a:pPr algn="ctr"/>
            <a:r>
              <a:rPr lang="es-CO" b="1" dirty="0" smtClean="0">
                <a:solidFill>
                  <a:schemeClr val="accent6">
                    <a:lumMod val="75000"/>
                  </a:schemeClr>
                </a:solidFill>
              </a:rPr>
              <a:t>Factor Humano</a:t>
            </a:r>
            <a:endParaRPr lang="es-CO" b="1" dirty="0">
              <a:solidFill>
                <a:schemeClr val="accent6">
                  <a:lumMod val="75000"/>
                </a:schemeClr>
              </a:solidFill>
            </a:endParaRPr>
          </a:p>
        </p:txBody>
      </p:sp>
      <p:sp>
        <p:nvSpPr>
          <p:cNvPr id="70" name="69 Flecha abajo"/>
          <p:cNvSpPr/>
          <p:nvPr/>
        </p:nvSpPr>
        <p:spPr>
          <a:xfrm>
            <a:off x="1907704" y="4645697"/>
            <a:ext cx="720080" cy="491282"/>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1" name="70 CuadroTexto"/>
          <p:cNvSpPr txBox="1"/>
          <p:nvPr/>
        </p:nvSpPr>
        <p:spPr>
          <a:xfrm>
            <a:off x="4016405" y="5623369"/>
            <a:ext cx="915635" cy="707886"/>
          </a:xfrm>
          <a:prstGeom prst="rect">
            <a:avLst/>
          </a:prstGeom>
          <a:noFill/>
        </p:spPr>
        <p:txBody>
          <a:bodyPr wrap="none" rtlCol="0">
            <a:spAutoFit/>
          </a:bodyPr>
          <a:lstStyle/>
          <a:p>
            <a:r>
              <a:rPr lang="es-CO" sz="4000" b="1" dirty="0" smtClean="0">
                <a:solidFill>
                  <a:schemeClr val="accent6">
                    <a:lumMod val="75000"/>
                  </a:schemeClr>
                </a:solidFill>
              </a:rPr>
              <a:t>HCI</a:t>
            </a:r>
            <a:endParaRPr lang="es-CO" sz="4000" b="1" dirty="0">
              <a:solidFill>
                <a:schemeClr val="accent6">
                  <a:lumMod val="75000"/>
                </a:schemeClr>
              </a:solidFill>
            </a:endParaRPr>
          </a:p>
        </p:txBody>
      </p:sp>
      <p:sp>
        <p:nvSpPr>
          <p:cNvPr id="72" name="71 CuadroTexto"/>
          <p:cNvSpPr txBox="1"/>
          <p:nvPr/>
        </p:nvSpPr>
        <p:spPr>
          <a:xfrm>
            <a:off x="775474" y="5531083"/>
            <a:ext cx="3940542" cy="2031325"/>
          </a:xfrm>
          <a:prstGeom prst="rect">
            <a:avLst/>
          </a:prstGeom>
          <a:noFill/>
        </p:spPr>
        <p:txBody>
          <a:bodyPr wrap="square" numCol="2" rtlCol="0">
            <a:spAutoFit/>
          </a:bodyPr>
          <a:lstStyle/>
          <a:p>
            <a:r>
              <a:rPr lang="es-CO" dirty="0" smtClean="0">
                <a:solidFill>
                  <a:prstClr val="black"/>
                </a:solidFill>
              </a:rPr>
              <a:t>Intenciones </a:t>
            </a:r>
          </a:p>
          <a:p>
            <a:r>
              <a:rPr lang="es-CO" dirty="0" smtClean="0">
                <a:solidFill>
                  <a:prstClr val="black"/>
                </a:solidFill>
              </a:rPr>
              <a:t>Características físicas y cognitivas</a:t>
            </a:r>
          </a:p>
          <a:p>
            <a:endParaRPr lang="es-CO" dirty="0" smtClean="0">
              <a:solidFill>
                <a:prstClr val="black"/>
              </a:solidFill>
            </a:endParaRPr>
          </a:p>
          <a:p>
            <a:endParaRPr lang="es-CO" dirty="0">
              <a:solidFill>
                <a:prstClr val="black"/>
              </a:solidFill>
            </a:endParaRPr>
          </a:p>
          <a:p>
            <a:endParaRPr lang="es-CO" dirty="0" smtClean="0">
              <a:solidFill>
                <a:prstClr val="black"/>
              </a:solidFill>
            </a:endParaRPr>
          </a:p>
          <a:p>
            <a:endParaRPr lang="es-CO" dirty="0" smtClean="0">
              <a:solidFill>
                <a:prstClr val="black"/>
              </a:solidFill>
            </a:endParaRPr>
          </a:p>
          <a:p>
            <a:r>
              <a:rPr lang="es-CO" dirty="0" smtClean="0">
                <a:solidFill>
                  <a:prstClr val="black"/>
                </a:solidFill>
              </a:rPr>
              <a:t>Creencias </a:t>
            </a:r>
            <a:endParaRPr lang="es-CO" dirty="0">
              <a:solidFill>
                <a:prstClr val="black"/>
              </a:solidFill>
            </a:endParaRPr>
          </a:p>
          <a:p>
            <a:r>
              <a:rPr lang="es-CO" dirty="0" smtClean="0">
                <a:solidFill>
                  <a:prstClr val="black"/>
                </a:solidFill>
              </a:rPr>
              <a:t>Metas </a:t>
            </a:r>
          </a:p>
          <a:p>
            <a:r>
              <a:rPr lang="es-CO" dirty="0" smtClean="0">
                <a:solidFill>
                  <a:prstClr val="black"/>
                </a:solidFill>
              </a:rPr>
              <a:t>Cultura</a:t>
            </a:r>
          </a:p>
          <a:p>
            <a:r>
              <a:rPr lang="es-CO" dirty="0" smtClean="0">
                <a:solidFill>
                  <a:prstClr val="black"/>
                </a:solidFill>
              </a:rPr>
              <a:t>… </a:t>
            </a:r>
          </a:p>
          <a:p>
            <a:endParaRPr lang="es-CO" dirty="0">
              <a:solidFill>
                <a:prstClr val="black"/>
              </a:solidFill>
            </a:endParaRPr>
          </a:p>
        </p:txBody>
      </p:sp>
      <p:sp>
        <p:nvSpPr>
          <p:cNvPr id="73" name="72 CuadroTexto"/>
          <p:cNvSpPr txBox="1"/>
          <p:nvPr/>
        </p:nvSpPr>
        <p:spPr>
          <a:xfrm>
            <a:off x="5811902" y="692696"/>
            <a:ext cx="1863264" cy="400110"/>
          </a:xfrm>
          <a:prstGeom prst="rect">
            <a:avLst/>
          </a:prstGeom>
          <a:solidFill>
            <a:schemeClr val="bg1">
              <a:lumMod val="85000"/>
            </a:schemeClr>
          </a:solidFill>
          <a:ln w="19050">
            <a:solidFill>
              <a:schemeClr val="bg1">
                <a:lumMod val="50000"/>
              </a:schemeClr>
            </a:solidFill>
          </a:ln>
        </p:spPr>
        <p:txBody>
          <a:bodyPr wrap="square" rtlCol="0">
            <a:spAutoFit/>
          </a:bodyPr>
          <a:lstStyle/>
          <a:p>
            <a:pPr algn="ctr"/>
            <a:r>
              <a:rPr lang="es-CO" sz="2000" b="1" dirty="0" smtClean="0">
                <a:solidFill>
                  <a:schemeClr val="tx1">
                    <a:lumMod val="75000"/>
                    <a:lumOff val="25000"/>
                  </a:schemeClr>
                </a:solidFill>
              </a:rPr>
              <a:t>Marco IUTV</a:t>
            </a:r>
            <a:endParaRPr lang="es-CO" sz="2000" b="1" dirty="0">
              <a:solidFill>
                <a:schemeClr val="tx1">
                  <a:lumMod val="75000"/>
                  <a:lumOff val="25000"/>
                </a:schemeClr>
              </a:solidFill>
            </a:endParaRPr>
          </a:p>
        </p:txBody>
      </p:sp>
      <p:sp>
        <p:nvSpPr>
          <p:cNvPr id="74" name="73 Rectángulo redondeado"/>
          <p:cNvSpPr/>
          <p:nvPr/>
        </p:nvSpPr>
        <p:spPr>
          <a:xfrm>
            <a:off x="5580112" y="1070218"/>
            <a:ext cx="2376264" cy="3244606"/>
          </a:xfrm>
          <a:prstGeom prst="roundRect">
            <a:avLst>
              <a:gd name="adj" fmla="val 1069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74 Rectángulo redondeado"/>
          <p:cNvSpPr/>
          <p:nvPr/>
        </p:nvSpPr>
        <p:spPr>
          <a:xfrm rot="5400000">
            <a:off x="6282304" y="631557"/>
            <a:ext cx="936104" cy="2088232"/>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75 CuadroTexto"/>
          <p:cNvSpPr txBox="1"/>
          <p:nvPr/>
        </p:nvSpPr>
        <p:spPr>
          <a:xfrm>
            <a:off x="6419498" y="1783546"/>
            <a:ext cx="1260986" cy="369332"/>
          </a:xfrm>
          <a:prstGeom prst="rect">
            <a:avLst/>
          </a:prstGeom>
          <a:noFill/>
        </p:spPr>
        <p:txBody>
          <a:bodyPr wrap="none" rtlCol="0">
            <a:spAutoFit/>
          </a:bodyPr>
          <a:lstStyle/>
          <a:p>
            <a:r>
              <a:rPr lang="es-CO" b="1" dirty="0" smtClean="0">
                <a:solidFill>
                  <a:schemeClr val="tx1">
                    <a:lumMod val="65000"/>
                    <a:lumOff val="35000"/>
                  </a:schemeClr>
                </a:solidFill>
              </a:rPr>
              <a:t>Conceptual</a:t>
            </a:r>
            <a:endParaRPr lang="es-CO" b="1" dirty="0">
              <a:solidFill>
                <a:schemeClr val="tx1">
                  <a:lumMod val="65000"/>
                  <a:lumOff val="35000"/>
                </a:schemeClr>
              </a:solidFill>
            </a:endParaRPr>
          </a:p>
        </p:txBody>
      </p:sp>
      <p:sp>
        <p:nvSpPr>
          <p:cNvPr id="77" name="76 Cilindro"/>
          <p:cNvSpPr/>
          <p:nvPr/>
        </p:nvSpPr>
        <p:spPr>
          <a:xfrm>
            <a:off x="5872771" y="1392322"/>
            <a:ext cx="409533" cy="513959"/>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solidFill>
                <a:prstClr val="white"/>
              </a:solidFill>
            </a:endParaRPr>
          </a:p>
        </p:txBody>
      </p:sp>
      <p:sp>
        <p:nvSpPr>
          <p:cNvPr id="78" name="77 Cilindro"/>
          <p:cNvSpPr/>
          <p:nvPr/>
        </p:nvSpPr>
        <p:spPr>
          <a:xfrm>
            <a:off x="6236857" y="1293689"/>
            <a:ext cx="409533" cy="513959"/>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solidFill>
                <a:prstClr val="white"/>
              </a:solidFill>
            </a:endParaRPr>
          </a:p>
        </p:txBody>
      </p:sp>
      <p:sp>
        <p:nvSpPr>
          <p:cNvPr id="79" name="78 CuadroTexto"/>
          <p:cNvSpPr txBox="1"/>
          <p:nvPr/>
        </p:nvSpPr>
        <p:spPr>
          <a:xfrm>
            <a:off x="6626578" y="1257051"/>
            <a:ext cx="1244459" cy="577081"/>
          </a:xfrm>
          <a:prstGeom prst="rect">
            <a:avLst/>
          </a:prstGeom>
          <a:noFill/>
        </p:spPr>
        <p:txBody>
          <a:bodyPr wrap="square" rtlCol="0">
            <a:spAutoFit/>
          </a:bodyPr>
          <a:lstStyle/>
          <a:p>
            <a:r>
              <a:rPr lang="es-CO" sz="1050" dirty="0" smtClean="0">
                <a:solidFill>
                  <a:prstClr val="black"/>
                </a:solidFill>
              </a:rPr>
              <a:t>Patrones, guías de </a:t>
            </a:r>
            <a:r>
              <a:rPr lang="es-CO" sz="1050" dirty="0" err="1" smtClean="0">
                <a:solidFill>
                  <a:prstClr val="black"/>
                </a:solidFill>
              </a:rPr>
              <a:t>estilo,Lineamientosmodelos</a:t>
            </a:r>
            <a:r>
              <a:rPr lang="es-CO" sz="1050" dirty="0" smtClean="0">
                <a:solidFill>
                  <a:prstClr val="black"/>
                </a:solidFill>
              </a:rPr>
              <a:t>, notación</a:t>
            </a:r>
            <a:endParaRPr lang="es-CO" sz="1050" dirty="0">
              <a:solidFill>
                <a:prstClr val="black"/>
              </a:solidFill>
            </a:endParaRPr>
          </a:p>
        </p:txBody>
      </p:sp>
      <p:sp>
        <p:nvSpPr>
          <p:cNvPr id="80" name="79 Flecha derecha"/>
          <p:cNvSpPr/>
          <p:nvPr/>
        </p:nvSpPr>
        <p:spPr>
          <a:xfrm>
            <a:off x="4299734" y="1411411"/>
            <a:ext cx="1192604" cy="554644"/>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80 Rectángulo redondeado"/>
          <p:cNvSpPr/>
          <p:nvPr/>
        </p:nvSpPr>
        <p:spPr>
          <a:xfrm rot="5400000">
            <a:off x="6282304" y="1639669"/>
            <a:ext cx="936104" cy="2088232"/>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81 Rectángulo redondeado"/>
          <p:cNvSpPr/>
          <p:nvPr/>
        </p:nvSpPr>
        <p:spPr>
          <a:xfrm rot="5400000">
            <a:off x="6275482" y="2638837"/>
            <a:ext cx="936104" cy="208823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82 CuadroTexto"/>
          <p:cNvSpPr txBox="1"/>
          <p:nvPr/>
        </p:nvSpPr>
        <p:spPr>
          <a:xfrm>
            <a:off x="6447075" y="3790617"/>
            <a:ext cx="1300099" cy="369332"/>
          </a:xfrm>
          <a:prstGeom prst="rect">
            <a:avLst/>
          </a:prstGeom>
          <a:noFill/>
        </p:spPr>
        <p:txBody>
          <a:bodyPr wrap="none" rtlCol="0">
            <a:spAutoFit/>
          </a:bodyPr>
          <a:lstStyle/>
          <a:p>
            <a:r>
              <a:rPr lang="es-CO" b="1" dirty="0" smtClean="0">
                <a:solidFill>
                  <a:schemeClr val="tx1">
                    <a:lumMod val="65000"/>
                    <a:lumOff val="35000"/>
                  </a:schemeClr>
                </a:solidFill>
              </a:rPr>
              <a:t>Tecnológico</a:t>
            </a:r>
            <a:endParaRPr lang="es-CO" b="1" dirty="0">
              <a:solidFill>
                <a:schemeClr val="tx1">
                  <a:lumMod val="65000"/>
                  <a:lumOff val="35000"/>
                </a:schemeClr>
              </a:solidFill>
            </a:endParaRPr>
          </a:p>
        </p:txBody>
      </p:sp>
      <p:pic>
        <p:nvPicPr>
          <p:cNvPr id="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956" y="2232876"/>
            <a:ext cx="964785" cy="90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84 CuadroTexto"/>
          <p:cNvSpPr txBox="1"/>
          <p:nvPr/>
        </p:nvSpPr>
        <p:spPr>
          <a:xfrm>
            <a:off x="6203881" y="2766739"/>
            <a:ext cx="1511761" cy="369332"/>
          </a:xfrm>
          <a:prstGeom prst="rect">
            <a:avLst/>
          </a:prstGeom>
          <a:noFill/>
        </p:spPr>
        <p:txBody>
          <a:bodyPr wrap="none" rtlCol="0">
            <a:spAutoFit/>
          </a:bodyPr>
          <a:lstStyle/>
          <a:p>
            <a:r>
              <a:rPr lang="es-CO" b="1" dirty="0" smtClean="0">
                <a:solidFill>
                  <a:schemeClr val="tx1">
                    <a:lumMod val="65000"/>
                    <a:lumOff val="35000"/>
                  </a:schemeClr>
                </a:solidFill>
              </a:rPr>
              <a:t>Metodológico</a:t>
            </a:r>
            <a:endParaRPr lang="es-CO" b="1" dirty="0">
              <a:solidFill>
                <a:schemeClr val="tx1">
                  <a:lumMod val="65000"/>
                  <a:lumOff val="35000"/>
                </a:schemeClr>
              </a:solidFill>
            </a:endParaRPr>
          </a:p>
        </p:txBody>
      </p:sp>
      <p:sp>
        <p:nvSpPr>
          <p:cNvPr id="86" name="Freeform 102"/>
          <p:cNvSpPr>
            <a:spLocks noChangeArrowheads="1"/>
          </p:cNvSpPr>
          <p:nvPr/>
        </p:nvSpPr>
        <p:spPr bwMode="auto">
          <a:xfrm>
            <a:off x="5887757" y="3381505"/>
            <a:ext cx="559317" cy="68400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6"/>
          </a:solidFill>
          <a:ln>
            <a:solidFill>
              <a:schemeClr val="bg1"/>
            </a:solidFill>
          </a:ln>
          <a:effectLst/>
          <a:extLst/>
        </p:spPr>
        <p:txBody>
          <a:bodyPr wrap="none" anchor="ctr"/>
          <a:lstStyle/>
          <a:p>
            <a:endParaRPr lang="en-US" sz="675"/>
          </a:p>
        </p:txBody>
      </p:sp>
      <p:sp>
        <p:nvSpPr>
          <p:cNvPr id="87" name="86 Abrir llave"/>
          <p:cNvSpPr/>
          <p:nvPr/>
        </p:nvSpPr>
        <p:spPr>
          <a:xfrm rot="10800000">
            <a:off x="4716015" y="3151507"/>
            <a:ext cx="576065" cy="3585198"/>
          </a:xfrm>
          <a:prstGeom prst="leftBrace">
            <a:avLst>
              <a:gd name="adj1" fmla="val 8333"/>
              <a:gd name="adj2" fmla="val 92851"/>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prstClr val="black"/>
              </a:solidFill>
            </a:endParaRPr>
          </a:p>
        </p:txBody>
      </p:sp>
    </p:spTree>
    <p:extLst>
      <p:ext uri="{BB962C8B-B14F-4D97-AF65-F5344CB8AC3E}">
        <p14:creationId xmlns:p14="http://schemas.microsoft.com/office/powerpoint/2010/main" val="3987260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2117036" y="1187599"/>
            <a:ext cx="1224135" cy="1008112"/>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5" name="4 Botón de acción: Hacia delante o Siguiente">
            <a:hlinkClick r:id="" action="ppaction://hlinkshowjump?jump=nextslide" highlightClick="1"/>
          </p:cNvPr>
          <p:cNvSpPr/>
          <p:nvPr/>
        </p:nvSpPr>
        <p:spPr>
          <a:xfrm>
            <a:off x="2550520" y="1529637"/>
            <a:ext cx="360040" cy="324036"/>
          </a:xfrm>
          <a:prstGeom prst="actionButtonForwardNex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nvGrpSpPr>
          <p:cNvPr id="8" name="7 Grupo"/>
          <p:cNvGrpSpPr/>
          <p:nvPr/>
        </p:nvGrpSpPr>
        <p:grpSpPr>
          <a:xfrm>
            <a:off x="316836" y="1265318"/>
            <a:ext cx="792088" cy="1176709"/>
            <a:chOff x="4732345" y="1628800"/>
            <a:chExt cx="792088" cy="1176709"/>
          </a:xfrm>
          <a:solidFill>
            <a:schemeClr val="accent6"/>
          </a:solidFill>
        </p:grpSpPr>
        <p:sp>
          <p:nvSpPr>
            <p:cNvPr id="6" name="5 Elipse"/>
            <p:cNvSpPr/>
            <p:nvPr/>
          </p:nvSpPr>
          <p:spPr>
            <a:xfrm>
              <a:off x="4860032" y="162880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 name="6 Acorde"/>
            <p:cNvSpPr/>
            <p:nvPr/>
          </p:nvSpPr>
          <p:spPr>
            <a:xfrm rot="6718617">
              <a:off x="4732345" y="2013421"/>
              <a:ext cx="792088" cy="792088"/>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cxnSp>
        <p:nvCxnSpPr>
          <p:cNvPr id="10" name="9 Conector recto"/>
          <p:cNvCxnSpPr/>
          <p:nvPr/>
        </p:nvCxnSpPr>
        <p:spPr>
          <a:xfrm>
            <a:off x="1108924" y="1769374"/>
            <a:ext cx="8886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42547" y="1455886"/>
            <a:ext cx="1174489" cy="307777"/>
          </a:xfrm>
          <a:prstGeom prst="rect">
            <a:avLst/>
          </a:prstGeom>
          <a:noFill/>
        </p:spPr>
        <p:txBody>
          <a:bodyPr wrap="none" rtlCol="0">
            <a:spAutoFit/>
          </a:bodyPr>
          <a:lstStyle/>
          <a:p>
            <a:r>
              <a:rPr lang="es-CO" sz="1400" dirty="0" smtClean="0">
                <a:solidFill>
                  <a:prstClr val="black"/>
                </a:solidFill>
              </a:rPr>
              <a:t>&lt;interacción&gt;</a:t>
            </a:r>
            <a:endParaRPr lang="es-CO" sz="1400" dirty="0">
              <a:solidFill>
                <a:prstClr val="black"/>
              </a:solidFill>
            </a:endParaRPr>
          </a:p>
        </p:txBody>
      </p:sp>
      <p:sp>
        <p:nvSpPr>
          <p:cNvPr id="14" name="13 CuadroTexto"/>
          <p:cNvSpPr txBox="1"/>
          <p:nvPr/>
        </p:nvSpPr>
        <p:spPr>
          <a:xfrm>
            <a:off x="85123" y="2195711"/>
            <a:ext cx="1262846" cy="369332"/>
          </a:xfrm>
          <a:prstGeom prst="rect">
            <a:avLst/>
          </a:prstGeom>
          <a:noFill/>
        </p:spPr>
        <p:txBody>
          <a:bodyPr wrap="none" rtlCol="0">
            <a:spAutoFit/>
          </a:bodyPr>
          <a:lstStyle/>
          <a:p>
            <a:r>
              <a:rPr lang="es-CO" dirty="0" smtClean="0">
                <a:solidFill>
                  <a:prstClr val="black"/>
                </a:solidFill>
              </a:rPr>
              <a:t>Televidente</a:t>
            </a:r>
            <a:endParaRPr lang="es-CO" dirty="0">
              <a:solidFill>
                <a:prstClr val="black"/>
              </a:solidFill>
            </a:endParaRPr>
          </a:p>
        </p:txBody>
      </p:sp>
      <p:sp>
        <p:nvSpPr>
          <p:cNvPr id="15" name="14 Llamada ovalada"/>
          <p:cNvSpPr/>
          <p:nvPr/>
        </p:nvSpPr>
        <p:spPr>
          <a:xfrm>
            <a:off x="754915" y="539527"/>
            <a:ext cx="930073" cy="576064"/>
          </a:xfrm>
          <a:prstGeom prst="wedgeEllipseCallout">
            <a:avLst>
              <a:gd name="adj1" fmla="val -44013"/>
              <a:gd name="adj2" fmla="val 568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prstClr val="white"/>
                </a:solidFill>
              </a:rPr>
              <a:t>M.M</a:t>
            </a:r>
            <a:endParaRPr lang="es-CO" b="1" dirty="0">
              <a:solidFill>
                <a:prstClr val="white"/>
              </a:solidFill>
            </a:endParaRPr>
          </a:p>
        </p:txBody>
      </p:sp>
      <p:sp>
        <p:nvSpPr>
          <p:cNvPr id="16" name="15 CuadroTexto"/>
          <p:cNvSpPr txBox="1"/>
          <p:nvPr/>
        </p:nvSpPr>
        <p:spPr>
          <a:xfrm>
            <a:off x="3338264" y="509771"/>
            <a:ext cx="1233736" cy="1077218"/>
          </a:xfrm>
          <a:prstGeom prst="rect">
            <a:avLst/>
          </a:prstGeom>
          <a:noFill/>
        </p:spPr>
        <p:txBody>
          <a:bodyPr wrap="none" rtlCol="0">
            <a:spAutoFit/>
          </a:bodyPr>
          <a:lstStyle/>
          <a:p>
            <a:r>
              <a:rPr lang="es-CO" sz="1600" dirty="0" smtClean="0">
                <a:solidFill>
                  <a:prstClr val="black"/>
                </a:solidFill>
              </a:rPr>
              <a:t>Móvil</a:t>
            </a:r>
          </a:p>
          <a:p>
            <a:r>
              <a:rPr lang="es-CO" sz="1600" dirty="0" smtClean="0">
                <a:solidFill>
                  <a:prstClr val="black"/>
                </a:solidFill>
              </a:rPr>
              <a:t>Computador</a:t>
            </a:r>
          </a:p>
          <a:p>
            <a:r>
              <a:rPr lang="es-CO" sz="1600" dirty="0" smtClean="0">
                <a:solidFill>
                  <a:prstClr val="black"/>
                </a:solidFill>
              </a:rPr>
              <a:t>Televisor</a:t>
            </a:r>
          </a:p>
          <a:p>
            <a:r>
              <a:rPr lang="es-CO" sz="1600" dirty="0" smtClean="0">
                <a:solidFill>
                  <a:prstClr val="black"/>
                </a:solidFill>
              </a:rPr>
              <a:t>Tablet…</a:t>
            </a:r>
            <a:endParaRPr lang="es-CO" sz="1600" dirty="0">
              <a:solidFill>
                <a:prstClr val="black"/>
              </a:solidFill>
            </a:endParaRPr>
          </a:p>
        </p:txBody>
      </p:sp>
      <p:sp>
        <p:nvSpPr>
          <p:cNvPr id="39" name="38 CuadroTexto"/>
          <p:cNvSpPr txBox="1"/>
          <p:nvPr/>
        </p:nvSpPr>
        <p:spPr>
          <a:xfrm>
            <a:off x="3346815" y="1877923"/>
            <a:ext cx="658065" cy="830997"/>
          </a:xfrm>
          <a:prstGeom prst="rect">
            <a:avLst/>
          </a:prstGeom>
          <a:noFill/>
        </p:spPr>
        <p:txBody>
          <a:bodyPr wrap="none" rtlCol="0">
            <a:spAutoFit/>
          </a:bodyPr>
          <a:lstStyle/>
          <a:p>
            <a:r>
              <a:rPr lang="es-CO" sz="1600" dirty="0" smtClean="0">
                <a:solidFill>
                  <a:prstClr val="black"/>
                </a:solidFill>
              </a:rPr>
              <a:t>TDT</a:t>
            </a:r>
          </a:p>
          <a:p>
            <a:r>
              <a:rPr lang="es-CO" sz="1600" dirty="0" smtClean="0">
                <a:solidFill>
                  <a:prstClr val="black"/>
                </a:solidFill>
              </a:rPr>
              <a:t>IPTV</a:t>
            </a:r>
          </a:p>
          <a:p>
            <a:r>
              <a:rPr lang="es-CO" sz="1600" dirty="0" smtClean="0">
                <a:solidFill>
                  <a:prstClr val="black"/>
                </a:solidFill>
              </a:rPr>
              <a:t>OTT…</a:t>
            </a:r>
            <a:endParaRPr lang="es-CO" sz="1600" dirty="0">
              <a:solidFill>
                <a:prstClr val="black"/>
              </a:solidFill>
            </a:endParaRPr>
          </a:p>
        </p:txBody>
      </p:sp>
      <p:sp>
        <p:nvSpPr>
          <p:cNvPr id="3" name="2 CuadroTexto"/>
          <p:cNvSpPr txBox="1"/>
          <p:nvPr/>
        </p:nvSpPr>
        <p:spPr>
          <a:xfrm>
            <a:off x="0" y="-27384"/>
            <a:ext cx="9144000" cy="461665"/>
          </a:xfrm>
          <a:prstGeom prst="rect">
            <a:avLst/>
          </a:prstGeom>
          <a:noFill/>
        </p:spPr>
        <p:txBody>
          <a:bodyPr wrap="square" rtlCol="0">
            <a:spAutoFit/>
          </a:bodyPr>
          <a:lstStyle/>
          <a:p>
            <a:pPr algn="ctr"/>
            <a:r>
              <a:rPr lang="es-CO" sz="2400" b="1" dirty="0" smtClean="0">
                <a:solidFill>
                  <a:schemeClr val="tx1">
                    <a:lumMod val="65000"/>
                    <a:lumOff val="35000"/>
                  </a:schemeClr>
                </a:solidFill>
              </a:rPr>
              <a:t>Esquema de la Solución</a:t>
            </a:r>
            <a:endParaRPr lang="es-CO" sz="2400" b="1" dirty="0">
              <a:solidFill>
                <a:schemeClr val="tx1">
                  <a:lumMod val="65000"/>
                  <a:lumOff val="35000"/>
                </a:schemeClr>
              </a:solidFill>
            </a:endParaRPr>
          </a:p>
        </p:txBody>
      </p:sp>
      <p:sp>
        <p:nvSpPr>
          <p:cNvPr id="45" name="44 CuadroTexto"/>
          <p:cNvSpPr txBox="1"/>
          <p:nvPr/>
        </p:nvSpPr>
        <p:spPr>
          <a:xfrm>
            <a:off x="1070373" y="2474660"/>
            <a:ext cx="916598" cy="369332"/>
          </a:xfrm>
          <a:prstGeom prst="rect">
            <a:avLst/>
          </a:prstGeom>
          <a:noFill/>
        </p:spPr>
        <p:txBody>
          <a:bodyPr wrap="none" rtlCol="0">
            <a:spAutoFit/>
          </a:bodyPr>
          <a:lstStyle/>
          <a:p>
            <a:r>
              <a:rPr lang="es-CO" b="1" dirty="0" smtClean="0">
                <a:solidFill>
                  <a:schemeClr val="accent6">
                    <a:lumMod val="75000"/>
                  </a:schemeClr>
                </a:solidFill>
              </a:rPr>
              <a:t>Interfaz</a:t>
            </a:r>
            <a:endParaRPr lang="es-CO" b="1" dirty="0">
              <a:solidFill>
                <a:schemeClr val="accent6">
                  <a:lumMod val="75000"/>
                </a:schemeClr>
              </a:solidFill>
            </a:endParaRPr>
          </a:p>
        </p:txBody>
      </p:sp>
      <p:sp>
        <p:nvSpPr>
          <p:cNvPr id="46" name="45 CuadroTexto"/>
          <p:cNvSpPr txBox="1"/>
          <p:nvPr/>
        </p:nvSpPr>
        <p:spPr>
          <a:xfrm>
            <a:off x="35496" y="3554475"/>
            <a:ext cx="1792798" cy="923330"/>
          </a:xfrm>
          <a:prstGeom prst="rect">
            <a:avLst/>
          </a:prstGeom>
          <a:noFill/>
        </p:spPr>
        <p:txBody>
          <a:bodyPr wrap="none" rtlCol="0">
            <a:spAutoFit/>
          </a:bodyPr>
          <a:lstStyle/>
          <a:p>
            <a:r>
              <a:rPr lang="es-CO" dirty="0" err="1" smtClean="0">
                <a:solidFill>
                  <a:prstClr val="black"/>
                </a:solidFill>
              </a:rPr>
              <a:t>Particionamiento</a:t>
            </a:r>
            <a:endParaRPr lang="es-CO" dirty="0" smtClean="0">
              <a:solidFill>
                <a:prstClr val="black"/>
              </a:solidFill>
            </a:endParaRPr>
          </a:p>
          <a:p>
            <a:r>
              <a:rPr lang="es-CO" dirty="0" err="1" smtClean="0">
                <a:solidFill>
                  <a:prstClr val="black"/>
                </a:solidFill>
              </a:rPr>
              <a:t>Layout</a:t>
            </a:r>
            <a:endParaRPr lang="es-CO" dirty="0" smtClean="0">
              <a:solidFill>
                <a:prstClr val="black"/>
              </a:solidFill>
            </a:endParaRPr>
          </a:p>
          <a:p>
            <a:r>
              <a:rPr lang="es-CO" dirty="0" smtClean="0">
                <a:solidFill>
                  <a:prstClr val="black"/>
                </a:solidFill>
              </a:rPr>
              <a:t>Modelo Mental</a:t>
            </a:r>
            <a:endParaRPr lang="es-CO" dirty="0">
              <a:solidFill>
                <a:prstClr val="black"/>
              </a:solidFill>
            </a:endParaRPr>
          </a:p>
        </p:txBody>
      </p:sp>
      <p:sp>
        <p:nvSpPr>
          <p:cNvPr id="49" name="48 CuadroTexto"/>
          <p:cNvSpPr txBox="1"/>
          <p:nvPr/>
        </p:nvSpPr>
        <p:spPr>
          <a:xfrm>
            <a:off x="-18023" y="3215786"/>
            <a:ext cx="1421671" cy="369332"/>
          </a:xfrm>
          <a:prstGeom prst="rect">
            <a:avLst/>
          </a:prstGeom>
          <a:noFill/>
        </p:spPr>
        <p:txBody>
          <a:bodyPr wrap="none" rtlCol="0">
            <a:spAutoFit/>
          </a:bodyPr>
          <a:lstStyle/>
          <a:p>
            <a:r>
              <a:rPr lang="es-CO" b="1" dirty="0" smtClean="0">
                <a:solidFill>
                  <a:schemeClr val="accent6">
                    <a:lumMod val="75000"/>
                  </a:schemeClr>
                </a:solidFill>
              </a:rPr>
              <a:t>Presentación</a:t>
            </a:r>
            <a:endParaRPr lang="es-CO" b="1" dirty="0">
              <a:solidFill>
                <a:schemeClr val="accent6">
                  <a:lumMod val="75000"/>
                </a:schemeClr>
              </a:solidFill>
            </a:endParaRPr>
          </a:p>
        </p:txBody>
      </p:sp>
      <p:sp>
        <p:nvSpPr>
          <p:cNvPr id="56" name="55 CuadroTexto"/>
          <p:cNvSpPr txBox="1"/>
          <p:nvPr/>
        </p:nvSpPr>
        <p:spPr>
          <a:xfrm>
            <a:off x="1763688" y="3204974"/>
            <a:ext cx="1245469" cy="369332"/>
          </a:xfrm>
          <a:prstGeom prst="rect">
            <a:avLst/>
          </a:prstGeom>
          <a:noFill/>
        </p:spPr>
        <p:txBody>
          <a:bodyPr wrap="none" rtlCol="0">
            <a:spAutoFit/>
          </a:bodyPr>
          <a:lstStyle/>
          <a:p>
            <a:r>
              <a:rPr lang="es-CO" b="1" dirty="0" smtClean="0">
                <a:solidFill>
                  <a:schemeClr val="accent6">
                    <a:lumMod val="75000"/>
                  </a:schemeClr>
                </a:solidFill>
              </a:rPr>
              <a:t>Interacción</a:t>
            </a:r>
            <a:endParaRPr lang="es-CO" b="1" dirty="0">
              <a:solidFill>
                <a:schemeClr val="accent6">
                  <a:lumMod val="75000"/>
                </a:schemeClr>
              </a:solidFill>
            </a:endParaRPr>
          </a:p>
        </p:txBody>
      </p:sp>
      <p:sp>
        <p:nvSpPr>
          <p:cNvPr id="58" name="57 CuadroTexto"/>
          <p:cNvSpPr txBox="1"/>
          <p:nvPr/>
        </p:nvSpPr>
        <p:spPr>
          <a:xfrm>
            <a:off x="3179138" y="3221303"/>
            <a:ext cx="1223284" cy="646331"/>
          </a:xfrm>
          <a:prstGeom prst="rect">
            <a:avLst/>
          </a:prstGeom>
          <a:noFill/>
        </p:spPr>
        <p:txBody>
          <a:bodyPr wrap="none" rtlCol="0">
            <a:spAutoFit/>
          </a:bodyPr>
          <a:lstStyle/>
          <a:p>
            <a:pPr algn="ctr"/>
            <a:r>
              <a:rPr lang="es-CO" b="1" dirty="0" smtClean="0">
                <a:solidFill>
                  <a:schemeClr val="accent6">
                    <a:lumMod val="75000"/>
                  </a:schemeClr>
                </a:solidFill>
              </a:rPr>
              <a:t>Contenido </a:t>
            </a:r>
          </a:p>
          <a:p>
            <a:pPr algn="ctr"/>
            <a:r>
              <a:rPr lang="es-CO" b="1" dirty="0" smtClean="0">
                <a:solidFill>
                  <a:schemeClr val="accent6">
                    <a:lumMod val="75000"/>
                  </a:schemeClr>
                </a:solidFill>
              </a:rPr>
              <a:t>televisivo</a:t>
            </a:r>
            <a:endParaRPr lang="es-CO" b="1" dirty="0">
              <a:solidFill>
                <a:schemeClr val="accent6">
                  <a:lumMod val="75000"/>
                </a:schemeClr>
              </a:solidFill>
            </a:endParaRPr>
          </a:p>
        </p:txBody>
      </p:sp>
      <p:cxnSp>
        <p:nvCxnSpPr>
          <p:cNvPr id="61" name="60 Conector recto de flecha"/>
          <p:cNvCxnSpPr>
            <a:stCxn id="45" idx="2"/>
            <a:endCxn id="49" idx="0"/>
          </p:cNvCxnSpPr>
          <p:nvPr/>
        </p:nvCxnSpPr>
        <p:spPr>
          <a:xfrm flipH="1">
            <a:off x="692813" y="2843992"/>
            <a:ext cx="835859" cy="371794"/>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45" idx="2"/>
            <a:endCxn id="56" idx="0"/>
          </p:cNvCxnSpPr>
          <p:nvPr/>
        </p:nvCxnSpPr>
        <p:spPr>
          <a:xfrm>
            <a:off x="1528672" y="2843992"/>
            <a:ext cx="857751" cy="36098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45" idx="2"/>
            <a:endCxn id="58" idx="0"/>
          </p:cNvCxnSpPr>
          <p:nvPr/>
        </p:nvCxnSpPr>
        <p:spPr>
          <a:xfrm>
            <a:off x="1528672" y="2843992"/>
            <a:ext cx="2262108" cy="37731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1835696" y="3522943"/>
            <a:ext cx="1267526" cy="923330"/>
          </a:xfrm>
          <a:prstGeom prst="rect">
            <a:avLst/>
          </a:prstGeom>
          <a:noFill/>
        </p:spPr>
        <p:txBody>
          <a:bodyPr wrap="none" rtlCol="0">
            <a:spAutoFit/>
          </a:bodyPr>
          <a:lstStyle/>
          <a:p>
            <a:r>
              <a:rPr lang="es-CO" dirty="0" smtClean="0">
                <a:solidFill>
                  <a:prstClr val="black"/>
                </a:solidFill>
              </a:rPr>
              <a:t>Labor</a:t>
            </a:r>
          </a:p>
          <a:p>
            <a:r>
              <a:rPr lang="es-CO" dirty="0" smtClean="0">
                <a:solidFill>
                  <a:prstClr val="black"/>
                </a:solidFill>
              </a:rPr>
              <a:t>Navegación</a:t>
            </a:r>
          </a:p>
          <a:p>
            <a:r>
              <a:rPr lang="es-CO" dirty="0" smtClean="0">
                <a:solidFill>
                  <a:prstClr val="black"/>
                </a:solidFill>
              </a:rPr>
              <a:t>Dialogo</a:t>
            </a:r>
            <a:endParaRPr lang="es-CO" dirty="0">
              <a:solidFill>
                <a:prstClr val="black"/>
              </a:solidFill>
            </a:endParaRPr>
          </a:p>
        </p:txBody>
      </p:sp>
      <p:sp>
        <p:nvSpPr>
          <p:cNvPr id="65" name="64 Abrir corchete"/>
          <p:cNvSpPr/>
          <p:nvPr/>
        </p:nvSpPr>
        <p:spPr>
          <a:xfrm rot="16200000">
            <a:off x="2173400" y="2223953"/>
            <a:ext cx="276461" cy="4520738"/>
          </a:xfrm>
          <a:prstGeom prst="leftBracket">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prstClr val="black"/>
              </a:solidFill>
            </a:endParaRPr>
          </a:p>
        </p:txBody>
      </p:sp>
      <p:cxnSp>
        <p:nvCxnSpPr>
          <p:cNvPr id="66" name="65 Conector recto de flecha"/>
          <p:cNvCxnSpPr>
            <a:stCxn id="12" idx="2"/>
            <a:endCxn id="45" idx="0"/>
          </p:cNvCxnSpPr>
          <p:nvPr/>
        </p:nvCxnSpPr>
        <p:spPr>
          <a:xfrm flipH="1">
            <a:off x="1528672" y="1763663"/>
            <a:ext cx="1120" cy="710997"/>
          </a:xfrm>
          <a:prstGeom prst="straightConnector1">
            <a:avLst/>
          </a:prstGeom>
          <a:ln w="3810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67 Elipse"/>
          <p:cNvSpPr/>
          <p:nvPr/>
        </p:nvSpPr>
        <p:spPr>
          <a:xfrm>
            <a:off x="520945" y="5147786"/>
            <a:ext cx="3515467" cy="1665590"/>
          </a:xfrm>
          <a:prstGeom prst="ellipse">
            <a:avLst/>
          </a:prstGeom>
          <a:noFill/>
          <a:ln w="57150">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prstClr val="white"/>
              </a:solidFill>
            </a:endParaRPr>
          </a:p>
        </p:txBody>
      </p:sp>
      <p:sp>
        <p:nvSpPr>
          <p:cNvPr id="69" name="68 CuadroTexto"/>
          <p:cNvSpPr txBox="1"/>
          <p:nvPr/>
        </p:nvSpPr>
        <p:spPr>
          <a:xfrm>
            <a:off x="-43334" y="5279918"/>
            <a:ext cx="4608512" cy="369332"/>
          </a:xfrm>
          <a:prstGeom prst="rect">
            <a:avLst/>
          </a:prstGeom>
          <a:noFill/>
        </p:spPr>
        <p:txBody>
          <a:bodyPr wrap="square" rtlCol="0">
            <a:spAutoFit/>
          </a:bodyPr>
          <a:lstStyle/>
          <a:p>
            <a:pPr algn="ctr"/>
            <a:r>
              <a:rPr lang="es-CO" b="1" dirty="0" smtClean="0">
                <a:solidFill>
                  <a:schemeClr val="accent6">
                    <a:lumMod val="75000"/>
                  </a:schemeClr>
                </a:solidFill>
              </a:rPr>
              <a:t>Factor Humano</a:t>
            </a:r>
            <a:endParaRPr lang="es-CO" b="1" dirty="0">
              <a:solidFill>
                <a:schemeClr val="accent6">
                  <a:lumMod val="75000"/>
                </a:schemeClr>
              </a:solidFill>
            </a:endParaRPr>
          </a:p>
        </p:txBody>
      </p:sp>
      <p:sp>
        <p:nvSpPr>
          <p:cNvPr id="70" name="69 Flecha abajo"/>
          <p:cNvSpPr/>
          <p:nvPr/>
        </p:nvSpPr>
        <p:spPr>
          <a:xfrm>
            <a:off x="1907704" y="4645697"/>
            <a:ext cx="720080" cy="491282"/>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71" name="70 CuadroTexto"/>
          <p:cNvSpPr txBox="1"/>
          <p:nvPr/>
        </p:nvSpPr>
        <p:spPr>
          <a:xfrm>
            <a:off x="4016405" y="5623369"/>
            <a:ext cx="915635" cy="707886"/>
          </a:xfrm>
          <a:prstGeom prst="rect">
            <a:avLst/>
          </a:prstGeom>
          <a:noFill/>
        </p:spPr>
        <p:txBody>
          <a:bodyPr wrap="none" rtlCol="0">
            <a:spAutoFit/>
          </a:bodyPr>
          <a:lstStyle/>
          <a:p>
            <a:r>
              <a:rPr lang="es-CO" sz="4000" b="1" dirty="0" smtClean="0">
                <a:solidFill>
                  <a:schemeClr val="accent6">
                    <a:lumMod val="75000"/>
                  </a:schemeClr>
                </a:solidFill>
              </a:rPr>
              <a:t>HCI</a:t>
            </a:r>
            <a:endParaRPr lang="es-CO" sz="4000" b="1" dirty="0">
              <a:solidFill>
                <a:schemeClr val="accent6">
                  <a:lumMod val="75000"/>
                </a:schemeClr>
              </a:solidFill>
            </a:endParaRPr>
          </a:p>
        </p:txBody>
      </p:sp>
      <p:sp>
        <p:nvSpPr>
          <p:cNvPr id="72" name="71 CuadroTexto"/>
          <p:cNvSpPr txBox="1"/>
          <p:nvPr/>
        </p:nvSpPr>
        <p:spPr>
          <a:xfrm>
            <a:off x="775474" y="5531083"/>
            <a:ext cx="3940542" cy="2031325"/>
          </a:xfrm>
          <a:prstGeom prst="rect">
            <a:avLst/>
          </a:prstGeom>
          <a:noFill/>
        </p:spPr>
        <p:txBody>
          <a:bodyPr wrap="square" numCol="2" rtlCol="0">
            <a:spAutoFit/>
          </a:bodyPr>
          <a:lstStyle/>
          <a:p>
            <a:r>
              <a:rPr lang="es-CO" dirty="0" smtClean="0">
                <a:solidFill>
                  <a:prstClr val="black"/>
                </a:solidFill>
              </a:rPr>
              <a:t>Intenciones </a:t>
            </a:r>
          </a:p>
          <a:p>
            <a:r>
              <a:rPr lang="es-CO" dirty="0" smtClean="0">
                <a:solidFill>
                  <a:prstClr val="black"/>
                </a:solidFill>
              </a:rPr>
              <a:t>Características físicas y cognitivas</a:t>
            </a:r>
          </a:p>
          <a:p>
            <a:endParaRPr lang="es-CO" dirty="0" smtClean="0">
              <a:solidFill>
                <a:prstClr val="black"/>
              </a:solidFill>
            </a:endParaRPr>
          </a:p>
          <a:p>
            <a:endParaRPr lang="es-CO" dirty="0">
              <a:solidFill>
                <a:prstClr val="black"/>
              </a:solidFill>
            </a:endParaRPr>
          </a:p>
          <a:p>
            <a:endParaRPr lang="es-CO" dirty="0" smtClean="0">
              <a:solidFill>
                <a:prstClr val="black"/>
              </a:solidFill>
            </a:endParaRPr>
          </a:p>
          <a:p>
            <a:endParaRPr lang="es-CO" dirty="0" smtClean="0">
              <a:solidFill>
                <a:prstClr val="black"/>
              </a:solidFill>
            </a:endParaRPr>
          </a:p>
          <a:p>
            <a:r>
              <a:rPr lang="es-CO" dirty="0" smtClean="0">
                <a:solidFill>
                  <a:prstClr val="black"/>
                </a:solidFill>
              </a:rPr>
              <a:t>Creencias </a:t>
            </a:r>
            <a:endParaRPr lang="es-CO" dirty="0">
              <a:solidFill>
                <a:prstClr val="black"/>
              </a:solidFill>
            </a:endParaRPr>
          </a:p>
          <a:p>
            <a:r>
              <a:rPr lang="es-CO" dirty="0" smtClean="0">
                <a:solidFill>
                  <a:prstClr val="black"/>
                </a:solidFill>
              </a:rPr>
              <a:t>Metas </a:t>
            </a:r>
          </a:p>
          <a:p>
            <a:r>
              <a:rPr lang="es-CO" dirty="0" smtClean="0">
                <a:solidFill>
                  <a:prstClr val="black"/>
                </a:solidFill>
              </a:rPr>
              <a:t>Cultura</a:t>
            </a:r>
          </a:p>
          <a:p>
            <a:r>
              <a:rPr lang="es-CO" dirty="0" smtClean="0">
                <a:solidFill>
                  <a:prstClr val="black"/>
                </a:solidFill>
              </a:rPr>
              <a:t>… </a:t>
            </a:r>
          </a:p>
          <a:p>
            <a:endParaRPr lang="es-CO" dirty="0">
              <a:solidFill>
                <a:prstClr val="black"/>
              </a:solidFill>
            </a:endParaRPr>
          </a:p>
        </p:txBody>
      </p:sp>
      <p:sp>
        <p:nvSpPr>
          <p:cNvPr id="73" name="72 CuadroTexto"/>
          <p:cNvSpPr txBox="1"/>
          <p:nvPr/>
        </p:nvSpPr>
        <p:spPr>
          <a:xfrm>
            <a:off x="5811902" y="692696"/>
            <a:ext cx="1863264" cy="400110"/>
          </a:xfrm>
          <a:prstGeom prst="rect">
            <a:avLst/>
          </a:prstGeom>
          <a:solidFill>
            <a:schemeClr val="bg1">
              <a:lumMod val="85000"/>
            </a:schemeClr>
          </a:solidFill>
          <a:ln w="19050">
            <a:solidFill>
              <a:schemeClr val="bg1">
                <a:lumMod val="50000"/>
              </a:schemeClr>
            </a:solidFill>
          </a:ln>
        </p:spPr>
        <p:txBody>
          <a:bodyPr wrap="square" rtlCol="0">
            <a:spAutoFit/>
          </a:bodyPr>
          <a:lstStyle/>
          <a:p>
            <a:pPr algn="ctr"/>
            <a:r>
              <a:rPr lang="es-CO" sz="2000" b="1" dirty="0" smtClean="0">
                <a:solidFill>
                  <a:schemeClr val="tx1">
                    <a:lumMod val="75000"/>
                    <a:lumOff val="25000"/>
                  </a:schemeClr>
                </a:solidFill>
              </a:rPr>
              <a:t>Marco IUTV</a:t>
            </a:r>
            <a:endParaRPr lang="es-CO" sz="2000" b="1" dirty="0">
              <a:solidFill>
                <a:schemeClr val="tx1">
                  <a:lumMod val="75000"/>
                  <a:lumOff val="25000"/>
                </a:schemeClr>
              </a:solidFill>
            </a:endParaRPr>
          </a:p>
        </p:txBody>
      </p:sp>
      <p:sp>
        <p:nvSpPr>
          <p:cNvPr id="74" name="73 Rectángulo redondeado"/>
          <p:cNvSpPr/>
          <p:nvPr/>
        </p:nvSpPr>
        <p:spPr>
          <a:xfrm>
            <a:off x="5580112" y="1070218"/>
            <a:ext cx="2376264" cy="3244606"/>
          </a:xfrm>
          <a:prstGeom prst="roundRect">
            <a:avLst>
              <a:gd name="adj" fmla="val 1069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74 Rectángulo redondeado"/>
          <p:cNvSpPr/>
          <p:nvPr/>
        </p:nvSpPr>
        <p:spPr>
          <a:xfrm rot="5400000">
            <a:off x="6282304" y="631557"/>
            <a:ext cx="936104" cy="2088232"/>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75 CuadroTexto"/>
          <p:cNvSpPr txBox="1"/>
          <p:nvPr/>
        </p:nvSpPr>
        <p:spPr>
          <a:xfrm>
            <a:off x="6419498" y="1783546"/>
            <a:ext cx="1260986" cy="369332"/>
          </a:xfrm>
          <a:prstGeom prst="rect">
            <a:avLst/>
          </a:prstGeom>
          <a:noFill/>
        </p:spPr>
        <p:txBody>
          <a:bodyPr wrap="none" rtlCol="0">
            <a:spAutoFit/>
          </a:bodyPr>
          <a:lstStyle/>
          <a:p>
            <a:r>
              <a:rPr lang="es-CO" b="1" dirty="0" smtClean="0">
                <a:solidFill>
                  <a:schemeClr val="tx1">
                    <a:lumMod val="65000"/>
                    <a:lumOff val="35000"/>
                  </a:schemeClr>
                </a:solidFill>
              </a:rPr>
              <a:t>Conceptual</a:t>
            </a:r>
            <a:endParaRPr lang="es-CO" b="1" dirty="0">
              <a:solidFill>
                <a:schemeClr val="tx1">
                  <a:lumMod val="65000"/>
                  <a:lumOff val="35000"/>
                </a:schemeClr>
              </a:solidFill>
            </a:endParaRPr>
          </a:p>
        </p:txBody>
      </p:sp>
      <p:sp>
        <p:nvSpPr>
          <p:cNvPr id="77" name="76 Cilindro"/>
          <p:cNvSpPr/>
          <p:nvPr/>
        </p:nvSpPr>
        <p:spPr>
          <a:xfrm>
            <a:off x="5872771" y="1392322"/>
            <a:ext cx="409533" cy="513959"/>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solidFill>
                <a:prstClr val="white"/>
              </a:solidFill>
            </a:endParaRPr>
          </a:p>
        </p:txBody>
      </p:sp>
      <p:sp>
        <p:nvSpPr>
          <p:cNvPr id="78" name="77 Cilindro"/>
          <p:cNvSpPr/>
          <p:nvPr/>
        </p:nvSpPr>
        <p:spPr>
          <a:xfrm>
            <a:off x="6236857" y="1293689"/>
            <a:ext cx="409533" cy="513959"/>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solidFill>
                <a:prstClr val="white"/>
              </a:solidFill>
            </a:endParaRPr>
          </a:p>
        </p:txBody>
      </p:sp>
      <p:sp>
        <p:nvSpPr>
          <p:cNvPr id="79" name="78 CuadroTexto"/>
          <p:cNvSpPr txBox="1"/>
          <p:nvPr/>
        </p:nvSpPr>
        <p:spPr>
          <a:xfrm>
            <a:off x="6626578" y="1257051"/>
            <a:ext cx="1244459" cy="577081"/>
          </a:xfrm>
          <a:prstGeom prst="rect">
            <a:avLst/>
          </a:prstGeom>
          <a:noFill/>
        </p:spPr>
        <p:txBody>
          <a:bodyPr wrap="square" rtlCol="0">
            <a:spAutoFit/>
          </a:bodyPr>
          <a:lstStyle/>
          <a:p>
            <a:r>
              <a:rPr lang="es-CO" sz="1050" dirty="0" smtClean="0">
                <a:solidFill>
                  <a:prstClr val="black"/>
                </a:solidFill>
              </a:rPr>
              <a:t>Patrones, guías de </a:t>
            </a:r>
            <a:r>
              <a:rPr lang="es-CO" sz="1050" dirty="0" err="1" smtClean="0">
                <a:solidFill>
                  <a:prstClr val="black"/>
                </a:solidFill>
              </a:rPr>
              <a:t>estilo,Lineamientosmodelos</a:t>
            </a:r>
            <a:r>
              <a:rPr lang="es-CO" sz="1050" dirty="0" smtClean="0">
                <a:solidFill>
                  <a:prstClr val="black"/>
                </a:solidFill>
              </a:rPr>
              <a:t>, notación</a:t>
            </a:r>
            <a:endParaRPr lang="es-CO" sz="1050" dirty="0">
              <a:solidFill>
                <a:prstClr val="black"/>
              </a:solidFill>
            </a:endParaRPr>
          </a:p>
        </p:txBody>
      </p:sp>
      <p:sp>
        <p:nvSpPr>
          <p:cNvPr id="80" name="79 Flecha derecha"/>
          <p:cNvSpPr/>
          <p:nvPr/>
        </p:nvSpPr>
        <p:spPr>
          <a:xfrm>
            <a:off x="4299734" y="1411411"/>
            <a:ext cx="1192604" cy="554644"/>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80 Rectángulo redondeado"/>
          <p:cNvSpPr/>
          <p:nvPr/>
        </p:nvSpPr>
        <p:spPr>
          <a:xfrm rot="5400000">
            <a:off x="6282304" y="1639669"/>
            <a:ext cx="936104" cy="2088232"/>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81 Rectángulo redondeado"/>
          <p:cNvSpPr/>
          <p:nvPr/>
        </p:nvSpPr>
        <p:spPr>
          <a:xfrm rot="5400000">
            <a:off x="6275482" y="2638837"/>
            <a:ext cx="936104" cy="208823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82 CuadroTexto"/>
          <p:cNvSpPr txBox="1"/>
          <p:nvPr/>
        </p:nvSpPr>
        <p:spPr>
          <a:xfrm>
            <a:off x="6447075" y="3790617"/>
            <a:ext cx="1300099" cy="369332"/>
          </a:xfrm>
          <a:prstGeom prst="rect">
            <a:avLst/>
          </a:prstGeom>
          <a:noFill/>
        </p:spPr>
        <p:txBody>
          <a:bodyPr wrap="none" rtlCol="0">
            <a:spAutoFit/>
          </a:bodyPr>
          <a:lstStyle/>
          <a:p>
            <a:r>
              <a:rPr lang="es-CO" b="1" dirty="0" smtClean="0">
                <a:solidFill>
                  <a:schemeClr val="tx1">
                    <a:lumMod val="65000"/>
                    <a:lumOff val="35000"/>
                  </a:schemeClr>
                </a:solidFill>
              </a:rPr>
              <a:t>Tecnológico</a:t>
            </a:r>
            <a:endParaRPr lang="es-CO" b="1" dirty="0">
              <a:solidFill>
                <a:schemeClr val="tx1">
                  <a:lumMod val="65000"/>
                  <a:lumOff val="35000"/>
                </a:schemeClr>
              </a:solidFill>
            </a:endParaRPr>
          </a:p>
        </p:txBody>
      </p:sp>
      <p:pic>
        <p:nvPicPr>
          <p:cNvPr id="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956" y="2232876"/>
            <a:ext cx="964785" cy="90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84 CuadroTexto"/>
          <p:cNvSpPr txBox="1"/>
          <p:nvPr/>
        </p:nvSpPr>
        <p:spPr>
          <a:xfrm>
            <a:off x="6203881" y="2766739"/>
            <a:ext cx="1511761" cy="369332"/>
          </a:xfrm>
          <a:prstGeom prst="rect">
            <a:avLst/>
          </a:prstGeom>
          <a:noFill/>
        </p:spPr>
        <p:txBody>
          <a:bodyPr wrap="none" rtlCol="0">
            <a:spAutoFit/>
          </a:bodyPr>
          <a:lstStyle/>
          <a:p>
            <a:r>
              <a:rPr lang="es-CO" b="1" dirty="0" smtClean="0">
                <a:solidFill>
                  <a:schemeClr val="tx1">
                    <a:lumMod val="65000"/>
                    <a:lumOff val="35000"/>
                  </a:schemeClr>
                </a:solidFill>
              </a:rPr>
              <a:t>Metodológico</a:t>
            </a:r>
            <a:endParaRPr lang="es-CO" b="1" dirty="0">
              <a:solidFill>
                <a:schemeClr val="tx1">
                  <a:lumMod val="65000"/>
                  <a:lumOff val="35000"/>
                </a:schemeClr>
              </a:solidFill>
            </a:endParaRPr>
          </a:p>
        </p:txBody>
      </p:sp>
      <p:sp>
        <p:nvSpPr>
          <p:cNvPr id="86" name="Freeform 102"/>
          <p:cNvSpPr>
            <a:spLocks noChangeArrowheads="1"/>
          </p:cNvSpPr>
          <p:nvPr/>
        </p:nvSpPr>
        <p:spPr bwMode="auto">
          <a:xfrm>
            <a:off x="5887757" y="3381505"/>
            <a:ext cx="559317" cy="68400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6"/>
          </a:solidFill>
          <a:ln>
            <a:solidFill>
              <a:schemeClr val="bg1"/>
            </a:solidFill>
          </a:ln>
          <a:effectLst/>
          <a:extLst/>
        </p:spPr>
        <p:txBody>
          <a:bodyPr wrap="none" anchor="ctr"/>
          <a:lstStyle/>
          <a:p>
            <a:endParaRPr lang="en-US" sz="675"/>
          </a:p>
        </p:txBody>
      </p:sp>
      <p:sp>
        <p:nvSpPr>
          <p:cNvPr id="87" name="86 Abrir llave"/>
          <p:cNvSpPr/>
          <p:nvPr/>
        </p:nvSpPr>
        <p:spPr>
          <a:xfrm rot="10800000">
            <a:off x="4716015" y="3151507"/>
            <a:ext cx="576065" cy="3585198"/>
          </a:xfrm>
          <a:prstGeom prst="leftBrace">
            <a:avLst>
              <a:gd name="adj1" fmla="val 8333"/>
              <a:gd name="adj2" fmla="val 92851"/>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prstClr val="black"/>
              </a:solidFill>
            </a:endParaRPr>
          </a:p>
        </p:txBody>
      </p:sp>
      <p:grpSp>
        <p:nvGrpSpPr>
          <p:cNvPr id="47" name="46 Grupo"/>
          <p:cNvGrpSpPr/>
          <p:nvPr/>
        </p:nvGrpSpPr>
        <p:grpSpPr>
          <a:xfrm>
            <a:off x="7649308" y="5035764"/>
            <a:ext cx="1171164" cy="1069307"/>
            <a:chOff x="6456704" y="2364646"/>
            <a:chExt cx="1171164" cy="1069307"/>
          </a:xfrm>
        </p:grpSpPr>
        <p:sp>
          <p:nvSpPr>
            <p:cNvPr id="48" name="47 Rectángulo"/>
            <p:cNvSpPr/>
            <p:nvPr/>
          </p:nvSpPr>
          <p:spPr>
            <a:xfrm>
              <a:off x="6635522" y="2364646"/>
              <a:ext cx="992346" cy="1069307"/>
            </a:xfrm>
            <a:prstGeom prst="rect">
              <a:avLst/>
            </a:prstGeom>
            <a:no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prstClr val="white"/>
                </a:solidFill>
              </a:endParaRPr>
            </a:p>
          </p:txBody>
        </p:sp>
        <p:sp>
          <p:nvSpPr>
            <p:cNvPr id="50" name="49 Rectángulo"/>
            <p:cNvSpPr/>
            <p:nvPr/>
          </p:nvSpPr>
          <p:spPr>
            <a:xfrm>
              <a:off x="6456704" y="2479324"/>
              <a:ext cx="396000" cy="14400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51" name="50 Rectángulo"/>
            <p:cNvSpPr/>
            <p:nvPr/>
          </p:nvSpPr>
          <p:spPr>
            <a:xfrm>
              <a:off x="6456705" y="2687918"/>
              <a:ext cx="403785" cy="14400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52" name="51 CuadroTexto"/>
            <p:cNvSpPr txBox="1"/>
            <p:nvPr/>
          </p:nvSpPr>
          <p:spPr>
            <a:xfrm>
              <a:off x="6753016" y="2755594"/>
              <a:ext cx="797013" cy="523220"/>
            </a:xfrm>
            <a:prstGeom prst="rect">
              <a:avLst/>
            </a:prstGeom>
            <a:noFill/>
            <a:ln>
              <a:noFill/>
            </a:ln>
          </p:spPr>
          <p:txBody>
            <a:bodyPr wrap="none" rtlCol="0">
              <a:spAutoFit/>
            </a:bodyPr>
            <a:lstStyle/>
            <a:p>
              <a:pPr algn="ctr"/>
              <a:r>
                <a:rPr lang="es-CO" sz="1400" dirty="0" smtClean="0">
                  <a:solidFill>
                    <a:prstClr val="black"/>
                  </a:solidFill>
                </a:rPr>
                <a:t>Caso de </a:t>
              </a:r>
            </a:p>
            <a:p>
              <a:pPr algn="ctr"/>
              <a:r>
                <a:rPr lang="es-CO" sz="1400" dirty="0" smtClean="0">
                  <a:solidFill>
                    <a:prstClr val="black"/>
                  </a:solidFill>
                </a:rPr>
                <a:t>estudio</a:t>
              </a:r>
              <a:endParaRPr lang="es-CO" sz="1400" dirty="0">
                <a:solidFill>
                  <a:prstClr val="black"/>
                </a:solidFill>
              </a:endParaRPr>
            </a:p>
          </p:txBody>
        </p:sp>
      </p:grpSp>
      <p:sp>
        <p:nvSpPr>
          <p:cNvPr id="53" name="52 Flecha doblada"/>
          <p:cNvSpPr/>
          <p:nvPr/>
        </p:nvSpPr>
        <p:spPr>
          <a:xfrm rot="10800000" flipH="1">
            <a:off x="6448332" y="4324628"/>
            <a:ext cx="1075996" cy="1465292"/>
          </a:xfrm>
          <a:prstGeom prst="bentArrow">
            <a:avLst>
              <a:gd name="adj1" fmla="val 20613"/>
              <a:gd name="adj2" fmla="val 23547"/>
              <a:gd name="adj3" fmla="val 32418"/>
              <a:gd name="adj4" fmla="val 1101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01437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6876256" y="1975192"/>
            <a:ext cx="2267744" cy="3600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4608512" y="1975192"/>
            <a:ext cx="2267744" cy="36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2376264" y="1975192"/>
            <a:ext cx="2232248" cy="3600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107550" y="1975192"/>
            <a:ext cx="2502864" cy="36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167544" y="2204864"/>
            <a:ext cx="9396536" cy="30963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p:cNvSpPr/>
          <p:nvPr/>
        </p:nvSpPr>
        <p:spPr>
          <a:xfrm>
            <a:off x="611560" y="2204864"/>
            <a:ext cx="8280920" cy="2806922"/>
          </a:xfrm>
          <a:prstGeom prst="rect">
            <a:avLst/>
          </a:prstGeom>
        </p:spPr>
        <p:txBody>
          <a:bodyPr wrap="square">
            <a:spAutoFit/>
          </a:bodyPr>
          <a:lstStyle/>
          <a:p>
            <a:pPr lvl="0" algn="ctr" defTabSz="800100">
              <a:lnSpc>
                <a:spcPct val="90000"/>
              </a:lnSpc>
              <a:spcBef>
                <a:spcPct val="0"/>
              </a:spcBef>
              <a:spcAft>
                <a:spcPct val="35000"/>
              </a:spcAft>
            </a:pPr>
            <a:r>
              <a:rPr lang="es-CO" sz="2800" i="1" dirty="0" smtClean="0">
                <a:solidFill>
                  <a:schemeClr val="bg1"/>
                </a:solidFill>
              </a:rPr>
              <a:t>El marco de desarrollo a proponer permitirá el desarrollo de la interfaz de usuario de sistemas  interactivos de televisión guiado </a:t>
            </a:r>
            <a:r>
              <a:rPr lang="es-CO" sz="2800" i="1" dirty="0">
                <a:solidFill>
                  <a:schemeClr val="bg1"/>
                </a:solidFill>
              </a:rPr>
              <a:t>por modelos y basado en </a:t>
            </a:r>
            <a:r>
              <a:rPr lang="es-CO" sz="2800" i="1" dirty="0" smtClean="0">
                <a:solidFill>
                  <a:schemeClr val="bg1"/>
                </a:solidFill>
              </a:rPr>
              <a:t>fundamentos </a:t>
            </a:r>
            <a:r>
              <a:rPr lang="es-CO" sz="2800" i="1" dirty="0">
                <a:solidFill>
                  <a:schemeClr val="bg1"/>
                </a:solidFill>
              </a:rPr>
              <a:t>de integración de notaciones y procesos </a:t>
            </a:r>
            <a:r>
              <a:rPr lang="es-CO" sz="2800" i="1" dirty="0" smtClean="0">
                <a:solidFill>
                  <a:schemeClr val="bg1"/>
                </a:solidFill>
              </a:rPr>
              <a:t>que </a:t>
            </a:r>
            <a:r>
              <a:rPr lang="es-CO" sz="2800" i="1" u="sng" dirty="0" smtClean="0">
                <a:solidFill>
                  <a:schemeClr val="accent4"/>
                </a:solidFill>
              </a:rPr>
              <a:t>guíe</a:t>
            </a:r>
            <a:r>
              <a:rPr lang="es-CO" sz="2800" i="1" dirty="0" smtClean="0">
                <a:solidFill>
                  <a:schemeClr val="bg1"/>
                </a:solidFill>
              </a:rPr>
              <a:t> </a:t>
            </a:r>
            <a:r>
              <a:rPr lang="es-CO" sz="2800" i="1" dirty="0">
                <a:solidFill>
                  <a:schemeClr val="bg1"/>
                </a:solidFill>
              </a:rPr>
              <a:t>a los distintos </a:t>
            </a:r>
            <a:r>
              <a:rPr lang="es-CO" sz="2800" i="1" dirty="0" smtClean="0">
                <a:solidFill>
                  <a:schemeClr val="bg1"/>
                </a:solidFill>
              </a:rPr>
              <a:t>involucrados y </a:t>
            </a:r>
            <a:r>
              <a:rPr lang="es-CO" sz="2800" i="1" u="sng" dirty="0" smtClean="0">
                <a:solidFill>
                  <a:schemeClr val="accent4"/>
                </a:solidFill>
              </a:rPr>
              <a:t>agilice</a:t>
            </a:r>
            <a:r>
              <a:rPr lang="es-CO" sz="2800" i="1" dirty="0" smtClean="0">
                <a:solidFill>
                  <a:schemeClr val="bg1"/>
                </a:solidFill>
              </a:rPr>
              <a:t> el proceso de desarrollo de la IU, </a:t>
            </a:r>
            <a:r>
              <a:rPr lang="es-CO" sz="2800" i="1" dirty="0">
                <a:solidFill>
                  <a:schemeClr val="bg1"/>
                </a:solidFill>
              </a:rPr>
              <a:t>mediante el uso de notaciones,  métodos y herramientas</a:t>
            </a:r>
          </a:p>
        </p:txBody>
      </p:sp>
      <p:sp>
        <p:nvSpPr>
          <p:cNvPr id="8" name="Title 2100"/>
          <p:cNvSpPr>
            <a:spLocks noGrp="1"/>
          </p:cNvSpPr>
          <p:nvPr>
            <p:ph type="title"/>
          </p:nvPr>
        </p:nvSpPr>
        <p:spPr>
          <a:xfrm>
            <a:off x="273050" y="683683"/>
            <a:ext cx="8187382" cy="657085"/>
          </a:xfrm>
          <a:prstGeom prst="rect">
            <a:avLst/>
          </a:prstGeom>
        </p:spPr>
        <p:txBody>
          <a:bodyPr>
            <a:noAutofit/>
          </a:bodyPr>
          <a:lstStyle/>
          <a:p>
            <a:r>
              <a:rPr lang="es-CO" b="1" dirty="0" smtClean="0">
                <a:latin typeface="+mn-lt"/>
              </a:rPr>
              <a:t>Hipótesis</a:t>
            </a:r>
            <a:r>
              <a:rPr lang="en-US" b="1" dirty="0" smtClean="0">
                <a:latin typeface="+mn-lt"/>
              </a:rPr>
              <a:t/>
            </a:r>
            <a:br>
              <a:rPr lang="en-US" b="1" dirty="0" smtClean="0">
                <a:latin typeface="+mn-lt"/>
              </a:rPr>
            </a:br>
            <a:endParaRPr lang="en-US" b="1" dirty="0">
              <a:latin typeface="+mn-lt"/>
            </a:endParaRPr>
          </a:p>
        </p:txBody>
      </p:sp>
    </p:spTree>
    <p:extLst>
      <p:ext uri="{BB962C8B-B14F-4D97-AF65-F5344CB8AC3E}">
        <p14:creationId xmlns:p14="http://schemas.microsoft.com/office/powerpoint/2010/main" val="212732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2">
              <a:lumMod val="85000"/>
            </a:schemeClr>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426663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426663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626106" y="1626105"/>
            <a:ext cx="6858000" cy="36057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357191" y="2927606"/>
            <a:ext cx="4395308" cy="3525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oboto Condensed" panose="02000000000000000000" pitchFamily="2" charset="0"/>
                <a:ea typeface="+mj-ea"/>
                <a:cs typeface="+mj-cs"/>
              </a:defRPr>
            </a:lvl1pPr>
          </a:lstStyle>
          <a:p>
            <a:r>
              <a:rPr lang="en-US" sz="3000" b="1" dirty="0" err="1" smtClean="0">
                <a:solidFill>
                  <a:schemeClr val="accent1">
                    <a:lumMod val="50000"/>
                  </a:schemeClr>
                </a:solidFill>
                <a:latin typeface="+mn-lt"/>
                <a:ea typeface="Roboto Condensed" panose="02000000000000000000" pitchFamily="2" charset="0"/>
                <a:cs typeface="Open Sans Light" panose="020B0306030504020204" pitchFamily="34" charset="0"/>
              </a:rPr>
              <a:t>Contexto</a:t>
            </a:r>
            <a:endParaRPr lang="en-US" sz="3000" b="1" dirty="0" smtClean="0">
              <a:solidFill>
                <a:schemeClr val="accent1">
                  <a:lumMod val="50000"/>
                </a:schemeClr>
              </a:solidFill>
              <a:latin typeface="+mn-lt"/>
              <a:ea typeface="Roboto Condensed" panose="02000000000000000000" pitchFamily="2" charset="0"/>
              <a:cs typeface="Open Sans Light" panose="020B0306030504020204" pitchFamily="34" charset="0"/>
            </a:endParaRPr>
          </a:p>
          <a:p>
            <a:pPr marL="457200" indent="-457200">
              <a:buFont typeface="Arial" panose="020B0604020202020204" pitchFamily="34" charset="0"/>
              <a:buChar char="•"/>
            </a:pPr>
            <a:r>
              <a:rPr lang="en-US" sz="3000" b="1" dirty="0" err="1" smtClean="0">
                <a:solidFill>
                  <a:schemeClr val="bg1">
                    <a:lumMod val="50000"/>
                  </a:schemeClr>
                </a:solidFill>
                <a:latin typeface="+mn-lt"/>
              </a:rPr>
              <a:t>Tdi</a:t>
            </a:r>
            <a:endParaRPr lang="en-US" sz="3000" b="1" dirty="0" smtClean="0">
              <a:solidFill>
                <a:schemeClr val="bg1">
                  <a:lumMod val="50000"/>
                </a:schemeClr>
              </a:solidFill>
              <a:latin typeface="+mn-lt"/>
            </a:endParaRPr>
          </a:p>
          <a:p>
            <a:pPr marL="457200" indent="-457200">
              <a:buFont typeface="Arial" panose="020B0604020202020204" pitchFamily="34" charset="0"/>
              <a:buChar char="•"/>
            </a:pPr>
            <a:r>
              <a:rPr lang="en-US" sz="3000" b="1" dirty="0" smtClean="0">
                <a:solidFill>
                  <a:schemeClr val="bg1">
                    <a:lumMod val="50000"/>
                  </a:schemeClr>
                </a:solidFill>
                <a:latin typeface="+mn-lt"/>
              </a:rPr>
              <a:t>MDE</a:t>
            </a:r>
          </a:p>
          <a:p>
            <a:endParaRPr lang="en-US" sz="3000" b="1" dirty="0">
              <a:solidFill>
                <a:schemeClr val="bg1">
                  <a:lumMod val="50000"/>
                </a:schemeClr>
              </a:solidFill>
              <a:latin typeface="+mn-lt"/>
            </a:endParaRPr>
          </a:p>
        </p:txBody>
      </p:sp>
      <p:grpSp>
        <p:nvGrpSpPr>
          <p:cNvPr id="2" name="Group 1"/>
          <p:cNvGrpSpPr/>
          <p:nvPr/>
        </p:nvGrpSpPr>
        <p:grpSpPr>
          <a:xfrm>
            <a:off x="1112304" y="1902552"/>
            <a:ext cx="3052900" cy="3052894"/>
            <a:chOff x="1483072" y="1393736"/>
            <a:chExt cx="4070533" cy="4070525"/>
          </a:xfrm>
        </p:grpSpPr>
        <p:sp>
          <p:nvSpPr>
            <p:cNvPr id="25" name="Sev01"/>
            <p:cNvSpPr>
              <a:spLocks noChangeAspect="1"/>
            </p:cNvSpPr>
            <p:nvPr/>
          </p:nvSpPr>
          <p:spPr>
            <a:xfrm>
              <a:off x="1483072" y="1393736"/>
              <a:ext cx="4070533" cy="4070525"/>
            </a:xfrm>
            <a:prstGeom prst="ellips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8" name="Freeform 133"/>
            <p:cNvSpPr>
              <a:spLocks noChangeArrowheads="1"/>
            </p:cNvSpPr>
            <p:nvPr/>
          </p:nvSpPr>
          <p:spPr bwMode="auto">
            <a:xfrm>
              <a:off x="2765634" y="2638335"/>
              <a:ext cx="1444885" cy="139373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1">
                <a:lumMod val="75000"/>
              </a:schemeClr>
            </a:solidFill>
            <a:ln w="9525" cap="flat">
              <a:solidFill>
                <a:schemeClr val="accent1">
                  <a:lumMod val="75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p>
          </p:txBody>
        </p:sp>
      </p:grpSp>
    </p:spTree>
    <p:extLst>
      <p:ext uri="{BB962C8B-B14F-4D97-AF65-F5344CB8AC3E}">
        <p14:creationId xmlns:p14="http://schemas.microsoft.com/office/powerpoint/2010/main" val="340664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626106" y="1626105"/>
            <a:ext cx="6858000" cy="36057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itle 1"/>
          <p:cNvSpPr txBox="1">
            <a:spLocks/>
          </p:cNvSpPr>
          <p:nvPr/>
        </p:nvSpPr>
        <p:spPr>
          <a:xfrm>
            <a:off x="4357190" y="2927606"/>
            <a:ext cx="4535289" cy="3525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oboto Condensed" panose="02000000000000000000" pitchFamily="2" charset="0"/>
                <a:ea typeface="+mj-ea"/>
                <a:cs typeface="+mj-cs"/>
              </a:defRPr>
            </a:lvl1pPr>
          </a:lstStyle>
          <a:p>
            <a:r>
              <a:rPr lang="en-US" sz="3000" b="1" dirty="0" err="1" smtClean="0">
                <a:solidFill>
                  <a:schemeClr val="accent4"/>
                </a:solidFill>
                <a:latin typeface="+mn-lt"/>
                <a:ea typeface="Roboto Condensed" panose="02000000000000000000" pitchFamily="2" charset="0"/>
                <a:cs typeface="Open Sans Light" panose="020B0306030504020204" pitchFamily="34" charset="0"/>
              </a:rPr>
              <a:t>Objetivos</a:t>
            </a:r>
            <a:endParaRPr lang="en-US" sz="2700" b="1" dirty="0">
              <a:solidFill>
                <a:schemeClr val="accent4"/>
              </a:solidFill>
              <a:latin typeface="+mn-lt"/>
            </a:endParaRPr>
          </a:p>
          <a:p>
            <a:pPr marL="457200" indent="-457200">
              <a:buFont typeface="Arial" panose="020B0604020202020204" pitchFamily="34" charset="0"/>
              <a:buChar char="•"/>
            </a:pPr>
            <a:r>
              <a:rPr lang="en-US" sz="2700" b="1" dirty="0" smtClean="0">
                <a:solidFill>
                  <a:schemeClr val="bg1">
                    <a:lumMod val="50000"/>
                  </a:schemeClr>
                </a:solidFill>
                <a:latin typeface="+mn-lt"/>
              </a:rPr>
              <a:t>General</a:t>
            </a:r>
          </a:p>
          <a:p>
            <a:pPr marL="457200" indent="-457200">
              <a:buFont typeface="Arial" panose="020B0604020202020204" pitchFamily="34" charset="0"/>
              <a:buChar char="•"/>
            </a:pPr>
            <a:r>
              <a:rPr lang="en-US" sz="2700" b="1" dirty="0" err="1" smtClean="0">
                <a:solidFill>
                  <a:schemeClr val="bg1">
                    <a:lumMod val="50000"/>
                  </a:schemeClr>
                </a:solidFill>
                <a:latin typeface="+mn-lt"/>
              </a:rPr>
              <a:t>Específicos</a:t>
            </a:r>
            <a:r>
              <a:rPr lang="en-US" sz="2700" b="1" dirty="0" smtClean="0">
                <a:solidFill>
                  <a:schemeClr val="bg1">
                    <a:lumMod val="50000"/>
                  </a:schemeClr>
                </a:solidFill>
                <a:latin typeface="+mn-lt"/>
              </a:rPr>
              <a:t> </a:t>
            </a:r>
          </a:p>
          <a:p>
            <a:endParaRPr lang="en-US" sz="2700" b="1" dirty="0">
              <a:solidFill>
                <a:schemeClr val="bg1">
                  <a:lumMod val="50000"/>
                </a:schemeClr>
              </a:solidFill>
              <a:latin typeface="+mn-lt"/>
            </a:endParaRPr>
          </a:p>
        </p:txBody>
      </p:sp>
      <p:sp>
        <p:nvSpPr>
          <p:cNvPr id="25" name="Sev01"/>
          <p:cNvSpPr>
            <a:spLocks noChangeAspect="1"/>
          </p:cNvSpPr>
          <p:nvPr/>
        </p:nvSpPr>
        <p:spPr>
          <a:xfrm>
            <a:off x="1112304" y="1902552"/>
            <a:ext cx="3052900" cy="3052894"/>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 name="Freeform 29"/>
          <p:cNvSpPr>
            <a:spLocks noChangeArrowheads="1"/>
          </p:cNvSpPr>
          <p:nvPr/>
        </p:nvSpPr>
        <p:spPr bwMode="auto">
          <a:xfrm>
            <a:off x="2051720" y="2780928"/>
            <a:ext cx="1152128" cy="129614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sz="675">
              <a:solidFill>
                <a:srgbClr val="000000"/>
              </a:solidFill>
            </a:endParaRPr>
          </a:p>
        </p:txBody>
      </p:sp>
    </p:spTree>
    <p:extLst>
      <p:ext uri="{BB962C8B-B14F-4D97-AF65-F5344CB8AC3E}">
        <p14:creationId xmlns:p14="http://schemas.microsoft.com/office/powerpoint/2010/main" val="41609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1819" y="1844824"/>
            <a:ext cx="2664296" cy="29523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itle 2100"/>
          <p:cNvSpPr>
            <a:spLocks noGrp="1"/>
          </p:cNvSpPr>
          <p:nvPr>
            <p:ph type="title"/>
          </p:nvPr>
        </p:nvSpPr>
        <p:spPr>
          <a:xfrm>
            <a:off x="273050" y="683683"/>
            <a:ext cx="8187382" cy="657085"/>
          </a:xfrm>
          <a:prstGeom prst="rect">
            <a:avLst/>
          </a:prstGeom>
        </p:spPr>
        <p:txBody>
          <a:bodyPr>
            <a:noAutofit/>
          </a:bodyPr>
          <a:lstStyle/>
          <a:p>
            <a:r>
              <a:rPr lang="es-CO" b="1" dirty="0" smtClean="0">
                <a:solidFill>
                  <a:schemeClr val="accent4"/>
                </a:solidFill>
                <a:latin typeface="+mn-lt"/>
              </a:rPr>
              <a:t>Objetivos</a:t>
            </a:r>
            <a:r>
              <a:rPr lang="en-US" b="1" dirty="0" smtClean="0">
                <a:latin typeface="+mn-lt"/>
              </a:rPr>
              <a:t/>
            </a:r>
            <a:br>
              <a:rPr lang="en-US" b="1" dirty="0" smtClean="0">
                <a:latin typeface="+mn-lt"/>
              </a:rPr>
            </a:br>
            <a:endParaRPr lang="en-US" b="1" dirty="0">
              <a:latin typeface="+mn-lt"/>
            </a:endParaRPr>
          </a:p>
        </p:txBody>
      </p:sp>
      <p:sp>
        <p:nvSpPr>
          <p:cNvPr id="8" name="Freeform 29"/>
          <p:cNvSpPr>
            <a:spLocks noChangeArrowheads="1"/>
          </p:cNvSpPr>
          <p:nvPr/>
        </p:nvSpPr>
        <p:spPr bwMode="auto">
          <a:xfrm>
            <a:off x="467544" y="2204864"/>
            <a:ext cx="1512168" cy="223224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sz="675">
              <a:solidFill>
                <a:srgbClr val="000000"/>
              </a:solidFill>
            </a:endParaRPr>
          </a:p>
        </p:txBody>
      </p:sp>
      <p:sp>
        <p:nvSpPr>
          <p:cNvPr id="3" name="2 Rectángulo"/>
          <p:cNvSpPr/>
          <p:nvPr/>
        </p:nvSpPr>
        <p:spPr>
          <a:xfrm>
            <a:off x="2843808" y="1887532"/>
            <a:ext cx="5834190" cy="2862322"/>
          </a:xfrm>
          <a:prstGeom prst="rect">
            <a:avLst/>
          </a:prstGeom>
        </p:spPr>
        <p:txBody>
          <a:bodyPr wrap="square">
            <a:spAutoFit/>
          </a:bodyPr>
          <a:lstStyle/>
          <a:p>
            <a:r>
              <a:rPr lang="es-CO" sz="2000" b="1" i="1" dirty="0" smtClean="0">
                <a:solidFill>
                  <a:schemeClr val="accent4"/>
                </a:solidFill>
              </a:rPr>
              <a:t>General</a:t>
            </a:r>
          </a:p>
          <a:p>
            <a:endParaRPr lang="es-CO" sz="2000" b="1" i="1" dirty="0">
              <a:solidFill>
                <a:schemeClr val="accent4"/>
              </a:solidFill>
            </a:endParaRPr>
          </a:p>
          <a:p>
            <a:r>
              <a:rPr lang="es-CO" sz="2000" i="1" dirty="0"/>
              <a:t>Proponer un </a:t>
            </a:r>
            <a:r>
              <a:rPr lang="es-CO" sz="2000" b="1" i="1" dirty="0"/>
              <a:t>marco de desarrollo </a:t>
            </a:r>
            <a:r>
              <a:rPr lang="es-CO" sz="2000" b="1" i="1" dirty="0" smtClean="0"/>
              <a:t>de la interfaz de usuario </a:t>
            </a:r>
            <a:r>
              <a:rPr lang="es-CO" sz="2000" i="1" dirty="0" smtClean="0"/>
              <a:t>de </a:t>
            </a:r>
            <a:r>
              <a:rPr lang="es-CO" sz="2000" i="1" dirty="0"/>
              <a:t>sistemas </a:t>
            </a:r>
            <a:r>
              <a:rPr lang="es-CO" sz="2000" i="1" dirty="0" smtClean="0"/>
              <a:t>interactivos de televisión guiado </a:t>
            </a:r>
            <a:r>
              <a:rPr lang="es-CO" sz="2000" i="1" dirty="0"/>
              <a:t>por modelos y basado en fundamentos de integración de notaciones y procesos que </a:t>
            </a:r>
            <a:r>
              <a:rPr lang="es-CO" sz="2000" b="1" i="1" dirty="0"/>
              <a:t>guíe</a:t>
            </a:r>
            <a:r>
              <a:rPr lang="es-CO" sz="2000" i="1" dirty="0"/>
              <a:t> a los distintos involucrados y </a:t>
            </a:r>
            <a:r>
              <a:rPr lang="es-CO" sz="2000" b="1" i="1" dirty="0"/>
              <a:t>agilice el proceso de desarrollo </a:t>
            </a:r>
            <a:r>
              <a:rPr lang="es-CO" sz="2000" i="1" dirty="0"/>
              <a:t>de este tipo de sistemas, mediante el uso de notaciones,  métodos y herramientas</a:t>
            </a:r>
            <a:endParaRPr lang="es-CO" sz="2000" dirty="0"/>
          </a:p>
        </p:txBody>
      </p:sp>
    </p:spTree>
    <p:extLst>
      <p:ext uri="{BB962C8B-B14F-4D97-AF65-F5344CB8AC3E}">
        <p14:creationId xmlns:p14="http://schemas.microsoft.com/office/powerpoint/2010/main" val="2462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80528" y="1124744"/>
            <a:ext cx="2016224" cy="57332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itle 2100"/>
          <p:cNvSpPr>
            <a:spLocks noGrp="1"/>
          </p:cNvSpPr>
          <p:nvPr>
            <p:ph type="title"/>
          </p:nvPr>
        </p:nvSpPr>
        <p:spPr>
          <a:xfrm>
            <a:off x="273050" y="467659"/>
            <a:ext cx="8187382" cy="657085"/>
          </a:xfrm>
          <a:prstGeom prst="rect">
            <a:avLst/>
          </a:prstGeom>
        </p:spPr>
        <p:txBody>
          <a:bodyPr>
            <a:noAutofit/>
          </a:bodyPr>
          <a:lstStyle/>
          <a:p>
            <a:r>
              <a:rPr lang="es-CO" b="1" dirty="0" smtClean="0">
                <a:solidFill>
                  <a:schemeClr val="accent4"/>
                </a:solidFill>
                <a:latin typeface="+mn-lt"/>
              </a:rPr>
              <a:t>Objetivos</a:t>
            </a:r>
            <a:r>
              <a:rPr lang="en-US" b="1" dirty="0" smtClean="0">
                <a:latin typeface="+mn-lt"/>
              </a:rPr>
              <a:t/>
            </a:r>
            <a:br>
              <a:rPr lang="en-US" b="1" dirty="0" smtClean="0">
                <a:latin typeface="+mn-lt"/>
              </a:rPr>
            </a:br>
            <a:endParaRPr lang="en-US" b="1" dirty="0">
              <a:latin typeface="+mn-lt"/>
            </a:endParaRPr>
          </a:p>
        </p:txBody>
      </p:sp>
      <p:sp>
        <p:nvSpPr>
          <p:cNvPr id="2" name="1 Rectángulo"/>
          <p:cNvSpPr/>
          <p:nvPr/>
        </p:nvSpPr>
        <p:spPr>
          <a:xfrm>
            <a:off x="1907704" y="1124744"/>
            <a:ext cx="7200800" cy="5539978"/>
          </a:xfrm>
          <a:prstGeom prst="rect">
            <a:avLst/>
          </a:prstGeom>
        </p:spPr>
        <p:txBody>
          <a:bodyPr wrap="square">
            <a:spAutoFit/>
          </a:bodyPr>
          <a:lstStyle/>
          <a:p>
            <a:pPr>
              <a:lnSpc>
                <a:spcPct val="150000"/>
              </a:lnSpc>
            </a:pPr>
            <a:r>
              <a:rPr lang="es-CO" sz="2000" b="1" i="1" dirty="0"/>
              <a:t> </a:t>
            </a:r>
            <a:r>
              <a:rPr lang="es-CO" sz="2000" b="1" i="1" dirty="0" smtClean="0">
                <a:solidFill>
                  <a:schemeClr val="accent4"/>
                </a:solidFill>
              </a:rPr>
              <a:t>Específicos</a:t>
            </a:r>
            <a:endParaRPr lang="es-CO" sz="2000" i="1" dirty="0">
              <a:solidFill>
                <a:schemeClr val="accent4"/>
              </a:solidFill>
            </a:endParaRPr>
          </a:p>
          <a:p>
            <a:pPr marL="285750" lvl="0" indent="-285750">
              <a:buFont typeface="Arial" panose="020B0604020202020204" pitchFamily="34" charset="0"/>
              <a:buChar char="•"/>
            </a:pPr>
            <a:r>
              <a:rPr lang="es-CO" sz="2000" dirty="0"/>
              <a:t>Especificar un </a:t>
            </a:r>
            <a:r>
              <a:rPr lang="es-CO" sz="2000" i="1" dirty="0"/>
              <a:t>marco conceptual con el fin de que </a:t>
            </a:r>
            <a:r>
              <a:rPr lang="es-CO" sz="2000" dirty="0"/>
              <a:t>describa los conceptos teóricos, en forma de elementos de modelado y relaciones, que puedan caracterizar a los </a:t>
            </a:r>
            <a:r>
              <a:rPr lang="es-CO" sz="2000" dirty="0" smtClean="0"/>
              <a:t>SI de televisión. </a:t>
            </a:r>
          </a:p>
          <a:p>
            <a:pPr lvl="0"/>
            <a:endParaRPr lang="es-CO" sz="1600" dirty="0"/>
          </a:p>
          <a:p>
            <a:pPr marL="285750" lvl="0" indent="-285750">
              <a:buFont typeface="Arial" panose="020B0604020202020204" pitchFamily="34" charset="0"/>
              <a:buChar char="•"/>
            </a:pPr>
            <a:r>
              <a:rPr lang="es-CO" sz="2000" dirty="0"/>
              <a:t>Especificar los tipos de </a:t>
            </a:r>
            <a:r>
              <a:rPr lang="es-CO" sz="2000" i="1" dirty="0"/>
              <a:t>modelos </a:t>
            </a:r>
            <a:r>
              <a:rPr lang="es-CO" sz="2000" dirty="0"/>
              <a:t>y sus respectivas </a:t>
            </a:r>
            <a:r>
              <a:rPr lang="es-CO" sz="2000" i="1" dirty="0"/>
              <a:t>notaciones </a:t>
            </a:r>
            <a:r>
              <a:rPr lang="es-CO" sz="2000" dirty="0"/>
              <a:t>(diagramas y su documentación), </a:t>
            </a:r>
            <a:r>
              <a:rPr lang="es-CO" sz="2000" i="1" dirty="0"/>
              <a:t>vistas </a:t>
            </a:r>
            <a:r>
              <a:rPr lang="es-CO" sz="2000" dirty="0"/>
              <a:t>y </a:t>
            </a:r>
            <a:r>
              <a:rPr lang="es-CO" sz="2000" i="1" dirty="0"/>
              <a:t>artefactos </a:t>
            </a:r>
            <a:r>
              <a:rPr lang="es-CO" sz="2000" dirty="0"/>
              <a:t>utilizados para modelar los sistemas </a:t>
            </a:r>
            <a:r>
              <a:rPr lang="es-CO" sz="2000" dirty="0" smtClean="0"/>
              <a:t>interactivos de televisión</a:t>
            </a:r>
            <a:r>
              <a:rPr lang="es-CO" sz="2000" dirty="0"/>
              <a:t> </a:t>
            </a:r>
            <a:endParaRPr lang="es-CO" sz="2000" dirty="0" smtClean="0"/>
          </a:p>
          <a:p>
            <a:pPr marL="285750" lvl="0" indent="-285750">
              <a:buFont typeface="Arial" panose="020B0604020202020204" pitchFamily="34" charset="0"/>
              <a:buChar char="•"/>
            </a:pPr>
            <a:endParaRPr lang="es-CO" sz="1600" dirty="0" smtClean="0"/>
          </a:p>
          <a:p>
            <a:pPr marL="285750" lvl="0" indent="-285750">
              <a:buFont typeface="Arial" panose="020B0604020202020204" pitchFamily="34" charset="0"/>
              <a:buChar char="•"/>
            </a:pPr>
            <a:r>
              <a:rPr lang="es-CO" sz="2000" dirty="0" smtClean="0"/>
              <a:t>Proponer </a:t>
            </a:r>
            <a:r>
              <a:rPr lang="es-CO" sz="2000" dirty="0"/>
              <a:t>el </a:t>
            </a:r>
            <a:r>
              <a:rPr lang="es-CO" sz="2000" i="1" dirty="0"/>
              <a:t>modelo de procesos </a:t>
            </a:r>
            <a:r>
              <a:rPr lang="es-CO" sz="2000" i="1" dirty="0" smtClean="0"/>
              <a:t>para el desarrollo de la interfaz de usuario </a:t>
            </a:r>
            <a:r>
              <a:rPr lang="es-CO" sz="2000" dirty="0" smtClean="0"/>
              <a:t>que </a:t>
            </a:r>
            <a:r>
              <a:rPr lang="es-CO" sz="2000" dirty="0"/>
              <a:t>considere distintos aspectos de los sistemas </a:t>
            </a:r>
            <a:r>
              <a:rPr lang="es-CO" sz="2000" dirty="0" smtClean="0"/>
              <a:t>interactivos de televisión</a:t>
            </a:r>
          </a:p>
          <a:p>
            <a:pPr lvl="0"/>
            <a:endParaRPr lang="es-CO" sz="1600" dirty="0" smtClean="0"/>
          </a:p>
          <a:p>
            <a:pPr marL="285750" lvl="0" indent="-285750">
              <a:buFont typeface="Arial" panose="020B0604020202020204" pitchFamily="34" charset="0"/>
              <a:buChar char="•"/>
            </a:pPr>
            <a:r>
              <a:rPr lang="es-CO" sz="2000" dirty="0" smtClean="0"/>
              <a:t>Implementar un marco tecnológico que apoye a los desarrolladores en la generación de la interfaz de usuario de aplicaciones interactivas de televisión</a:t>
            </a:r>
            <a:endParaRPr lang="es-CO" sz="2000" dirty="0"/>
          </a:p>
          <a:p>
            <a:pPr marL="285750" lvl="0" indent="-285750">
              <a:buFont typeface="Arial" panose="020B0604020202020204" pitchFamily="34" charset="0"/>
              <a:buChar char="•"/>
            </a:pPr>
            <a:endParaRPr lang="es-CO" sz="1600" dirty="0" smtClean="0"/>
          </a:p>
          <a:p>
            <a:pPr marL="285750" lvl="0" indent="-285750">
              <a:buFont typeface="Arial" panose="020B0604020202020204" pitchFamily="34" charset="0"/>
              <a:buChar char="•"/>
            </a:pPr>
            <a:r>
              <a:rPr lang="es-CO" sz="2000" dirty="0" smtClean="0"/>
              <a:t>Validar la propuesta mediante un caso de estudio  </a:t>
            </a:r>
            <a:endParaRPr lang="es-CO" sz="2000"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559190"/>
            <a:ext cx="437985" cy="6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239" y="2574956"/>
            <a:ext cx="437985" cy="6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7481" y="3617546"/>
            <a:ext cx="437985" cy="6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408" y="3617357"/>
            <a:ext cx="437985" cy="6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3617357"/>
            <a:ext cx="437985" cy="6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8 Rectángulo"/>
          <p:cNvSpPr/>
          <p:nvPr/>
        </p:nvSpPr>
        <p:spPr>
          <a:xfrm>
            <a:off x="-45064" y="0"/>
            <a:ext cx="2744856" cy="6957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itle 2100"/>
          <p:cNvSpPr>
            <a:spLocks noGrp="1"/>
          </p:cNvSpPr>
          <p:nvPr>
            <p:ph type="title"/>
          </p:nvPr>
        </p:nvSpPr>
        <p:spPr>
          <a:xfrm>
            <a:off x="273050" y="683683"/>
            <a:ext cx="8187382" cy="657085"/>
          </a:xfrm>
          <a:prstGeom prst="rect">
            <a:avLst/>
          </a:prstGeom>
        </p:spPr>
        <p:txBody>
          <a:bodyPr>
            <a:normAutofit/>
          </a:bodyPr>
          <a:lstStyle/>
          <a:p>
            <a:r>
              <a:rPr lang="es-CO" b="1" dirty="0" smtClean="0">
                <a:solidFill>
                  <a:schemeClr val="accent4"/>
                </a:solidFill>
                <a:latin typeface="+mn-lt"/>
              </a:rPr>
              <a:t>Validación</a:t>
            </a:r>
            <a:endParaRPr lang="en-US" b="1" dirty="0">
              <a:latin typeface="+mn-lt"/>
            </a:endParaRPr>
          </a:p>
        </p:txBody>
      </p:sp>
      <p:pic>
        <p:nvPicPr>
          <p:cNvPr id="1026" name="Picture 2" descr="C:\Users\Alexa\Google Drive\Doctorado Alexandra Ruiz Gaona\Informes de Avance\Presentacion 24-04-2015\images\valid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3" y="1980232"/>
            <a:ext cx="2744856" cy="252888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987824" y="548680"/>
            <a:ext cx="5832648" cy="5940088"/>
          </a:xfrm>
          <a:prstGeom prst="rect">
            <a:avLst/>
          </a:prstGeom>
        </p:spPr>
        <p:txBody>
          <a:bodyPr wrap="square">
            <a:spAutoFit/>
          </a:bodyPr>
          <a:lstStyle/>
          <a:p>
            <a:r>
              <a:rPr lang="en-US" sz="2000" dirty="0" err="1" smtClean="0"/>
              <a:t>En</a:t>
            </a:r>
            <a:r>
              <a:rPr lang="en-US" sz="2000" dirty="0" smtClean="0"/>
              <a:t> (Shaw, 2001), se </a:t>
            </a:r>
            <a:r>
              <a:rPr lang="en-US" sz="2000" dirty="0" err="1" smtClean="0"/>
              <a:t>listan</a:t>
            </a:r>
            <a:r>
              <a:rPr lang="en-US" sz="2000" dirty="0" smtClean="0"/>
              <a:t> </a:t>
            </a:r>
            <a:r>
              <a:rPr lang="en-US" sz="2000" dirty="0" err="1" smtClean="0"/>
              <a:t>varias</a:t>
            </a:r>
            <a:r>
              <a:rPr lang="en-US" sz="2000" dirty="0" smtClean="0"/>
              <a:t> </a:t>
            </a:r>
            <a:r>
              <a:rPr lang="en-US" sz="2000" dirty="0" err="1" smtClean="0"/>
              <a:t>técnicas</a:t>
            </a:r>
            <a:r>
              <a:rPr lang="en-US" sz="2000" dirty="0" smtClean="0"/>
              <a:t> </a:t>
            </a:r>
            <a:r>
              <a:rPr lang="en-US" sz="2000" dirty="0" err="1" smtClean="0"/>
              <a:t>comunes</a:t>
            </a:r>
            <a:r>
              <a:rPr lang="en-US" sz="2000" dirty="0" smtClean="0"/>
              <a:t> de </a:t>
            </a:r>
            <a:r>
              <a:rPr lang="en-US" sz="2000" dirty="0" err="1" smtClean="0"/>
              <a:t>validación</a:t>
            </a:r>
            <a:r>
              <a:rPr lang="en-US" sz="2000" dirty="0" smtClean="0"/>
              <a:t> </a:t>
            </a:r>
            <a:r>
              <a:rPr lang="en-US" sz="2000" dirty="0" err="1" smtClean="0"/>
              <a:t>en</a:t>
            </a:r>
            <a:r>
              <a:rPr lang="en-US" sz="2000" dirty="0" smtClean="0"/>
              <a:t> </a:t>
            </a:r>
            <a:r>
              <a:rPr lang="en-US" sz="2000" dirty="0" err="1" smtClean="0"/>
              <a:t>ingeniería</a:t>
            </a:r>
            <a:r>
              <a:rPr lang="en-US" sz="2000" dirty="0" smtClean="0"/>
              <a:t> de software:</a:t>
            </a:r>
          </a:p>
          <a:p>
            <a:endParaRPr lang="en-US" sz="2000" i="1" dirty="0" smtClean="0"/>
          </a:p>
          <a:p>
            <a:r>
              <a:rPr lang="en-US" sz="2000" i="1" dirty="0" smtClean="0"/>
              <a:t>• </a:t>
            </a:r>
            <a:r>
              <a:rPr lang="en-US" sz="2000" b="1" dirty="0" err="1" smtClean="0">
                <a:solidFill>
                  <a:schemeClr val="accent4"/>
                </a:solidFill>
              </a:rPr>
              <a:t>Persuasión</a:t>
            </a:r>
            <a:r>
              <a:rPr lang="en-US" sz="2000" dirty="0"/>
              <a:t>: </a:t>
            </a:r>
            <a:r>
              <a:rPr lang="en-US" sz="2000" dirty="0" smtClean="0"/>
              <a:t> </a:t>
            </a:r>
            <a:r>
              <a:rPr lang="en-US" sz="2000" dirty="0" err="1" smtClean="0"/>
              <a:t>Argumentar</a:t>
            </a:r>
            <a:r>
              <a:rPr lang="en-US" sz="2000" dirty="0" smtClean="0"/>
              <a:t> la </a:t>
            </a:r>
            <a:r>
              <a:rPr lang="en-US" sz="2000" dirty="0" err="1" smtClean="0"/>
              <a:t>solución</a:t>
            </a:r>
            <a:r>
              <a:rPr lang="en-US" sz="2000" dirty="0" smtClean="0"/>
              <a:t> y </a:t>
            </a:r>
            <a:r>
              <a:rPr lang="en-US" sz="2000" dirty="0" err="1" smtClean="0"/>
              <a:t>explicar</a:t>
            </a:r>
            <a:r>
              <a:rPr lang="en-US" sz="2000" dirty="0" smtClean="0"/>
              <a:t> a </a:t>
            </a:r>
            <a:r>
              <a:rPr lang="en-US" sz="2000" dirty="0" err="1" smtClean="0"/>
              <a:t>través</a:t>
            </a:r>
            <a:r>
              <a:rPr lang="en-US" sz="2000" dirty="0" smtClean="0"/>
              <a:t> de un </a:t>
            </a:r>
            <a:r>
              <a:rPr lang="en-US" sz="2000" dirty="0" err="1" smtClean="0"/>
              <a:t>ejemplo</a:t>
            </a:r>
            <a:r>
              <a:rPr lang="en-US" sz="2000" dirty="0" smtClean="0"/>
              <a:t> </a:t>
            </a:r>
            <a:r>
              <a:rPr lang="en-US" sz="2000" dirty="0" err="1" smtClean="0"/>
              <a:t>ejecutable</a:t>
            </a:r>
            <a:endParaRPr lang="en-US" sz="2000" dirty="0" smtClean="0"/>
          </a:p>
          <a:p>
            <a:endParaRPr lang="en-US" sz="2000" dirty="0"/>
          </a:p>
          <a:p>
            <a:r>
              <a:rPr lang="es-CO" sz="2000" b="1" i="1" dirty="0">
                <a:solidFill>
                  <a:schemeClr val="accent4"/>
                </a:solidFill>
              </a:rPr>
              <a:t>• </a:t>
            </a:r>
            <a:r>
              <a:rPr lang="es-CO" sz="2000" b="1" dirty="0" smtClean="0">
                <a:solidFill>
                  <a:schemeClr val="accent4"/>
                </a:solidFill>
              </a:rPr>
              <a:t>Implementación</a:t>
            </a:r>
            <a:r>
              <a:rPr lang="es-CO" sz="2000" dirty="0" smtClean="0"/>
              <a:t>: Demostrar a través de un prototipo </a:t>
            </a:r>
          </a:p>
          <a:p>
            <a:endParaRPr lang="es-CO" sz="2000" i="1" dirty="0"/>
          </a:p>
          <a:p>
            <a:r>
              <a:rPr lang="en-US" sz="2000" i="1" dirty="0" smtClean="0"/>
              <a:t>• </a:t>
            </a:r>
            <a:r>
              <a:rPr lang="en-US" sz="2000" b="1" dirty="0" err="1" smtClean="0">
                <a:solidFill>
                  <a:schemeClr val="accent4"/>
                </a:solidFill>
              </a:rPr>
              <a:t>Evaluación</a:t>
            </a:r>
            <a:r>
              <a:rPr lang="en-US" sz="2000" dirty="0" smtClean="0"/>
              <a:t>: </a:t>
            </a:r>
            <a:r>
              <a:rPr lang="en-US" sz="2000" dirty="0" err="1" smtClean="0"/>
              <a:t>Evaluación</a:t>
            </a:r>
            <a:r>
              <a:rPr lang="en-US" sz="2000" dirty="0" smtClean="0"/>
              <a:t> a </a:t>
            </a:r>
            <a:r>
              <a:rPr lang="en-US" sz="2000" dirty="0" err="1" smtClean="0"/>
              <a:t>través</a:t>
            </a:r>
            <a:r>
              <a:rPr lang="en-US" sz="2000" dirty="0" smtClean="0"/>
              <a:t> de </a:t>
            </a:r>
            <a:r>
              <a:rPr lang="en-US" sz="2000" dirty="0" err="1" smtClean="0"/>
              <a:t>comparación</a:t>
            </a:r>
            <a:r>
              <a:rPr lang="en-US" sz="2000" dirty="0" smtClean="0"/>
              <a:t> con </a:t>
            </a:r>
            <a:r>
              <a:rPr lang="en-US" sz="2000" dirty="0" err="1" smtClean="0"/>
              <a:t>otras</a:t>
            </a:r>
            <a:r>
              <a:rPr lang="en-US" sz="2000" dirty="0"/>
              <a:t> </a:t>
            </a:r>
            <a:r>
              <a:rPr lang="en-US" sz="2000" dirty="0" err="1" smtClean="0"/>
              <a:t>aproximaciones</a:t>
            </a:r>
            <a:r>
              <a:rPr lang="en-US" sz="2000" dirty="0" smtClean="0"/>
              <a:t> </a:t>
            </a:r>
            <a:r>
              <a:rPr lang="en-US" sz="2000" dirty="0" err="1" smtClean="0"/>
              <a:t>teniendo</a:t>
            </a:r>
            <a:r>
              <a:rPr lang="en-US" sz="2000" dirty="0" smtClean="0"/>
              <a:t> </a:t>
            </a:r>
            <a:r>
              <a:rPr lang="en-US" sz="2000" dirty="0" err="1" smtClean="0"/>
              <a:t>en</a:t>
            </a:r>
            <a:r>
              <a:rPr lang="en-US" sz="2000" dirty="0" smtClean="0"/>
              <a:t> </a:t>
            </a:r>
            <a:r>
              <a:rPr lang="en-US" sz="2000" dirty="0" err="1" smtClean="0"/>
              <a:t>cuenta</a:t>
            </a:r>
            <a:r>
              <a:rPr lang="en-US" sz="2000" dirty="0" smtClean="0"/>
              <a:t> </a:t>
            </a:r>
            <a:r>
              <a:rPr lang="en-US" sz="2000" dirty="0" err="1" smtClean="0"/>
              <a:t>criterios</a:t>
            </a:r>
            <a:r>
              <a:rPr lang="en-US" sz="2000" dirty="0" smtClean="0"/>
              <a:t> dados o </a:t>
            </a:r>
            <a:r>
              <a:rPr lang="en-US" sz="2000" dirty="0" err="1" smtClean="0"/>
              <a:t>basado</a:t>
            </a:r>
            <a:r>
              <a:rPr lang="en-US" sz="2000" dirty="0" smtClean="0"/>
              <a:t> </a:t>
            </a:r>
            <a:r>
              <a:rPr lang="en-US" sz="2000" dirty="0" err="1" smtClean="0"/>
              <a:t>en</a:t>
            </a:r>
            <a:r>
              <a:rPr lang="en-US" sz="2000" dirty="0" smtClean="0"/>
              <a:t> </a:t>
            </a:r>
            <a:r>
              <a:rPr lang="en-US" sz="2000" dirty="0" err="1" smtClean="0"/>
              <a:t>datos</a:t>
            </a:r>
            <a:r>
              <a:rPr lang="en-US" sz="2000" dirty="0" smtClean="0"/>
              <a:t> </a:t>
            </a:r>
            <a:r>
              <a:rPr lang="en-US" sz="2000" dirty="0" err="1" smtClean="0"/>
              <a:t>empíricos</a:t>
            </a:r>
            <a:r>
              <a:rPr lang="en-US" sz="2000" dirty="0" smtClean="0"/>
              <a:t> </a:t>
            </a:r>
          </a:p>
          <a:p>
            <a:endParaRPr lang="en-US" sz="2000" i="1" dirty="0"/>
          </a:p>
          <a:p>
            <a:r>
              <a:rPr lang="en-US" sz="2000" i="1" dirty="0" smtClean="0"/>
              <a:t>• </a:t>
            </a:r>
            <a:r>
              <a:rPr lang="en-US" sz="2000" dirty="0" err="1" smtClean="0"/>
              <a:t>Análisis</a:t>
            </a:r>
            <a:r>
              <a:rPr lang="en-US" sz="2000" dirty="0"/>
              <a:t>: </a:t>
            </a:r>
            <a:r>
              <a:rPr lang="en-US" sz="2000" dirty="0" err="1" smtClean="0"/>
              <a:t>Derivado</a:t>
            </a:r>
            <a:r>
              <a:rPr lang="en-US" sz="2000" dirty="0" smtClean="0"/>
              <a:t> de </a:t>
            </a:r>
            <a:r>
              <a:rPr lang="en-US" sz="2000" dirty="0" err="1" smtClean="0"/>
              <a:t>hechos</a:t>
            </a:r>
            <a:r>
              <a:rPr lang="en-US" sz="2000" dirty="0" smtClean="0"/>
              <a:t> a </a:t>
            </a:r>
            <a:r>
              <a:rPr lang="en-US" sz="2000" dirty="0" err="1" smtClean="0"/>
              <a:t>través</a:t>
            </a:r>
            <a:r>
              <a:rPr lang="en-US" sz="2000" dirty="0" smtClean="0"/>
              <a:t> de </a:t>
            </a:r>
            <a:r>
              <a:rPr lang="en-US" sz="2000" dirty="0" err="1" smtClean="0"/>
              <a:t>una</a:t>
            </a:r>
            <a:r>
              <a:rPr lang="en-US" sz="2000" dirty="0" smtClean="0"/>
              <a:t> </a:t>
            </a:r>
            <a:r>
              <a:rPr lang="en-US" sz="2000" dirty="0" err="1" smtClean="0"/>
              <a:t>prueba</a:t>
            </a:r>
            <a:r>
              <a:rPr lang="en-US" sz="2000" dirty="0" smtClean="0"/>
              <a:t> formal o un </a:t>
            </a:r>
            <a:r>
              <a:rPr lang="en-US" sz="2000" dirty="0" err="1" smtClean="0"/>
              <a:t>modelo</a:t>
            </a:r>
            <a:r>
              <a:rPr lang="en-US" sz="2000" dirty="0" smtClean="0"/>
              <a:t> </a:t>
            </a:r>
            <a:r>
              <a:rPr lang="en-US" sz="2000" dirty="0" err="1" smtClean="0"/>
              <a:t>predictivo</a:t>
            </a:r>
            <a:r>
              <a:rPr lang="en-US" sz="2000" dirty="0" smtClean="0"/>
              <a:t> </a:t>
            </a:r>
            <a:r>
              <a:rPr lang="en-US" sz="2000" dirty="0" err="1" smtClean="0"/>
              <a:t>empírico</a:t>
            </a:r>
            <a:endParaRPr lang="en-US" sz="2000" dirty="0" smtClean="0"/>
          </a:p>
          <a:p>
            <a:endParaRPr lang="en-US" sz="2000" dirty="0"/>
          </a:p>
          <a:p>
            <a:r>
              <a:rPr lang="en-US" sz="2000" i="1" dirty="0"/>
              <a:t>• </a:t>
            </a:r>
            <a:r>
              <a:rPr lang="en-US" sz="2000" b="1" dirty="0" err="1" smtClean="0">
                <a:solidFill>
                  <a:schemeClr val="accent4"/>
                </a:solidFill>
              </a:rPr>
              <a:t>Experiencia</a:t>
            </a:r>
            <a:r>
              <a:rPr lang="en-US" sz="2000" dirty="0" smtClean="0"/>
              <a:t>: </a:t>
            </a:r>
            <a:r>
              <a:rPr lang="en-US" sz="2000" dirty="0" err="1" smtClean="0"/>
              <a:t>Evaluación</a:t>
            </a:r>
            <a:r>
              <a:rPr lang="en-US" sz="2000" dirty="0" smtClean="0"/>
              <a:t> </a:t>
            </a:r>
            <a:r>
              <a:rPr lang="en-US" sz="2000" dirty="0" err="1" smtClean="0"/>
              <a:t>basada</a:t>
            </a:r>
            <a:r>
              <a:rPr lang="en-US" sz="2000" dirty="0" smtClean="0"/>
              <a:t> </a:t>
            </a:r>
            <a:r>
              <a:rPr lang="en-US" sz="2000" dirty="0" err="1" smtClean="0"/>
              <a:t>en</a:t>
            </a:r>
            <a:r>
              <a:rPr lang="en-US" sz="2000" dirty="0" smtClean="0"/>
              <a:t> la </a:t>
            </a:r>
            <a:r>
              <a:rPr lang="en-US" sz="2000" dirty="0" err="1" smtClean="0"/>
              <a:t>experiencia</a:t>
            </a:r>
            <a:r>
              <a:rPr lang="en-US" sz="2000" dirty="0" smtClean="0"/>
              <a:t> o </a:t>
            </a:r>
            <a:r>
              <a:rPr lang="en-US" sz="2000" dirty="0" err="1" smtClean="0"/>
              <a:t>en</a:t>
            </a:r>
            <a:r>
              <a:rPr lang="en-US" sz="2000" dirty="0" smtClean="0"/>
              <a:t> </a:t>
            </a:r>
            <a:r>
              <a:rPr lang="en-US" sz="2000" dirty="0" err="1" smtClean="0"/>
              <a:t>observaciones</a:t>
            </a:r>
            <a:r>
              <a:rPr lang="en-US" sz="2000" dirty="0" smtClean="0"/>
              <a:t> </a:t>
            </a:r>
            <a:r>
              <a:rPr lang="en-US" sz="2000" dirty="0" err="1" smtClean="0"/>
              <a:t>realizadas</a:t>
            </a:r>
            <a:r>
              <a:rPr lang="en-US" sz="2000" dirty="0" smtClean="0"/>
              <a:t> </a:t>
            </a:r>
            <a:r>
              <a:rPr lang="en-US" sz="2000" dirty="0" err="1" smtClean="0"/>
              <a:t>durante</a:t>
            </a:r>
            <a:r>
              <a:rPr lang="en-US" sz="2000" dirty="0" smtClean="0"/>
              <a:t> la </a:t>
            </a:r>
            <a:r>
              <a:rPr lang="en-US" sz="2000" dirty="0" err="1" smtClean="0"/>
              <a:t>aplicación</a:t>
            </a:r>
            <a:r>
              <a:rPr lang="en-US" sz="2000" dirty="0" smtClean="0"/>
              <a:t> </a:t>
            </a:r>
            <a:r>
              <a:rPr lang="en-US" sz="2000" dirty="0" err="1" smtClean="0"/>
              <a:t>en</a:t>
            </a:r>
            <a:r>
              <a:rPr lang="en-US" sz="2000" dirty="0" smtClean="0"/>
              <a:t> la </a:t>
            </a:r>
            <a:r>
              <a:rPr lang="en-US" sz="2000" dirty="0" err="1" smtClean="0"/>
              <a:t>industria</a:t>
            </a:r>
            <a:endParaRPr lang="es-CO" sz="2000" dirty="0"/>
          </a:p>
        </p:txBody>
      </p:sp>
    </p:spTree>
    <p:extLst>
      <p:ext uri="{BB962C8B-B14F-4D97-AF65-F5344CB8AC3E}">
        <p14:creationId xmlns:p14="http://schemas.microsoft.com/office/powerpoint/2010/main" val="134668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bg2">
              <a:lumMod val="8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tx2">
              <a:lumMod val="20000"/>
              <a:lumOff val="80000"/>
            </a:schemeClr>
          </a:solidFill>
          <a:ln>
            <a:solidFill>
              <a:schemeClr val="tx2">
                <a:lumMod val="20000"/>
                <a:lumOff val="80000"/>
              </a:schemeClr>
            </a:solidFill>
          </a:ln>
        </p:spPr>
        <p:txBody>
          <a:bodyPr lIns="0" tIns="0" rIns="0" bIns="0"/>
          <a:lstStyle/>
          <a:p>
            <a:endParaRPr lang="en-US" sz="1350"/>
          </a:p>
        </p:txBody>
      </p:sp>
    </p:spTree>
    <p:extLst>
      <p:ext uri="{BB962C8B-B14F-4D97-AF65-F5344CB8AC3E}">
        <p14:creationId xmlns:p14="http://schemas.microsoft.com/office/powerpoint/2010/main" val="3161581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4572000" y="4343324"/>
            <a:ext cx="4578178" cy="1519200"/>
          </a:xfrm>
          <a:prstGeom prst="rect">
            <a:avLst/>
          </a:prstGeom>
          <a:solidFill>
            <a:schemeClr val="accent3"/>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88" name="87 Rectángulo"/>
          <p:cNvSpPr/>
          <p:nvPr/>
        </p:nvSpPr>
        <p:spPr>
          <a:xfrm>
            <a:off x="4578178" y="2827354"/>
            <a:ext cx="4578178" cy="151920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87" name="86 Rectángulo"/>
          <p:cNvSpPr/>
          <p:nvPr/>
        </p:nvSpPr>
        <p:spPr>
          <a:xfrm>
            <a:off x="4578177" y="1312785"/>
            <a:ext cx="4590535" cy="1519881"/>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5" name="4 Rectángulo"/>
          <p:cNvSpPr/>
          <p:nvPr/>
        </p:nvSpPr>
        <p:spPr>
          <a:xfrm>
            <a:off x="-12358" y="1323463"/>
            <a:ext cx="4590535" cy="1519881"/>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CO">
              <a:solidFill>
                <a:srgbClr val="FFFFFF"/>
              </a:solidFill>
            </a:endParaRPr>
          </a:p>
        </p:txBody>
      </p:sp>
      <p:sp>
        <p:nvSpPr>
          <p:cNvPr id="17" name="16 Rectángulo"/>
          <p:cNvSpPr/>
          <p:nvPr/>
        </p:nvSpPr>
        <p:spPr>
          <a:xfrm>
            <a:off x="0" y="2841002"/>
            <a:ext cx="4578178" cy="151920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O">
              <a:solidFill>
                <a:srgbClr val="FFFFFF"/>
              </a:solidFill>
            </a:endParaRPr>
          </a:p>
        </p:txBody>
      </p:sp>
      <p:sp>
        <p:nvSpPr>
          <p:cNvPr id="18" name="17 Rectángulo"/>
          <p:cNvSpPr/>
          <p:nvPr/>
        </p:nvSpPr>
        <p:spPr>
          <a:xfrm>
            <a:off x="0" y="4339161"/>
            <a:ext cx="4578178" cy="1519200"/>
          </a:xfrm>
          <a:prstGeom prst="rect">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CO">
              <a:solidFill>
                <a:srgbClr val="FFFFFF"/>
              </a:solidFill>
            </a:endParaRPr>
          </a:p>
        </p:txBody>
      </p:sp>
      <p:sp>
        <p:nvSpPr>
          <p:cNvPr id="19" name="Oval 18"/>
          <p:cNvSpPr/>
          <p:nvPr/>
        </p:nvSpPr>
        <p:spPr>
          <a:xfrm>
            <a:off x="2696346" y="3167608"/>
            <a:ext cx="899522" cy="838692"/>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34" name="Oval 18"/>
          <p:cNvSpPr/>
          <p:nvPr/>
        </p:nvSpPr>
        <p:spPr>
          <a:xfrm>
            <a:off x="2696347" y="1702368"/>
            <a:ext cx="899522" cy="83869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8" name="7 Rectángulo redondeado"/>
          <p:cNvSpPr/>
          <p:nvPr/>
        </p:nvSpPr>
        <p:spPr>
          <a:xfrm>
            <a:off x="3830593" y="741404"/>
            <a:ext cx="1470454" cy="753763"/>
          </a:xfrm>
          <a:prstGeom prst="round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s-CO">
              <a:solidFill>
                <a:srgbClr val="FFFFFF"/>
              </a:solidFill>
            </a:endParaRPr>
          </a:p>
        </p:txBody>
      </p:sp>
      <p:sp>
        <p:nvSpPr>
          <p:cNvPr id="35" name="34 CuadroTexto"/>
          <p:cNvSpPr txBox="1"/>
          <p:nvPr/>
        </p:nvSpPr>
        <p:spPr>
          <a:xfrm>
            <a:off x="3830593" y="841627"/>
            <a:ext cx="1470454" cy="461665"/>
          </a:xfrm>
          <a:prstGeom prst="rect">
            <a:avLst/>
          </a:prstGeom>
          <a:noFill/>
        </p:spPr>
        <p:txBody>
          <a:bodyPr wrap="square" rtlCol="0">
            <a:spAutoFit/>
          </a:bodyPr>
          <a:lstStyle/>
          <a:p>
            <a:pPr algn="ctr"/>
            <a:r>
              <a:rPr lang="es-CO" sz="2400" b="1" dirty="0">
                <a:solidFill>
                  <a:srgbClr val="FFFFFF"/>
                </a:solidFill>
              </a:rPr>
              <a:t>Agenda</a:t>
            </a:r>
          </a:p>
        </p:txBody>
      </p:sp>
      <p:sp>
        <p:nvSpPr>
          <p:cNvPr id="36" name="Oval 18"/>
          <p:cNvSpPr/>
          <p:nvPr/>
        </p:nvSpPr>
        <p:spPr>
          <a:xfrm>
            <a:off x="5533934" y="1702367"/>
            <a:ext cx="899522" cy="838692"/>
          </a:xfrm>
          <a:prstGeom prst="ellips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3" name="Oval 18"/>
          <p:cNvSpPr/>
          <p:nvPr/>
        </p:nvSpPr>
        <p:spPr>
          <a:xfrm>
            <a:off x="5533934" y="3167608"/>
            <a:ext cx="899522" cy="838692"/>
          </a:xfrm>
          <a:prstGeom prst="ellipse">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49" name="Oval 18"/>
          <p:cNvSpPr/>
          <p:nvPr/>
        </p:nvSpPr>
        <p:spPr>
          <a:xfrm>
            <a:off x="2696347" y="4693063"/>
            <a:ext cx="899522" cy="838692"/>
          </a:xfrm>
          <a:prstGeom prst="ellipse">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50" name="Oval 18"/>
          <p:cNvSpPr/>
          <p:nvPr/>
        </p:nvSpPr>
        <p:spPr>
          <a:xfrm>
            <a:off x="5533934" y="4693063"/>
            <a:ext cx="899522" cy="838692"/>
          </a:xfrm>
          <a:prstGeom prst="ellipse">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solidFill>
                <a:srgbClr val="000000"/>
              </a:solidFill>
              <a:latin typeface="Roboto Condensed" panose="02000000000000000000" pitchFamily="2" charset="0"/>
              <a:ea typeface="Roboto Condensed" panose="02000000000000000000" pitchFamily="2" charset="0"/>
              <a:cs typeface="Roboto condensed light"/>
            </a:endParaRPr>
          </a:p>
        </p:txBody>
      </p:sp>
      <p:sp>
        <p:nvSpPr>
          <p:cNvPr id="72" name="Freeform 133"/>
          <p:cNvSpPr>
            <a:spLocks noChangeArrowheads="1"/>
          </p:cNvSpPr>
          <p:nvPr/>
        </p:nvSpPr>
        <p:spPr bwMode="auto">
          <a:xfrm>
            <a:off x="2883024" y="1920590"/>
            <a:ext cx="532925" cy="38835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92D050"/>
          </a:solidFill>
          <a:ln>
            <a:noFill/>
          </a:ln>
          <a:effectLst/>
          <a:extLst/>
        </p:spPr>
        <p:txBody>
          <a:bodyPr wrap="none" anchor="ctr"/>
          <a:lstStyle/>
          <a:p>
            <a:endParaRPr lang="en-US" sz="675">
              <a:solidFill>
                <a:srgbClr val="000000"/>
              </a:solidFill>
            </a:endParaRPr>
          </a:p>
        </p:txBody>
      </p:sp>
      <p:sp>
        <p:nvSpPr>
          <p:cNvPr id="74" name="Freeform 7"/>
          <p:cNvSpPr>
            <a:spLocks noChangeArrowheads="1"/>
          </p:cNvSpPr>
          <p:nvPr/>
        </p:nvSpPr>
        <p:spPr bwMode="auto">
          <a:xfrm>
            <a:off x="2989207" y="3419471"/>
            <a:ext cx="344860" cy="362262"/>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2"/>
          </a:solidFill>
          <a:ln>
            <a:noFill/>
          </a:ln>
          <a:effectLst/>
          <a:extLst/>
        </p:spPr>
        <p:txBody>
          <a:bodyPr wrap="none" anchor="ctr"/>
          <a:lstStyle/>
          <a:p>
            <a:endParaRPr lang="en-US" sz="675">
              <a:solidFill>
                <a:srgbClr val="000000"/>
              </a:solidFill>
            </a:endParaRPr>
          </a:p>
        </p:txBody>
      </p:sp>
      <p:sp>
        <p:nvSpPr>
          <p:cNvPr id="75" name="74 CuadroTexto"/>
          <p:cNvSpPr txBox="1"/>
          <p:nvPr/>
        </p:nvSpPr>
        <p:spPr>
          <a:xfrm>
            <a:off x="1103869" y="1895875"/>
            <a:ext cx="1470454" cy="400110"/>
          </a:xfrm>
          <a:prstGeom prst="rect">
            <a:avLst/>
          </a:prstGeom>
          <a:noFill/>
        </p:spPr>
        <p:txBody>
          <a:bodyPr wrap="square" rtlCol="0">
            <a:spAutoFit/>
          </a:bodyPr>
          <a:lstStyle/>
          <a:p>
            <a:pPr algn="r"/>
            <a:r>
              <a:rPr lang="es-CO" sz="2000" b="1" dirty="0">
                <a:solidFill>
                  <a:srgbClr val="FFFFFF"/>
                </a:solidFill>
                <a:ea typeface="Verdana" panose="020B0604030504040204" pitchFamily="34" charset="0"/>
                <a:cs typeface="Verdana" panose="020B0604030504040204" pitchFamily="34" charset="0"/>
              </a:rPr>
              <a:t>1. Contexto</a:t>
            </a:r>
          </a:p>
        </p:txBody>
      </p:sp>
      <p:sp>
        <p:nvSpPr>
          <p:cNvPr id="76" name="75 CuadroTexto"/>
          <p:cNvSpPr txBox="1"/>
          <p:nvPr/>
        </p:nvSpPr>
        <p:spPr>
          <a:xfrm>
            <a:off x="6507888" y="1772765"/>
            <a:ext cx="2240576"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2. </a:t>
            </a:r>
            <a:r>
              <a:rPr lang="es-CO" sz="2000" b="1" spc="100" dirty="0" smtClean="0">
                <a:solidFill>
                  <a:srgbClr val="FFFFFF"/>
                </a:solidFill>
                <a:ea typeface="Verdana" panose="020B0604030504040204" pitchFamily="34" charset="0"/>
                <a:cs typeface="Verdana" panose="020B0604030504040204" pitchFamily="34" charset="0"/>
              </a:rPr>
              <a:t>Motivaciones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7" name="76 CuadroTexto"/>
          <p:cNvSpPr txBox="1"/>
          <p:nvPr/>
        </p:nvSpPr>
        <p:spPr>
          <a:xfrm>
            <a:off x="251520" y="3233011"/>
            <a:ext cx="2394811" cy="707886"/>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3. </a:t>
            </a:r>
            <a:r>
              <a:rPr lang="es-CO" sz="2000" b="1" spc="100" dirty="0" smtClean="0">
                <a:solidFill>
                  <a:srgbClr val="FFFFFF"/>
                </a:solidFill>
                <a:ea typeface="Verdana" panose="020B0604030504040204" pitchFamily="34" charset="0"/>
                <a:cs typeface="Verdana" panose="020B0604030504040204" pitchFamily="34" charset="0"/>
              </a:rPr>
              <a:t>Trabajos relacionados</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78" name="77 CuadroTexto"/>
          <p:cNvSpPr txBox="1"/>
          <p:nvPr/>
        </p:nvSpPr>
        <p:spPr>
          <a:xfrm>
            <a:off x="6507888" y="3386899"/>
            <a:ext cx="2384592" cy="707886"/>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4. </a:t>
            </a:r>
            <a:r>
              <a:rPr lang="es-CO" sz="2000" b="1" spc="100" dirty="0" smtClean="0">
                <a:solidFill>
                  <a:srgbClr val="FFFFFF"/>
                </a:solidFill>
                <a:ea typeface="Verdana" panose="020B0604030504040204" pitchFamily="34" charset="0"/>
                <a:cs typeface="Verdana" panose="020B0604030504040204" pitchFamily="34" charset="0"/>
              </a:rPr>
              <a:t>Brechas, Hipótesis </a:t>
            </a:r>
            <a:r>
              <a:rPr lang="es-CO" sz="2000" b="1" spc="100" dirty="0">
                <a:solidFill>
                  <a:srgbClr val="FFFFFF"/>
                </a:solidFill>
                <a:ea typeface="Verdana" panose="020B0604030504040204" pitchFamily="34" charset="0"/>
                <a:cs typeface="Verdana" panose="020B0604030504040204" pitchFamily="34" charset="0"/>
              </a:rPr>
              <a:t>y ¿?</a:t>
            </a:r>
          </a:p>
        </p:txBody>
      </p:sp>
      <p:sp>
        <p:nvSpPr>
          <p:cNvPr id="79" name="78 CuadroTexto"/>
          <p:cNvSpPr txBox="1"/>
          <p:nvPr/>
        </p:nvSpPr>
        <p:spPr>
          <a:xfrm>
            <a:off x="803187" y="4912354"/>
            <a:ext cx="1771136" cy="400110"/>
          </a:xfrm>
          <a:prstGeom prst="rect">
            <a:avLst/>
          </a:prstGeom>
          <a:noFill/>
        </p:spPr>
        <p:txBody>
          <a:bodyPr wrap="square" rtlCol="0">
            <a:spAutoFit/>
          </a:bodyPr>
          <a:lstStyle/>
          <a:p>
            <a:pPr algn="r"/>
            <a:r>
              <a:rPr lang="es-CO" sz="2000" b="1" spc="100" dirty="0">
                <a:solidFill>
                  <a:srgbClr val="FFFFFF"/>
                </a:solidFill>
                <a:ea typeface="Verdana" panose="020B0604030504040204" pitchFamily="34" charset="0"/>
                <a:cs typeface="Verdana" panose="020B0604030504040204" pitchFamily="34" charset="0"/>
              </a:rPr>
              <a:t>5. Objetivos</a:t>
            </a:r>
          </a:p>
        </p:txBody>
      </p:sp>
      <p:sp>
        <p:nvSpPr>
          <p:cNvPr id="80" name="79 CuadroTexto"/>
          <p:cNvSpPr txBox="1"/>
          <p:nvPr/>
        </p:nvSpPr>
        <p:spPr>
          <a:xfrm>
            <a:off x="6507888" y="4912354"/>
            <a:ext cx="2024552" cy="400110"/>
          </a:xfrm>
          <a:prstGeom prst="rect">
            <a:avLst/>
          </a:prstGeom>
          <a:noFill/>
        </p:spPr>
        <p:txBody>
          <a:bodyPr wrap="square" rtlCol="0">
            <a:spAutoFit/>
          </a:bodyPr>
          <a:lstStyle/>
          <a:p>
            <a:r>
              <a:rPr lang="es-CO" sz="2000" b="1" spc="100" dirty="0">
                <a:solidFill>
                  <a:srgbClr val="FFFFFF"/>
                </a:solidFill>
                <a:ea typeface="Verdana" panose="020B0604030504040204" pitchFamily="34" charset="0"/>
                <a:cs typeface="Verdana" panose="020B0604030504040204" pitchFamily="34" charset="0"/>
              </a:rPr>
              <a:t>6. </a:t>
            </a:r>
            <a:r>
              <a:rPr lang="es-CO" sz="2000" b="1" spc="100" dirty="0" smtClean="0">
                <a:solidFill>
                  <a:srgbClr val="FFFFFF"/>
                </a:solidFill>
                <a:ea typeface="Verdana" panose="020B0604030504040204" pitchFamily="34" charset="0"/>
                <a:cs typeface="Verdana" panose="020B0604030504040204" pitchFamily="34" charset="0"/>
              </a:rPr>
              <a:t>Metodología</a:t>
            </a:r>
            <a:endParaRPr lang="es-CO" sz="2000" b="1" spc="100" dirty="0">
              <a:solidFill>
                <a:srgbClr val="FFFFFF"/>
              </a:solidFill>
              <a:ea typeface="Verdana" panose="020B0604030504040204" pitchFamily="34" charset="0"/>
              <a:cs typeface="Verdana" panose="020B0604030504040204" pitchFamily="34" charset="0"/>
            </a:endParaRPr>
          </a:p>
        </p:txBody>
      </p:sp>
      <p:sp>
        <p:nvSpPr>
          <p:cNvPr id="82" name="Freeform 29"/>
          <p:cNvSpPr>
            <a:spLocks noChangeArrowheads="1"/>
          </p:cNvSpPr>
          <p:nvPr/>
        </p:nvSpPr>
        <p:spPr bwMode="auto">
          <a:xfrm>
            <a:off x="2946387" y="4921422"/>
            <a:ext cx="430500" cy="40011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sz="675">
              <a:solidFill>
                <a:srgbClr val="000000"/>
              </a:solidFill>
            </a:endParaRPr>
          </a:p>
        </p:txBody>
      </p:sp>
      <p:sp>
        <p:nvSpPr>
          <p:cNvPr id="38" name="Freeform 171"/>
          <p:cNvSpPr>
            <a:spLocks noChangeArrowheads="1"/>
          </p:cNvSpPr>
          <p:nvPr/>
        </p:nvSpPr>
        <p:spPr bwMode="auto">
          <a:xfrm>
            <a:off x="5817718" y="3425271"/>
            <a:ext cx="383170" cy="394833"/>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2"/>
          </a:solidFill>
          <a:ln>
            <a:noFill/>
          </a:ln>
          <a:effectLst/>
          <a:extLst/>
        </p:spPr>
        <p:txBody>
          <a:bodyPr wrap="none" anchor="ctr"/>
          <a:lstStyle/>
          <a:p>
            <a:endParaRPr lang="en-US" sz="675"/>
          </a:p>
        </p:txBody>
      </p:sp>
      <p:grpSp>
        <p:nvGrpSpPr>
          <p:cNvPr id="44" name="Group 213"/>
          <p:cNvGrpSpPr>
            <a:grpSpLocks/>
          </p:cNvGrpSpPr>
          <p:nvPr/>
        </p:nvGrpSpPr>
        <p:grpSpPr bwMode="auto">
          <a:xfrm>
            <a:off x="5727728" y="1828519"/>
            <a:ext cx="545168" cy="480425"/>
            <a:chOff x="0" y="0"/>
            <a:chExt cx="581" cy="440"/>
          </a:xfrm>
          <a:solidFill>
            <a:schemeClr val="accent5"/>
          </a:solidFill>
        </p:grpSpPr>
        <p:sp>
          <p:nvSpPr>
            <p:cNvPr id="46"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47" name="Rectangle 208"/>
            <p:cNvSpPr>
              <a:spLocks/>
            </p:cNvSpPr>
            <p:nvPr/>
          </p:nvSpPr>
          <p:spPr bwMode="auto">
            <a:xfrm>
              <a:off x="360" y="0"/>
              <a:ext cx="35" cy="61"/>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48" name="Rectangle 209"/>
            <p:cNvSpPr>
              <a:spLocks/>
            </p:cNvSpPr>
            <p:nvPr/>
          </p:nvSpPr>
          <p:spPr bwMode="auto">
            <a:xfrm>
              <a:off x="520" y="184"/>
              <a:ext cx="61" cy="3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350"/>
            </a:p>
          </p:txBody>
        </p:sp>
        <p:sp>
          <p:nvSpPr>
            <p:cNvPr id="51"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2"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sp>
          <p:nvSpPr>
            <p:cNvPr id="53"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350"/>
            </a:p>
          </p:txBody>
        </p:sp>
      </p:grpSp>
      <p:sp>
        <p:nvSpPr>
          <p:cNvPr id="54" name="AutoShape 401"/>
          <p:cNvSpPr>
            <a:spLocks/>
          </p:cNvSpPr>
          <p:nvPr/>
        </p:nvSpPr>
        <p:spPr bwMode="auto">
          <a:xfrm>
            <a:off x="5925327" y="492021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accent3"/>
          </a:solidFill>
          <a:ln>
            <a:solidFill>
              <a:schemeClr val="accent3"/>
            </a:solidFill>
          </a:ln>
        </p:spPr>
        <p:txBody>
          <a:bodyPr lIns="0" tIns="0" rIns="0" bIns="0"/>
          <a:lstStyle/>
          <a:p>
            <a:endParaRPr lang="en-US" sz="1350"/>
          </a:p>
        </p:txBody>
      </p:sp>
      <p:sp>
        <p:nvSpPr>
          <p:cNvPr id="55" name="AutoShape 401"/>
          <p:cNvSpPr>
            <a:spLocks/>
          </p:cNvSpPr>
          <p:nvPr/>
        </p:nvSpPr>
        <p:spPr bwMode="auto">
          <a:xfrm>
            <a:off x="5727728" y="4981343"/>
            <a:ext cx="282457" cy="301170"/>
          </a:xfrm>
          <a:custGeom>
            <a:avLst/>
            <a:gdLst>
              <a:gd name="T0" fmla="*/ 202868491 w 21600"/>
              <a:gd name="T1" fmla="*/ 119712635 h 21600"/>
              <a:gd name="T2" fmla="*/ 235260436 w 21600"/>
              <a:gd name="T3" fmla="*/ 92243950 h 21600"/>
              <a:gd name="T4" fmla="*/ 214620734 w 21600"/>
              <a:gd name="T5" fmla="*/ 50934187 h 21600"/>
              <a:gd name="T6" fmla="*/ 177294582 w 21600"/>
              <a:gd name="T7" fmla="*/ 69891504 h 21600"/>
              <a:gd name="T8" fmla="*/ 142735010 w 21600"/>
              <a:gd name="T9" fmla="*/ 46824956 h 21600"/>
              <a:gd name="T10" fmla="*/ 138269935 w 21600"/>
              <a:gd name="T11" fmla="*/ 0 h 21600"/>
              <a:gd name="T12" fmla="*/ 97001156 w 21600"/>
              <a:gd name="T13" fmla="*/ 0 h 21600"/>
              <a:gd name="T14" fmla="*/ 92513739 w 21600"/>
              <a:gd name="T15" fmla="*/ 47010333 h 21600"/>
              <a:gd name="T16" fmla="*/ 57442476 w 21600"/>
              <a:gd name="T17" fmla="*/ 69627141 h 21600"/>
              <a:gd name="T18" fmla="*/ 20639712 w 21600"/>
              <a:gd name="T19" fmla="*/ 50947772 h 21600"/>
              <a:gd name="T20" fmla="*/ 0 w 21600"/>
              <a:gd name="T21" fmla="*/ 92243950 h 21600"/>
              <a:gd name="T22" fmla="*/ 32272563 w 21600"/>
              <a:gd name="T23" fmla="*/ 119619947 h 21600"/>
              <a:gd name="T24" fmla="*/ 32272563 w 21600"/>
              <a:gd name="T25" fmla="*/ 166682096 h 21600"/>
              <a:gd name="T26" fmla="*/ 0 w 21600"/>
              <a:gd name="T27" fmla="*/ 194111176 h 21600"/>
              <a:gd name="T28" fmla="*/ 20639712 w 21600"/>
              <a:gd name="T29" fmla="*/ 235421046 h 21600"/>
              <a:gd name="T30" fmla="*/ 58346567 w 21600"/>
              <a:gd name="T31" fmla="*/ 216424123 h 21600"/>
              <a:gd name="T32" fmla="*/ 92404889 w 21600"/>
              <a:gd name="T33" fmla="*/ 239543862 h 21600"/>
              <a:gd name="T34" fmla="*/ 96990511 w 21600"/>
              <a:gd name="T35" fmla="*/ 286355233 h 21600"/>
              <a:gd name="T36" fmla="*/ 138259290 w 21600"/>
              <a:gd name="T37" fmla="*/ 286355233 h 21600"/>
              <a:gd name="T38" fmla="*/ 142746799 w 21600"/>
              <a:gd name="T39" fmla="*/ 239703218 h 21600"/>
              <a:gd name="T40" fmla="*/ 177316924 w 21600"/>
              <a:gd name="T41" fmla="*/ 216635403 h 21600"/>
              <a:gd name="T42" fmla="*/ 214620734 w 21600"/>
              <a:gd name="T43" fmla="*/ 235421046 h 21600"/>
              <a:gd name="T44" fmla="*/ 235260436 w 21600"/>
              <a:gd name="T45" fmla="*/ 194124761 h 21600"/>
              <a:gd name="T46" fmla="*/ 202868491 w 21600"/>
              <a:gd name="T47" fmla="*/ 166589526 h 21600"/>
              <a:gd name="T48" fmla="*/ 202868491 w 21600"/>
              <a:gd name="T49" fmla="*/ 119712635 h 21600"/>
              <a:gd name="T50" fmla="*/ 135699468 w 21600"/>
              <a:gd name="T51" fmla="*/ 179170509 h 21600"/>
              <a:gd name="T52" fmla="*/ 99887211 w 21600"/>
              <a:gd name="T53" fmla="*/ 179170509 h 21600"/>
              <a:gd name="T54" fmla="*/ 81982236 w 21600"/>
              <a:gd name="T55" fmla="*/ 143336334 h 21600"/>
              <a:gd name="T56" fmla="*/ 99887211 w 21600"/>
              <a:gd name="T57" fmla="*/ 107502278 h 21600"/>
              <a:gd name="T58" fmla="*/ 135699468 w 21600"/>
              <a:gd name="T59" fmla="*/ 107502278 h 21600"/>
              <a:gd name="T60" fmla="*/ 153594942 w 21600"/>
              <a:gd name="T61" fmla="*/ 143336334 h 21600"/>
              <a:gd name="T62" fmla="*/ 135699468 w 21600"/>
              <a:gd name="T63" fmla="*/ 179170509 h 21600"/>
              <a:gd name="T64" fmla="*/ 135699468 w 21600"/>
              <a:gd name="T65" fmla="*/ 179170509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8626" y="9030"/>
                </a:moveTo>
                <a:lnTo>
                  <a:pt x="21600" y="6958"/>
                </a:lnTo>
                <a:lnTo>
                  <a:pt x="19705" y="3842"/>
                </a:lnTo>
                <a:lnTo>
                  <a:pt x="16278" y="5272"/>
                </a:lnTo>
                <a:lnTo>
                  <a:pt x="13105" y="3532"/>
                </a:lnTo>
                <a:lnTo>
                  <a:pt x="12695" y="0"/>
                </a:lnTo>
                <a:lnTo>
                  <a:pt x="8906" y="0"/>
                </a:lnTo>
                <a:lnTo>
                  <a:pt x="8494" y="3546"/>
                </a:lnTo>
                <a:lnTo>
                  <a:pt x="5274" y="5252"/>
                </a:lnTo>
                <a:lnTo>
                  <a:pt x="1895" y="3843"/>
                </a:lnTo>
                <a:lnTo>
                  <a:pt x="0" y="6958"/>
                </a:lnTo>
                <a:lnTo>
                  <a:pt x="2963" y="9023"/>
                </a:lnTo>
                <a:lnTo>
                  <a:pt x="2963" y="12573"/>
                </a:lnTo>
                <a:cubicBezTo>
                  <a:pt x="1414" y="13655"/>
                  <a:pt x="0" y="14642"/>
                  <a:pt x="0" y="14642"/>
                </a:cubicBezTo>
                <a:lnTo>
                  <a:pt x="1895" y="17758"/>
                </a:lnTo>
                <a:lnTo>
                  <a:pt x="5357" y="16325"/>
                </a:lnTo>
                <a:lnTo>
                  <a:pt x="8484" y="18069"/>
                </a:lnTo>
                <a:lnTo>
                  <a:pt x="8905" y="21600"/>
                </a:lnTo>
                <a:lnTo>
                  <a:pt x="12694" y="21600"/>
                </a:lnTo>
                <a:cubicBezTo>
                  <a:pt x="12694" y="21600"/>
                  <a:pt x="12891" y="19914"/>
                  <a:pt x="13106" y="18081"/>
                </a:cubicBezTo>
                <a:lnTo>
                  <a:pt x="16280" y="16341"/>
                </a:lnTo>
                <a:lnTo>
                  <a:pt x="19705" y="17758"/>
                </a:lnTo>
                <a:lnTo>
                  <a:pt x="21600" y="14643"/>
                </a:lnTo>
                <a:cubicBezTo>
                  <a:pt x="21600" y="14643"/>
                  <a:pt x="20179" y="13651"/>
                  <a:pt x="18626" y="12566"/>
                </a:cubicBezTo>
                <a:lnTo>
                  <a:pt x="18626" y="9030"/>
                </a:lnTo>
                <a:close/>
                <a:moveTo>
                  <a:pt x="12459" y="13515"/>
                </a:moveTo>
                <a:lnTo>
                  <a:pt x="9171" y="13515"/>
                </a:lnTo>
                <a:lnTo>
                  <a:pt x="7527" y="10812"/>
                </a:lnTo>
                <a:lnTo>
                  <a:pt x="9171" y="8109"/>
                </a:lnTo>
                <a:lnTo>
                  <a:pt x="12459" y="8109"/>
                </a:lnTo>
                <a:lnTo>
                  <a:pt x="14102" y="10812"/>
                </a:lnTo>
                <a:lnTo>
                  <a:pt x="12459" y="13515"/>
                </a:lnTo>
                <a:close/>
                <a:moveTo>
                  <a:pt x="12459" y="13515"/>
                </a:moveTo>
              </a:path>
            </a:pathLst>
          </a:custGeom>
          <a:solidFill>
            <a:schemeClr val="accent3"/>
          </a:solidFill>
          <a:ln>
            <a:solidFill>
              <a:schemeClr val="accent3"/>
            </a:solidFill>
          </a:ln>
        </p:spPr>
        <p:txBody>
          <a:bodyPr lIns="0" tIns="0" rIns="0" bIns="0"/>
          <a:lstStyle/>
          <a:p>
            <a:endParaRPr lang="en-US" sz="1350"/>
          </a:p>
        </p:txBody>
      </p:sp>
    </p:spTree>
    <p:extLst>
      <p:ext uri="{BB962C8B-B14F-4D97-AF65-F5344CB8AC3E}">
        <p14:creationId xmlns:p14="http://schemas.microsoft.com/office/powerpoint/2010/main" val="257559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Program Files (x86)\Microsoft Office\MEDIA\CAGCAT10\j023468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334" y="3507766"/>
            <a:ext cx="1423369" cy="838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M Lili\AppData\Local\Microsoft\Windows\Temporary Internet Files\Content.IE5\2EMDCAV7\MC900432645[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44208" y="2242603"/>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716161" y="3157386"/>
            <a:ext cx="777777" cy="369332"/>
          </a:xfrm>
          <a:prstGeom prst="rect">
            <a:avLst/>
          </a:prstGeom>
          <a:noFill/>
        </p:spPr>
        <p:txBody>
          <a:bodyPr wrap="none" rtlCol="0">
            <a:spAutoFit/>
          </a:bodyPr>
          <a:lstStyle/>
          <a:p>
            <a:r>
              <a:rPr lang="es-CO" dirty="0" smtClean="0"/>
              <a:t>Tácito</a:t>
            </a:r>
            <a:endParaRPr lang="es-CO" dirty="0"/>
          </a:p>
        </p:txBody>
      </p:sp>
      <p:sp>
        <p:nvSpPr>
          <p:cNvPr id="7" name="6 CuadroTexto"/>
          <p:cNvSpPr txBox="1"/>
          <p:nvPr/>
        </p:nvSpPr>
        <p:spPr>
          <a:xfrm>
            <a:off x="1638411" y="4220722"/>
            <a:ext cx="989373" cy="369332"/>
          </a:xfrm>
          <a:prstGeom prst="rect">
            <a:avLst/>
          </a:prstGeom>
          <a:noFill/>
        </p:spPr>
        <p:txBody>
          <a:bodyPr wrap="none" rtlCol="0">
            <a:spAutoFit/>
          </a:bodyPr>
          <a:lstStyle/>
          <a:p>
            <a:r>
              <a:rPr lang="es-CO" dirty="0" smtClean="0"/>
              <a:t>Explícito</a:t>
            </a:r>
            <a:endParaRPr lang="es-CO" dirty="0"/>
          </a:p>
        </p:txBody>
      </p:sp>
      <p:cxnSp>
        <p:nvCxnSpPr>
          <p:cNvPr id="8" name="7 Conector recto de flecha"/>
          <p:cNvCxnSpPr>
            <a:stCxn id="6" idx="2"/>
            <a:endCxn id="7" idx="0"/>
          </p:cNvCxnSpPr>
          <p:nvPr/>
        </p:nvCxnSpPr>
        <p:spPr>
          <a:xfrm>
            <a:off x="2105050" y="3526718"/>
            <a:ext cx="28048" cy="694004"/>
          </a:xfrm>
          <a:prstGeom prst="straightConnector1">
            <a:avLst/>
          </a:prstGeom>
          <a:ln w="28575">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791502" y="4499828"/>
            <a:ext cx="702436" cy="369332"/>
          </a:xfrm>
          <a:prstGeom prst="rect">
            <a:avLst/>
          </a:prstGeom>
          <a:noFill/>
        </p:spPr>
        <p:txBody>
          <a:bodyPr wrap="none" rtlCol="0">
            <a:spAutoFit/>
          </a:bodyPr>
          <a:lstStyle/>
          <a:p>
            <a:r>
              <a:rPr lang="es-CO" dirty="0" smtClean="0">
                <a:solidFill>
                  <a:schemeClr val="accent1">
                    <a:lumMod val="50000"/>
                  </a:schemeClr>
                </a:solidFill>
              </a:rPr>
              <a:t>SPEM</a:t>
            </a:r>
            <a:endParaRPr lang="es-CO" dirty="0">
              <a:solidFill>
                <a:schemeClr val="accent1">
                  <a:lumMod val="50000"/>
                </a:schemeClr>
              </a:solidFill>
            </a:endParaRPr>
          </a:p>
        </p:txBody>
      </p:sp>
      <p:cxnSp>
        <p:nvCxnSpPr>
          <p:cNvPr id="10" name="9 Conector recto de flecha"/>
          <p:cNvCxnSpPr>
            <a:stCxn id="4" idx="3"/>
            <a:endCxn id="6" idx="1"/>
          </p:cNvCxnSpPr>
          <p:nvPr/>
        </p:nvCxnSpPr>
        <p:spPr>
          <a:xfrm flipV="1">
            <a:off x="1533703" y="3342052"/>
            <a:ext cx="182458" cy="585001"/>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4" idx="3"/>
            <a:endCxn id="7" idx="1"/>
          </p:cNvCxnSpPr>
          <p:nvPr/>
        </p:nvCxnSpPr>
        <p:spPr>
          <a:xfrm>
            <a:off x="1533703" y="3927053"/>
            <a:ext cx="104708" cy="47833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71600" y="1844824"/>
            <a:ext cx="2160240" cy="1200329"/>
          </a:xfrm>
          <a:prstGeom prst="rect">
            <a:avLst/>
          </a:prstGeom>
          <a:noFill/>
          <a:ln>
            <a:solidFill>
              <a:schemeClr val="tx1"/>
            </a:solidFill>
            <a:prstDash val="dash"/>
          </a:ln>
        </p:spPr>
        <p:txBody>
          <a:bodyPr wrap="square" rtlCol="0">
            <a:spAutoFit/>
          </a:bodyPr>
          <a:lstStyle/>
          <a:p>
            <a:r>
              <a:rPr lang="es-CO" dirty="0" smtClean="0"/>
              <a:t>El proceso puede habitar en la mente del que desarrolla software</a:t>
            </a:r>
            <a:endParaRPr lang="es-CO" dirty="0"/>
          </a:p>
        </p:txBody>
      </p:sp>
      <p:sp>
        <p:nvSpPr>
          <p:cNvPr id="13" name="12 CuadroTexto"/>
          <p:cNvSpPr txBox="1"/>
          <p:nvPr/>
        </p:nvSpPr>
        <p:spPr>
          <a:xfrm>
            <a:off x="2799598" y="3519167"/>
            <a:ext cx="1285737" cy="646331"/>
          </a:xfrm>
          <a:prstGeom prst="rect">
            <a:avLst/>
          </a:prstGeom>
          <a:noFill/>
        </p:spPr>
        <p:txBody>
          <a:bodyPr wrap="square" rtlCol="0">
            <a:spAutoFit/>
          </a:bodyPr>
          <a:lstStyle/>
          <a:p>
            <a:r>
              <a:rPr lang="es-CO" dirty="0" smtClean="0"/>
              <a:t>Proceso de Desarrollo</a:t>
            </a:r>
            <a:endParaRPr lang="es-CO" dirty="0"/>
          </a:p>
        </p:txBody>
      </p:sp>
      <p:sp>
        <p:nvSpPr>
          <p:cNvPr id="14" name="13 CuadroTexto"/>
          <p:cNvSpPr txBox="1"/>
          <p:nvPr/>
        </p:nvSpPr>
        <p:spPr>
          <a:xfrm>
            <a:off x="1115616" y="4979433"/>
            <a:ext cx="2160240" cy="1200329"/>
          </a:xfrm>
          <a:prstGeom prst="rect">
            <a:avLst/>
          </a:prstGeom>
          <a:noFill/>
          <a:ln>
            <a:solidFill>
              <a:schemeClr val="tx1"/>
            </a:solidFill>
            <a:prstDash val="dash"/>
          </a:ln>
        </p:spPr>
        <p:txBody>
          <a:bodyPr wrap="square" rtlCol="0">
            <a:spAutoFit/>
          </a:bodyPr>
          <a:lstStyle/>
          <a:p>
            <a:r>
              <a:rPr lang="es-CO" dirty="0" smtClean="0"/>
              <a:t>El proceso es una especificación de tareas, roles, artefactos, etc.</a:t>
            </a:r>
            <a:endParaRPr lang="es-CO" dirty="0"/>
          </a:p>
        </p:txBody>
      </p:sp>
      <p:sp>
        <p:nvSpPr>
          <p:cNvPr id="15" name="14 CuadroTexto"/>
          <p:cNvSpPr txBox="1"/>
          <p:nvPr/>
        </p:nvSpPr>
        <p:spPr>
          <a:xfrm>
            <a:off x="3409578" y="5165030"/>
            <a:ext cx="1738485" cy="338554"/>
          </a:xfrm>
          <a:prstGeom prst="rect">
            <a:avLst/>
          </a:prstGeom>
          <a:noFill/>
        </p:spPr>
        <p:txBody>
          <a:bodyPr wrap="square" rtlCol="0">
            <a:spAutoFit/>
          </a:bodyPr>
          <a:lstStyle/>
          <a:p>
            <a:pPr algn="ctr"/>
            <a:r>
              <a:rPr lang="es-CO" sz="1600" dirty="0" smtClean="0"/>
              <a:t>como producto</a:t>
            </a:r>
            <a:endParaRPr lang="es-CO" sz="1600" dirty="0"/>
          </a:p>
        </p:txBody>
      </p:sp>
      <p:sp>
        <p:nvSpPr>
          <p:cNvPr id="16" name="15 CuadroTexto"/>
          <p:cNvSpPr txBox="1"/>
          <p:nvPr/>
        </p:nvSpPr>
        <p:spPr>
          <a:xfrm>
            <a:off x="6516216" y="3466739"/>
            <a:ext cx="1368152" cy="369332"/>
          </a:xfrm>
          <a:prstGeom prst="rect">
            <a:avLst/>
          </a:prstGeom>
          <a:noFill/>
        </p:spPr>
        <p:txBody>
          <a:bodyPr wrap="square" rtlCol="0">
            <a:spAutoFit/>
          </a:bodyPr>
          <a:lstStyle/>
          <a:p>
            <a:r>
              <a:rPr lang="es-CO" dirty="0" smtClean="0"/>
              <a:t>Documento</a:t>
            </a:r>
            <a:endParaRPr lang="es-CO" dirty="0"/>
          </a:p>
        </p:txBody>
      </p:sp>
      <p:sp>
        <p:nvSpPr>
          <p:cNvPr id="17" name="16 CuadroTexto"/>
          <p:cNvSpPr txBox="1"/>
          <p:nvPr/>
        </p:nvSpPr>
        <p:spPr>
          <a:xfrm>
            <a:off x="6336704" y="5851392"/>
            <a:ext cx="2051720" cy="369332"/>
          </a:xfrm>
          <a:prstGeom prst="rect">
            <a:avLst/>
          </a:prstGeom>
          <a:noFill/>
        </p:spPr>
        <p:txBody>
          <a:bodyPr wrap="square" rtlCol="0">
            <a:spAutoFit/>
          </a:bodyPr>
          <a:lstStyle/>
          <a:p>
            <a:r>
              <a:rPr lang="es-CO" dirty="0" err="1" smtClean="0"/>
              <a:t>Tool</a:t>
            </a:r>
            <a:r>
              <a:rPr lang="es-CO" dirty="0" smtClean="0"/>
              <a:t> (Navegador)</a:t>
            </a:r>
            <a:endParaRPr lang="es-CO" dirty="0"/>
          </a:p>
        </p:txBody>
      </p:sp>
      <p:cxnSp>
        <p:nvCxnSpPr>
          <p:cNvPr id="18" name="17 Conector recto de flecha"/>
          <p:cNvCxnSpPr>
            <a:stCxn id="6" idx="3"/>
            <a:endCxn id="13" idx="1"/>
          </p:cNvCxnSpPr>
          <p:nvPr/>
        </p:nvCxnSpPr>
        <p:spPr>
          <a:xfrm>
            <a:off x="2493938" y="3342052"/>
            <a:ext cx="305660" cy="500281"/>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7" idx="3"/>
            <a:endCxn id="13" idx="1"/>
          </p:cNvCxnSpPr>
          <p:nvPr/>
        </p:nvCxnSpPr>
        <p:spPr>
          <a:xfrm flipV="1">
            <a:off x="2627784" y="3842333"/>
            <a:ext cx="171814" cy="56305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0" name="19 Abrir llave"/>
          <p:cNvSpPr/>
          <p:nvPr/>
        </p:nvSpPr>
        <p:spPr>
          <a:xfrm>
            <a:off x="5436096" y="2339588"/>
            <a:ext cx="507244" cy="3897724"/>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1" name="20 Flecha derecha"/>
          <p:cNvSpPr/>
          <p:nvPr/>
        </p:nvSpPr>
        <p:spPr>
          <a:xfrm>
            <a:off x="3458060" y="5337281"/>
            <a:ext cx="1906027"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pic>
        <p:nvPicPr>
          <p:cNvPr id="24" name="Picture 2" descr="D:\Documentos\Maestria\Tesis\Seguimiento en EAFIT\TesisMariaLVillegas\images\TDMBUIDEnEPF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3163" y="4088555"/>
            <a:ext cx="2345261" cy="17511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TextBox 2107"/>
          <p:cNvSpPr txBox="1"/>
          <p:nvPr/>
        </p:nvSpPr>
        <p:spPr>
          <a:xfrm>
            <a:off x="273050" y="434650"/>
            <a:ext cx="2210718" cy="461665"/>
          </a:xfrm>
          <a:prstGeom prst="rect">
            <a:avLst/>
          </a:prstGeom>
          <a:noFill/>
        </p:spPr>
        <p:txBody>
          <a:bodyPr wrap="square" rtlCol="0">
            <a:spAutoFit/>
          </a:bodyPr>
          <a:lstStyle/>
          <a:p>
            <a:r>
              <a:rPr lang="en-US" sz="2400" b="1" dirty="0" err="1" smtClean="0">
                <a:solidFill>
                  <a:schemeClr val="accent3"/>
                </a:solidFill>
                <a:cs typeface="Roboto condensed"/>
              </a:rPr>
              <a:t>Metodología</a:t>
            </a:r>
            <a:endParaRPr lang="en-US" sz="2400" b="1" dirty="0">
              <a:solidFill>
                <a:schemeClr val="accent3"/>
              </a:solidFill>
              <a:cs typeface="Roboto condensed"/>
            </a:endParaRPr>
          </a:p>
        </p:txBody>
      </p:sp>
    </p:spTree>
    <p:extLst>
      <p:ext uri="{BB962C8B-B14F-4D97-AF65-F5344CB8AC3E}">
        <p14:creationId xmlns:p14="http://schemas.microsoft.com/office/powerpoint/2010/main" val="189864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2"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AutoShape 9" descr="data:image/jpeg;base64,/9j/4AAQSkZJRgABAQAAAQABAAD/2wCEAAkGBxQSEhUUEBQVFhQXGBcVFRYVFxcYFhgXGBYXFxgYGBkYHCggGBomHhwXITEhJSkrLi4uGh8zODMsNygtLisBCgoKDg0OGxAQGzcmICQ3LCw2MSwsLDQtNC4sLCwsLCwyNywsLDQsNiw0NCwsNDQsLDQsNCwsLDQsLCwsLCwsLP/AABEIANUA7AMBIgACEQEDEQH/xAAcAAABBQEBAQAAAAAAAAAAAAAAAwQFBgcCAQj/xABJEAACAQIEAwUFBAYIBQMFAQABAgMAEQQSITEFQVEGEyJhcQcyQoGRFFKhsSNicsHR8BUzQ4KSouHxCCRTY3OTwtIlNESUwxb/xAAaAQEAAwEBAQAAAAAAAAAAAAAAAwQFBgIB/8QAMREAAgIBAgMGBAYDAQAAAAAAAAECAxEEIQUSMRMiQVFh8IGRodEGFDJxseEjwfFC/9oADAMBAAIRAxEAPwDcKK8r2gCiivKA9FFeAV6KAKKKKAKKKL0AV4WqL7RdocPgYjNipVjTYX95ja+VF3ZvIViXaHtvjeKOO5aTB4NTdMhtNJY6MzDb0By/tWoD6BvXkkgUFmNgASSdAANSSeQrB+GRYzFSR4dMdjRmIBYTEEAasxIF9gaY9s+yqxzGFMfi5rXEhlfMLn4N9TbfT99AaJL7WsMJsoikaK9u9BG33gh1t87+VXleJRd33veJ3eXPnLALlIvmudhbWvl9OxysQBLISSABYak6DnS/EexcKOUixEjqLAsQLMw94qL+7fagNkg9q2FacR5JBGWyiU2tqbBim4Xz38qu8nEIlF2kjUdS6gfia+buzXs3XFzrEJZANS7AL4UG5/IfOnvaz2c4PCSCKKeeRxrJfuwFBGi6L73P6ddANzn7W4BPfxuFFuRniv8ATNTRu3/DB/8AnYf/ANRT+VYNguyWCzDvvtOW/iKSx3t5KYd/mKdYTs9w8OO8glaPnac57db5QCfLSgNd4x7U+GwpmXEpK1wMsd2Op1O1rAXP061UuKe3KPbDRL5NKWJ/woP/AHVRp+zeFLMUjYKT4VMjEgcgTfU1z/8A5vDf9P8Azv8A/KgNB7T+2qBVQYAh3Iu7yRyZU/VCkLmbfXbTnfRv2Z9uEXiXiA5XWSFDr5MhJ+o6bVR17OYYf2Q+bP8A/Kl4uDwLtEnzF/zoB1279p642TLE0iYZfdW1s5++4B+g5etSvs79quHwsckWLeYpdTDZc5XfMN9F92w8zUR9lj+4lv2V/hUrxaLDCCLDxwQkqM00vdoWZzqUDWvlXQeZHQagTuJ9vOEVyI8PKyjZiVW462sbVJ8P9tXDnQNKZY21uvds4Gp+JRrprWcR4CJfdjQeir/Co7ifaCKHwr432yrsPU/uFzQGvYv2zcLVC0cjyNyQRSKT/eZbAU84B7UsBiIs8k0cDXKmOSRb6AG4Olxr05GsE4ZwTEcSxCJlVC5sqqoBAtqxNr2A1Ja/kNq+lOzvZHC4PDpBFDGQo8TsilnawzOxPM/htQE/RaiigC1FFFAFFqKKALUUji8SkSNJIwVFBZmOwAFyazOf2xwpMe8iIw1yA97ynTQ5LW1NtL6fhQGos1hc/jWL8Y9tb95NDgcOkxzEQyXawA0zMvxAnXdQAReoLtT2rx3F18IbC8PYsqj45gu5J3ceQ8IJtqRSPA+HwwkDL4B4n+89vhJ89vK9AO+McBPgxHEpzisZMocLr3MEZ1UBdLseQsANTYmxpvS+NxTSyNI5uzG56eQHkBYDyArjDxZmC3sCRc72HM+enKgLNwTEjA4VsRp9onvHAD8KKfHJb9rTzsPOqsxJNzck6kncnmaOP9oIzIM7BQAscUYuxVF0VbKCb8z5k164HJlbUg5TexFtD0OooARiDcaHUfUWNc0V1HGWIUWuSAL7XOmvlQF37N4kYDAPimAM05yQg8wugPoDmY+i9apM0pdizklmJZidySbk1I9oOJ986hL9zEoihG3gX4iOrHX6dKi6AKKKKAKKKKAKKK5lkCgliABuSbAetAdUz4jxOOEXkbU7KPePoOnntUYeLy4mUYfh0bSSsbA218yAdAP1msKunDPYbM6rJi8Svek3dApdR0u1wWP4etAUzgmCxvGJu5wo7uOxZmNwoUffYDW50sP3VbsD7GcVGtwYC97G7te3UHJYelbD2X7OxYGERQjzdyBmduptsOg5VMUBUOwXYsYAM8jK876FlBAVNPAt9d9SdL2HSrfRRQBRRRQBRRQTQBXIYai+o3HT1qD7bdoFwODlnJAYDLHm27xtF9bb26A1814bi+Knlf7LI6Fw3ezFirMCDmzMOvIbnSgNH9tfbtcy4HCsJDe82Q3Ga9ljNtyDqR1y9KqXYDsiMRi0k4jYxoGlkQ+6ERb2fyvYZR/pXHB+CxwC48T83O/oByFTcWLKxui6d4RnPVV1C+mbU+i0A67Q8U+0TFwMsagJEgAASNdFAA0HXTrUaqk7VxPKsaGSVgqDcncnoBux8qhuELNxbEfZ8OrLHa7KpAZlvq0jnRV8hfoAxoB1PxtAxjhQ4iX7sZ8Km41Zhf8AD6ihuHYh1L46cQxDVoojlFujMPy8VSnaGCPAu+FwzKiwhftEwGiEi5Avq8moAG99Tpa9cwWGOKIdwVw6kmONjdpG/wCpKfiJ/wBNtwO8FAsh/wCWi7iAad5/byj9Vjqinr/sJuKJUUKihVUWAGw/18+ddAV6B018hv8AKgPKKluP4L7P3cB/rFUPN/5H1C/3VC/MmomgCiiigCiiigCikcRjoord/IIwfIsfkq6np08xVVxvGJp9I/0UfX4z8+Xy+tAWbE8dw0Cyd6TJJlKxxIdnINmkb4VXQ23J5WvVH4hjJZirTmyFgAo0AHUA+XM0tHh0jGY/U/upXC4DEY4FcPDmVCWLaAkkAKhYmxY/Cg1JY78gPoj2Z9ho+HxZ2CGeQaldQqmxyq25voSedh0q8Vjvs79qip3eA4ohgmjCwrIwKr4QFUSg6o/623M2rYQaA9ooooAooooAooqg+1Htc2CEUUcndGS7PLlDFIwbeFSQCxP4A8yLAXuWQKCWIAAuSdAANyfKvnP2jduu/wASzI7ZEOWFAxFgPjNvdJNzfexFM+Jdvsfio5cFBMZonNjMyZZCnMX+BDzDXPptTfg/Z5IbM/jk6n3R+yOvmaA5xLY3iRR+IzOY0CiNCbaW3y7AkWux8RqYw+HWNQqAKo2ApSigCkMbi1iXM997KALszHZVHM15xLGpAt3uXb+rjW2Zj18lHU/jVYhWbFy5i1sujSLosY5pF5nmfP6gGIwmIxkxWQhVjsGAN0iv8OnvS9R1ve1tNPw2ITg+GOGwmVcbKveTymxGFito0hO8ltl66nRReCwRGCiR4kHeFu7wcRFw8osWlfqiDUnmxUbA1Wp1MznCxOWQN3mLn+KWQm5F+l9vTy1A9jT7Y9/F9lRiwzEl55SfFJIT7xJvcnrbrawgW2pzwbhRkIjiGVEUszfDGii5Y/zqabny25XoDyrl7PeChmbFz/1UNyt9i6i5b0Ufj6VX+z/B3xcyxJoN3bkijcn8gOpq+dvcWmEwaYSHTOMtuYjW2YnzY6ed2oDO+J40zzSStu7FvQHYfIWHyprRRQBRSeInVFLOwVRzP861AY3i00iF8MuWIOIzM1tXKlgFB8lY3sflQE5jMbHELyMFHnufQbmoTG8XmePPh0KRFu7717XLZcxCr6EG+u42vTbAzLEhOQPiC1+/lu5VbCwjU+FWvc5jc7WtvSagu2pF2OpZgBcndmY2HqaAaJhBfNIS7cyxv+dOokZ3EcYzOdlH5k8h502g7yd+7wylm5nkPMk6AeZq/wDZfs39nuoIlmcjMyBtdPdW4vYen7qqavVxoj5y8EWKKHZL08yHwHYUSTR/bMSqQ6mWwtYAXyoSdWY6AkfuFTyY7u7DDKIY1BWJF3jB0JDb94Ru/vHa9tKnOI8Lw/cSxYq7ySKVCI1hEdwzMNCwIHh1Gmu9ULgeIfxwTf1sJyk73Xkf58qtcC1Stbjbhz/0UONUShFSr/SWRewH9IxPPNIsNge7mkPvuOTEnVBzO/TnXXsv9oT4KT+j+JNeMNkhlvn7s3sELC+aI/C3L02b4sytlMuY3ACBr+7sMq8l6W0qU4v7KZMTgmlY5cUq5oY9NQNSjk7MeW1jvztpaumK77e/kUtFfJvs0tl4m1g17WR+yT2jo2HOG4hJlmgFlZ75pIwbAHS+ddjztY9a0rhXHIMTf7PIHK2uLEEX8mANUOWWM42NLniny53JKiiivJ6KL299puG4cuVSJ8QR4YkYWX9aRh7o8tz051hnFMbPxOcYjiM6INAiZlUKt7hVUmyDX3jr+da7N7C+HMSRJiluSbK8eUXJIAvGTYbfKqx2i9iBiVWwbSTnUSKzRq17+EroBa2hF7319AK1HjMLB+jSSIAG3hYMD55lvm9aWx/HMIkjLHOHUWAcK1j4Re2m171c+xXsahCs/EoySbZIhIwKjmXKGxJ2ty166XjC+zfhcdsuChNvvgv9c5INAYhje0GFQJlmzkqGYKreEknw6ga2t9aOG9pYnWXuo2aQJ4DJlWGO+hlka50UbLa5J0rb+02HwXDsFPOMLhgsaEhBFGqs50RdF0uxArP+zfApOKYxRi3STD4ZUbEKqhFkncGRIQot+ijDDy0tre4AyeHiELT3xTzNGT+mkiCmVwPgjDkBEP5cuVS2G7SQgCPDxS8wihVJt1sGuTbU/nzpl7TsQj8Vxhi9wSlRYWF0ARreWZTTTshGe/Lggd3FK5/9Nl0+ZFATGOx8i4c4mRj3so7iDkUhW+ZrDZmtuOt+dP8AgnbHCx4aLCRcNaWQG/eCYrK8rCzEKkZuNBZbnQCq/wBs5LNBCNooUHzZQT+AWmPBUtdvVR8xY/gbUBor9ssXHhXhThv2eGQ5XmfvSxO5Bc2BNgRb1qGwZx2KJXBQiR1sWCgaKdLnMRpem2N4hfDYfDKfBF3khGwMsrEkj9lMq+pfrVz9n3El4fw/GY027yRlw8Cn4nVSw05i73PklAVSHtVxfAPJArJE4Yd4MkDm9gQCxDbA7X0ued6j+L9oeI4iQvPiFdh4MwWPLZSbWypa25+dN5JCzFmN2YlmJ3JJuSfMmuaA6TiGLA/rk138AJHn7lOv6SnCqe9jZjmzKY7ZbGy6gi9xr5U3EDFGkCnIhUM3wqWvlueV7GmrYyMKxLi4tZQCS1zrYjQWHU+lAK4i8jZpWLnkD7o9FGgpQynLlv4QS1uV7WLethXGFwWKm/qYGA+8/hH1aw/Op3hfYBpWviptALsEGigbnMR8rAXJIFV7NVTXtKW5LCiyW6RWhiS7ZIUaR+ign8qnuGdjJJLNjGsP+kh1/vHYfK/rV7SOJFEWEiWKIWAVR43O2aRtS7Hpc25VIYvh4w6DvtZnF1j+4v3ntueg+vSsnUcSnPKp2S8ff/S9TpIxw7Or8CFwWCjhUJEoVRyH7zuT5mnuHxTJmyGxYZSRvbmAeV+dI0Viucm+bO5pcqxjBH9oMQ0eGldDZlQ5SOROgPrrUT7OsMMLGcdNaSWUMuHicBhYNriJL/rBgo3JB5a1MdoIgcFiiVc2iJGXkcw8Tfqj94qP7N8Nb7HDJIRHEV8LNu1iQciDV/wHmK6v8O1QlFuXmc9xy6UElEm8Bxvunadl77EkkhpPcT9YAe83TYAbUhxPjuIxB/TSsR90HKn+FbCmEpW/hBt57n1tp/POuK7BVxzzY3OSdk8cudipdo4Dh5kxEegJ1H61tfkwv+Nb77K2wskBlw2cu2USF7BtrgAAkBdT56a7Vlr8GOMH2dSoZ9ELaDOBdR6k6fOrH/w6cXGTE4RxaRGEq394qfC6kfqsB/jrL1a7OTiuj3NfRPtYxk+sdvgbRRQKKoGkFFFFAFFFFAZb7cMbmGCwY/t5+8k/8cNiQfUtf+7Vq7AcH7jDF2W0kztK552LHux/gy/WqH24U4rtFhsONo4ByvYyM2Y/4Sp+Va5PiFijZ5CAqKWYnQAKLk0B8we1vgseF4pMkPiEgE2UG5R5CWZdvUgdGFQPZg2nCMG/SAxMMvwP73O4NtbjpTniEr4l8TxAsbmcsobW9yWynyC5VA+VWHheMCsshBItfTexFS1QU02vAguu7NpPoyn9ppe8xUrLfLmCi4I91QtjfbavcNikRACdbXNgdzU/3VsTjFcKT3zA6ajVtidRz6VKx8NhIBMUd7D4R+RqarSOxZTIbtbGqXK0VrCcXwyxTZ0kaYqFhsFEa3YFnY5rlrAgC1vFfe1mb8adlVACUTMyrfRc1ixsBzsLnyHStB4R2eXESrFDDHmbnkWwHNm00A/gOdXz2h8AXCcBxEOFW2VY2cqAC4EiGQm3KwOnQWrxfR2WzeWe9Pqe23UcIwfDQYqYAwwEqdjY23+81h/tUnB2Rxj++6RjmCbkf4B++rd2Yw4jwsKg38Aa/m92P4m1SuU6m2g3+e35H6GuXv4rapuMEtsm/XoYOKcinYXsGn9tM787AZR+JJq88M4TheHwgQwR/aX8XeMA7xIQMti9yrGwOm16SgYKbkXtsDtflfyG9ue1KSwtl71yfGTYndz8Teg69T9Kn56+Sbcv6J/y1SaWBuTelI8xsi3NyLAbk7DTmf41wqkkAAknQAaknoKt2GgTh0YklAbEuDkT7g6n95+Q51Xoqdjbbwl1ZLbYobLd+CFMLgE4fD384DTnSNOSkjYeY5n6edRxWIaR2dzdmNyf5+ld47HSTNmlYseV9hfkByHpTevuoujLEa1iK95Z8qrccylu2FFFMeN8Q+zwPLbNlAsNrkkKPlc1BCDnJRXVkspKKyx5KmZJEJYLIjRtlNiVcWI9KqfAZD3fcuTngJiIJvbxFhl6Lqfxqw47sri4sFHxX7UJGMUcz4bLkjEUihiqnOczC+9tflrUo+JxNjmaJwUmjQ9P0g0y67N/Guv4NVZpL+SW8ZfRnOcWlDU0OUesf4J6iiiuwOQFIJmRgyGzKQVI3BGxqqYeSSHiymNiryyLZr28Uzbk9M+vyqz1Wu2kTp3OIS4CsUD8g62kUDzFyap61dznXVF7QSzY4Po0z6sjvYX35+tdU14TixNBFKNpER+vvKG/fTqsU3wooooAooooDGk4l3faDic1xmiwojjBt7x7gCw52J5edTPt84w0HDREhscRIsZsbHIoLttyNlBHRjWbSHvOL44jnj4Yh/8Augf+2pf2849cRjcLhkZiFvmF/CGd1TTz8JvXmUkup9SbK5JwvNwpUi1bSRt9zdiPkLD5VGjE3wrSJ4THkOXzWRFy/Q/StFygCw22A8qoHbDgzwK7xawyW7wfcfMLMLcjoOevqKzeGcQi3Kt7OTbXxLOu0TfLPyx9B3jFy47FjU/pA2v6y5tfrS+HRpHA1JJHrvsPnamGInZ8diGckswjYk7+4v8AGpjh3ETh2DxBTINmYXCm2hA5kcr6X9K6fTP/ABo5zVr/ACs17gmHg4Vh8+JZRM4u9tWPREG5A+l7n0pHaztRJjbo3ggNx3YPvDq55ny2H41Ve+eaUySuzudWZiST5X6eWwqVweIEZzZQzj3c2qqfvEfEegOnW9TU0LeyW7IbtQ8KuG0UI9hsE8c68PxP6J2/SQNJoJI218PVt7D+FXPtOiROuHh9yIeI82kNrluptYeWoqicZg+03MzMz3zCS/jVuRB/dUJPhuIC+XFM99yznN9WufxrA1/A5PLq6y6/Y3dFxiGErX095Ne7LdnDiCJJARCPkXI5DoOp+nk37Sv3k7gEKIz3UaWbZdLLYEXJvTHsp2U46mHEo4kFYgNHBNmmQqVBAZnByeig2qI472h4xhJC82DwQm5SJZ2OnvCPvd/1stUHwp9mq4dc7+/QvrXpTc5dPAuvDMMMJY5O9xjDwRDURAjd7bH+epqC4xn71u+fPJ8ZGoB+6DtoLDTQbVV8D214yuZx9mBa5ZTHGpY9SUsb+ppfshxZ8fK0PdFcQurLe4IvYsSdQATrfqOtQa7h11NSSW3v5sk0msqtsfeWffyRLxRFr5QTYFjbkqi5J8q4q/Qth+GxFWIkmYeMCxJ8v1U9d9ao+MnDuWCKgOyp7orK1GnVSWZd7xXkXqrnY3hbeDEarHbBJppI8FEMudRNIzWAEWbRjf4QRfTU2AF72q1GVIo5MRPfuYQGcDQuxNkiU9WOl+QueVUrDyT4vEtjsUQCwtGg2VLWVVHwqBsOZua1eCcPd1isa2XvPw/kocV1qprcU9/exbeN8aMyRQJdcPAiRxKdyEUKHfzIG3L61EYPgOBt3mIQ5gbxxwnKzN9522VL8tz0tuUV3nYQ5VHGxxP5izncs7nreVd4eBnYLGpZjsqi5PypOlkxbhSqsVU7hdM37Vve+dSvONiFYzuWHA9n4IrNxGdE/wCwhzSnybLfL8vqKhPa9xvDz4JIMLEUjilVwxsu4ZdtSb33OtN8Nh2kYJGrMx2VRc/QUv247Gzw8NmxE+VAvdWS+ZjmlRdbaLv1NUdVCPK3OW/h/wANDSTnzpVx28X/AGaf7JceJuE4Rhuqd0fWMlPyAPzq31QPYYf/AKPBYfHNfz/Sv/Pyq/1kG4FFFFAFFFcSrcEA2uLX6edAfMmAlIx2JdT4m4kpB31SSeUH6gfSk+NjPxbDg8gh16gu/PzqT9mXCu+x7qwEix4ss99ivd4hM3+Iqf8Aake1SqvHwqJkVbKFuSdEbUkm+u9UdTCXPz+HLL5lqmS5eX1RaKiO1qg4Oe/3L/RgRUvSHH+GluH4qVjlRY2yk7u2nhUc+pPSuc0Sl28eXzNbUtdk8lIlRm4hYatJFCBqBclIlFybAXOlzUlj8IYpWiurMpykrquYbgHnY3F/I16vE0hx0LGNSG4eYmVhdXZopAuYHe5C39KagV3+lbx6HGa1LmXmSuHjCiw16nzpSmGAUZr39BT7MNr69K1YPKMiawz2rD2X4XGT9pxhCYZDpm/tXGyqN2A529OtoTDlRq4zW2S9r/tEagemp8t69xmMeUgub2FlUaKi8lRRoq+QpNSl3VsfYNRfM9y29oPaBLLdMLeJPvG3eH9yD8fMVTHckksSSdSSbknqSd6VwuGeVgkalmOwH4k9AOp0qSjeHDckxE31w8Z//s3+X1rxGEKliC3Pc5ztfNNi3Bez+ZRPi2EOGBBLNo0n6sa7m/W3PS9RPb3usRiExHDM+GmRQhkVineKoCromqkAAXvqAARpXuPx8k755nLt5nQDoo2UeQpxw/heYCSdxDD99tWa24iTdz57Co7KYy3t+XvqSVXyhtV8372RXeFcemhlWDHXbObRzdSTazHnrpfcc971baqvtHxyTz4GLCRmKOMlIyxFy7SJd25A+6dSatkgAYgMrWNiUYMt+YuNLjauE41pI025gsZO14XqZW1d55IDt6rvgmVScqMshUbHkSep159KbcKdTDGUvlyLa+h0FiN+txU/xCMNDKrWs0cikkXsCpGYeY3FUrsXiS0JQ/A2no2v53rX/DN+VKDMv8Q07KaLBRRQK645M7iiZmCoCzHQBQST6AVbOH9jljUScSlWBNxGGHeHyO9vQXPpUJh+NvCLYZViJ0LjxSt/fI0HkoFR00rOczszMd2Ylj9TvUUlZLZPC+pNF1x3ay/p/Zepu2eHwyGPhsA/bcEA+ZHvv87VnXb/AIzNiMPIZ5Ga5Ww2UeNToo0FSnDMGsrhXlSJSbZnv+Q/MkDzqR9rnZmDB8LzIS8jSxrnY8rMTYDQDTzqpf2VMWv/AE/Eu6ftr5p/+V4f0S//AA+xyjAsWv3JY93fbMGYOV8th6itUqmexvDlOD4QHcrI/wAnmkYfgRV0rKbyzYjHAUUUV8PQVy+1dVxObKT0BP4UBg3sBlBxeIa+shYjztdjb60h7Sx3XaGFp/EjLEVC6eAl4wt/UGmvsTumLwmlxIcX9AkQB/A1Lf8AEPhu7xWCxIv7pQn/AMcgcfPxt9K8WR5k/ieovDHbNc3sB5DQDyFIcdxYaJu/cBSpjF9lDAqAoHrsKVDX1HPX61Xu183dnDzOpaKOQlwBe11srW2uDci/P1rlNEm9RFZ8f4NzU7VN48BvwybD/wBK4CPEkBY17mfvB+jP6MhdToVJNr+Ypx2kSJcVMsC5Y1dkUXJ905Sbk8yDSXanEQT4JpBle4Uxm3iBL5fUa5h8jUfDfKtxY5VDXNzmCgMbnqbn513GkeWzk9esJC0bZdefL+NLYJCWzdPxJpui3IAqVjQKLD+fOtOqOWZFksI6p1hsJcZ5GyR/etdmI5Rr8R89AOZpCNgDci/kdvnaiaUubsbnbyA5AAaAeQ0qw8voQLHiOsRxA5THEO7iO4GrPbnI3xegso6c6ZUUUSS6BtvqLxOqa2DNyvqg+XxH109a4nnZ2zOxZjzPlsPIeQpOlcLhnkcJGpZ2NlUbmmEt2N3shpisAs4EbpnuRlAve+wy21vTzE+znG8OVMXhlaVD/wDc4dSDIqXvpb3zboCVP3he2rdkeyKYQd7Nlaa2/wAMY5hb/i35Ucb7eYaC6xXmccktkB832+l6x9U46l8kY5NvSJ6WPPOWPQyHjXaiGXDTS4NT4QEyP76Z/DmfkTvtpyqD7H4ExxF23ksQP1QND89fwr3G49PtHE2myRGeJ3jVVOVnY7L0JJJ16GluykbLhlzcySv7JOn43/Cq3CdIqL5xx795J+K6h26eLz1JeiiiuiOcCiiigCo72gYuUYCCN5VMZmLJHmDMuRCCdPdXxjQ1I1WuJ4f7XxDDYUa5njjNv+44zbbALY/Wqmua7IvcPTdx9LdjcH3OAwsf3IIgfXIL/jUxXiCwsK9rEN8KKKKAKbcSa0Uh6I5/ymnNM+MyZYJSBe0bm3XwnpQGC+yM2xPDTe3hxnzuygD8qvH/ABAYBZOGh7+KGVHUcyGujD8Qf7tU72UYIvPw7oseJkPkFliI/G31rSvaHwSTEqoRS6ZWRlG4zc7c6hvsdcOZLJJVBTlhvBmXZbF97hIm5hQh9U8P7r13x17rHH/1ZUQ+ag53HzCkfOofsRBLBNicFMCHiJcg6EAEKx873Q6dfWnXGJf+ewaf+V/8hA/I1iQ0/Lr8Y26/7NKVudLldegh20w5RExMWjxHKdBYxvdSNvO3lc0xRrgEbHWp3tIVfCYgA3Kqb+RUB/ytVa4af0Uf7C/lXWaV7tHNa6OyZJYchBmO52FL4bEZrgimG9SOFC2spBPO387Vp1N5x4GRYljItRRRVggCiinvDuH95dnYRxKfHI2w/VUDV3t8I+dq+NpLLPqTbwg4TwuXEyCOFbk7n4VHVjyFXqHG4PhKFUPf4k++Vtf9knUIv6upqr4rtFkjMGBUwxfE1x30h2zOw930H+lQBqvKuVv6tl5fcsxtjT+jeXn5ft9yY452lxGLJEr2TlGmifP7x9ah6KsXCsFBhwJsf4iReLDD32vs8n3V6X338jL3a44S+CIu9bLMn8WUjtGEEXePGrlCMoa9rkga23HlTzh2NWaMOvoRzU81PSmfaxh9nktoLrl1uR4wQL89OdN+JkwGPGpfu5wpnTo7rmLD11Pr61Rv1caNRGMukv5L9Gjeo0zlHrF/QnaK8VgQCNjqPQ7Gva0jLCiiigFMM0YYGcsIgbuUtmCjci+ldexLhn2zik+MykRQ5mQHWzS3WNb8yEzfhVc7XY/JFkX3pNP7vP66D5mt29lfZj+j8BHG4tNJ+lm6h2A8J/ZAC+oPWsjX2ZmorwNvhtWIOb8S4CiiiqBpBRRRQBTLjePXD4eWZyAsaM5JNhoDb6nT509qge23BNLw4Hxd1HPFJiAt7mEZlbbcAsrf3b8qAgvY5LAy4QeCOePDTKFuLzLNLGxbkSV7u1hf3+Va3WD4jDBRgFhUCSTGYcYbLoQkRvKw5hQGQE+ZvtW8UBivtpwAwuLg4hBrJbLiI+TR2yhjba4uvyU8qq2LcS47AzRm6NHLY+iMdeh1/CtV7dcCmmlLCMyRugQgC9twVI6G5186yXEYeXguJGHxQPcSASRncoGJGpGlxazAeR565U5WSslJR70c49U1/K6l6CioJN7S6+jQmMS2fEqQckuKWA3B2eJ0J19EN/SmHDlZERJUeNwitlkUoSpvZlB3U9a0fg+EGIkjRLESEeIWIy7lr+g/CqR2h4zJjuISzHSGLNh4EGwjRrAep94nztyq5wnVzuk8rZYX3KfFNPCEOvr9hKnuAj0J66CmkaXIA507xM2UZV/2H8a6WvC7zOZnl91HGLxF/CNufnTqAHKMx1pjg4szeQ1/hUlUteX3mRzwu6j0edKTzs9r7DRQNFUeQ5fv3NzSVFS4IwoooofDuKQqQRuNQbA2PXXnXLsSSSSSdSSbknqTzNJTzKilnNlAuSahJOPvKSmCheRhucjEAHQGw8+ZsKiturq3kyenT2WvEUcdopUlmgw5JN5F7zJuAxC26ZrEnXbTrVr7S8NbEYd4oR4iVyAn7rAgbb20pp2W7Id04d/0uINzcG6KT7xB576sdN9t6vULLhkLxZZJhYGT+zivsEv77+etvrXCcR135jUKyPSPj9vM7XQ6T8vR2b6v38DLsYcdglSPE4GRbKFU6kEKANwGF7b60pwvjiysUZTHIPgY/W1wNfK1X/CsJJc2JkOX3pCSSzC/ugbkn6Co7t9goOJyBzGImUZVdQO8Ycg/Igchy61f034ha3s6eC8SlfwOEtodfMhgb6ik8ROsal3NlUXJqMxXZSTCr3uExF8qZpFlsqm1yQDex0621vY1DxyYjicqQxIbaXVAW+Z/cK3aOK1XwzX1Ma3hU6ppTe31HvZbhsnEcaHCm2YCMcgRqPkouxPWvqpaqXYDsanD4hcXlKgHoo3Kjqb7nmat1U7ZJvC+fqaFMWt3t5LySCiiioScKKKKAKzL2tcYczYbARkhZM0+It8USHwof1WYa+nS9abWM+0CRRxzxEAnBoEB5kzMSB1NhQFc7Q4r7IYsdCo7+GRLN1Q3DI3UEG3lyrfuE45Z4Y5UuFdQwB3F+VfPnb4WwkinRgVOU7+F1VtPLML+orb+wbf8jD5Aj6MaAn7VU+3XYmLiMZD6SBbK3Qi5U9RYk6jqRrVsorzOCksM+xk4vKPmfBYzG9ncYiYlC0V8y21V0JGcxt16qedtr3LASRvPipYD+hknd4wRYhSSdRy328q+k+0XAYMbC0OKQOh/xKeTKfhYda+be3HY2bhE/wCikEsTAup+ILfQSqNufiGhsdtqkoSrnzJe/Mh1CdkOXIvHIV232v0rxlIsTz1pLgOPjm30k+4fzHWnE8l2J+nyrXTTipJmJKLjLlaFFmKAAW6n16VILra255c79KiA2t69D66k9f31JGzBFKvJJzSBTZjY9P8AauwaiHYk3O5qQMgRQDvbapI2Zzk8Srx0F6KbQYq4JbS382pOPFEsOhNrV67SJ57NjDtc94RGNXdlyqNzr/G1XfDosaCOGNYo9DkTYkC13O8jfrNc+m1U/stF3+Knmk17ohI+i3LagdbDf9arjXB8f1ztu7OPRHb8G0fZUqT6s7EpAyg2B3A5+tt/nXFFSX2ARR95iCFuLxxH3n82t7qc7m17VgwhKfQ15SUeoxULY3JzchbT1J/d+PVnj8akKF5WCqOZ5noBzPkKgOPds4orrDaWTXUf1anzPxeg+oqtYHh+J4lIHlY9398jwgfdReZ/kmr9OgbXPd3Y/VlazVJPlr3Yvj+Iz8TlEUAKxA3IO1h8chH4D863X2R8Ojw+FeKNBcNd5LeKQkfEfLkNgD63rvYzsUSoWJckXxSN7znnb7x89h+Farw7AJAgjiFlH1J6k8zWrpHOUk61y1r6+pQv5Uu88zfyQ6ooorTKYUUUUAUUUUAVmHtR4ADjcBiwCW71YGAG+XPMpv55WX5itPriWJWtmANiGFxexGx9aA+ee1GGMmF4WbXafBYkHcl5ljQ5j5my1t3YrDd3gMMt7nukYnqWXMfzpzJwHDnuB3agYZs0AXQIQhTQDS2UnT06VIooAAAsBoByoD2iiigPDVA7S9iZ8VinlDxiNgoGYsWAC2tlAsdbnfnWgUVJXbKt5iRXUxtWJGF9u/ZTh8NhjPFOUnDDSwWNyTsoBuhAubi+x0rMU4pLCcs65hyPMjqD8VfSvtC7MyY6KNYWVWR81nvYgqRuASCKxntJwF8NM2HnXNb3TY5XFtGTr8ulT1d5ZT7xWufI+WUcx+pBYbjET/FlPRtPx2p8pvtqKjuL9kGiIBDRMVDhHF/C3unqt+hrni/YvHYJ2BXNlCMzQtmUd4CVU7HNodLV77acf1LP7EX5euazCWP3JaIi4J2Gv0olkLG5qq/0tiI9HH+NSD+6lk7SHnGPk3+le1qY9HsRvR2dVuWK9NsXxJYLMdW3VeZ/gKih2l/7f+b/AEpjBxW0plkjWRreAPfIp5eEe9bpfzrxbqVGOYbslp0bcv8AJsi49gOHuA+Id9Jb+C25DHxnprmsB1q0YvFpELyuqD9YgfnvWY4ntPi5jlVyoOmSFcv5eL8af9nuwuMx0h/RyKNy7qSb6feI+pI2rl79C7bHZdLHouv9/I6SvUqEFCuOf3LJifaDh4NYEM0vJmFokPUX1ZvUWH4ip43iuN4k599wTqFuF/vsTr8zWl4f2M9wFYr9oY7gsAF/u6A/U1oHZfsYkAVpVXMPdjW2RPpoT+H51LVXGuXJVXv5y6fuRzm5LmnL4IzrsB7Gc+WbiJuu6wrcX82Oht5furVsD2PwsVssd7bBiSoHTLt+FTwr2r7pjLHPu/UqKxr9Oxyq20FdUUVMeAooooAooooAooooAooooAooooAooooAooooArh0B5C/K4oooCJ4b2ejjEhktLJMc00jqDn6LbZUAsAvK3zpXEcEikjkjkGZZGLOdiWNrG46WAHQKKKK+8zznJ45I4xgok3s8Uy5O/OQ9YwTb1zWJ+VUzFdiom4j9jJXKWtnEag232vvbn+HKiirqtlPaXkZ3ZRhjl2382aUfZLwk74QdNJZx+UlL4T2X8Kj1XBxn9tpJB9JHNFFUTUJHAdjcDCf0WGjW/QG30JtU5HEFFlAA5ACw+lFFeFCMXsj7KTfVilFFFez4FFFFAFFFFAFFFFAFeUU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69" name="68 Diagrama"/>
          <p:cNvGraphicFramePr/>
          <p:nvPr>
            <p:extLst>
              <p:ext uri="{D42A27DB-BD31-4B8C-83A1-F6EECF244321}">
                <p14:modId xmlns:p14="http://schemas.microsoft.com/office/powerpoint/2010/main" val="549928556"/>
              </p:ext>
            </p:extLst>
          </p:nvPr>
        </p:nvGraphicFramePr>
        <p:xfrm>
          <a:off x="577791" y="1484784"/>
          <a:ext cx="76836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0" name="69 Grupo"/>
          <p:cNvGrpSpPr/>
          <p:nvPr/>
        </p:nvGrpSpPr>
        <p:grpSpPr>
          <a:xfrm>
            <a:off x="793791" y="2113692"/>
            <a:ext cx="2280165" cy="2539444"/>
            <a:chOff x="793791" y="2113692"/>
            <a:chExt cx="2280165" cy="2539444"/>
          </a:xfrm>
        </p:grpSpPr>
        <p:pic>
          <p:nvPicPr>
            <p:cNvPr id="71" name="7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6862" y="2742712"/>
              <a:ext cx="769998" cy="758296"/>
            </a:xfrm>
            <a:prstGeom prst="rect">
              <a:avLst/>
            </a:prstGeom>
          </p:spPr>
        </p:pic>
        <p:sp>
          <p:nvSpPr>
            <p:cNvPr id="72" name="71 CuadroTexto"/>
            <p:cNvSpPr txBox="1"/>
            <p:nvPr/>
          </p:nvSpPr>
          <p:spPr>
            <a:xfrm>
              <a:off x="1187624" y="2113692"/>
              <a:ext cx="1312040" cy="523220"/>
            </a:xfrm>
            <a:prstGeom prst="rect">
              <a:avLst/>
            </a:prstGeom>
            <a:noFill/>
          </p:spPr>
          <p:txBody>
            <a:bodyPr wrap="square" rtlCol="0">
              <a:spAutoFit/>
            </a:bodyPr>
            <a:lstStyle/>
            <a:p>
              <a:pPr algn="ctr"/>
              <a:r>
                <a:rPr lang="es-CO" sz="1400" dirty="0" smtClean="0">
                  <a:solidFill>
                    <a:schemeClr val="bg1"/>
                  </a:solidFill>
                </a:rPr>
                <a:t>Definir ciclo de vida</a:t>
              </a:r>
              <a:endParaRPr lang="es-CO" sz="1400" dirty="0">
                <a:solidFill>
                  <a:schemeClr val="bg1"/>
                </a:solidFill>
              </a:endParaRPr>
            </a:p>
          </p:txBody>
        </p:sp>
        <p:sp>
          <p:nvSpPr>
            <p:cNvPr id="73" name="72 CuadroTexto"/>
            <p:cNvSpPr txBox="1"/>
            <p:nvPr/>
          </p:nvSpPr>
          <p:spPr>
            <a:xfrm>
              <a:off x="1088517" y="3502502"/>
              <a:ext cx="1611275" cy="307777"/>
            </a:xfrm>
            <a:prstGeom prst="rect">
              <a:avLst/>
            </a:prstGeom>
            <a:noFill/>
          </p:spPr>
          <p:txBody>
            <a:bodyPr wrap="square" rtlCol="0">
              <a:spAutoFit/>
            </a:bodyPr>
            <a:lstStyle/>
            <a:p>
              <a:r>
                <a:rPr lang="es-CO" sz="1400" dirty="0" smtClean="0">
                  <a:solidFill>
                    <a:schemeClr val="bg1"/>
                  </a:solidFill>
                </a:rPr>
                <a:t>- Paso 1, - Paso 2,…</a:t>
              </a:r>
              <a:endParaRPr lang="es-CO" sz="1400" dirty="0">
                <a:solidFill>
                  <a:schemeClr val="bg1"/>
                </a:solidFill>
              </a:endParaRPr>
            </a:p>
          </p:txBody>
        </p:sp>
        <p:pic>
          <p:nvPicPr>
            <p:cNvPr id="74" name="7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791" y="3921246"/>
              <a:ext cx="338501" cy="202290"/>
            </a:xfrm>
            <a:prstGeom prst="rect">
              <a:avLst/>
            </a:prstGeom>
          </p:spPr>
        </p:pic>
        <p:sp>
          <p:nvSpPr>
            <p:cNvPr id="75" name="74 CuadroTexto"/>
            <p:cNvSpPr txBox="1"/>
            <p:nvPr/>
          </p:nvSpPr>
          <p:spPr>
            <a:xfrm>
              <a:off x="1171930" y="3888316"/>
              <a:ext cx="751783" cy="307777"/>
            </a:xfrm>
            <a:prstGeom prst="rect">
              <a:avLst/>
            </a:prstGeom>
            <a:noFill/>
          </p:spPr>
          <p:txBody>
            <a:bodyPr wrap="square" rtlCol="0">
              <a:spAutoFit/>
            </a:bodyPr>
            <a:lstStyle/>
            <a:p>
              <a:r>
                <a:rPr lang="es-CO" sz="1400" dirty="0" smtClean="0">
                  <a:solidFill>
                    <a:schemeClr val="bg1"/>
                  </a:solidFill>
                </a:rPr>
                <a:t>Tarea 1</a:t>
              </a:r>
              <a:endParaRPr lang="es-CO" sz="1400" dirty="0">
                <a:solidFill>
                  <a:schemeClr val="bg1"/>
                </a:solidFill>
              </a:endParaRPr>
            </a:p>
          </p:txBody>
        </p:sp>
        <p:pic>
          <p:nvPicPr>
            <p:cNvPr id="76" name="7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7704" y="3934550"/>
              <a:ext cx="338501" cy="202289"/>
            </a:xfrm>
            <a:prstGeom prst="rect">
              <a:avLst/>
            </a:prstGeom>
          </p:spPr>
        </p:pic>
        <p:sp>
          <p:nvSpPr>
            <p:cNvPr id="77" name="76 CuadroTexto"/>
            <p:cNvSpPr txBox="1"/>
            <p:nvPr/>
          </p:nvSpPr>
          <p:spPr>
            <a:xfrm>
              <a:off x="2213152" y="3887509"/>
              <a:ext cx="860804" cy="307777"/>
            </a:xfrm>
            <a:prstGeom prst="rect">
              <a:avLst/>
            </a:prstGeom>
            <a:noFill/>
          </p:spPr>
          <p:txBody>
            <a:bodyPr wrap="square" rtlCol="0">
              <a:spAutoFit/>
            </a:bodyPr>
            <a:lstStyle/>
            <a:p>
              <a:r>
                <a:rPr lang="es-CO" sz="1400" dirty="0" smtClean="0">
                  <a:solidFill>
                    <a:schemeClr val="bg1"/>
                  </a:solidFill>
                </a:rPr>
                <a:t>Tarea 2…</a:t>
              </a:r>
              <a:endParaRPr lang="es-CO" sz="1400" dirty="0">
                <a:solidFill>
                  <a:schemeClr val="bg1"/>
                </a:solidFill>
              </a:endParaRPr>
            </a:p>
          </p:txBody>
        </p:sp>
        <p:pic>
          <p:nvPicPr>
            <p:cNvPr id="78" name="77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7328" y="4303199"/>
              <a:ext cx="401531" cy="349937"/>
            </a:xfrm>
            <a:prstGeom prst="rect">
              <a:avLst/>
            </a:prstGeom>
          </p:spPr>
        </p:pic>
        <p:sp>
          <p:nvSpPr>
            <p:cNvPr id="79" name="78 CuadroTexto"/>
            <p:cNvSpPr txBox="1"/>
            <p:nvPr/>
          </p:nvSpPr>
          <p:spPr>
            <a:xfrm>
              <a:off x="1649222" y="4328270"/>
              <a:ext cx="1138474" cy="307777"/>
            </a:xfrm>
            <a:prstGeom prst="rect">
              <a:avLst/>
            </a:prstGeom>
            <a:noFill/>
          </p:spPr>
          <p:txBody>
            <a:bodyPr wrap="square" rtlCol="0">
              <a:spAutoFit/>
            </a:bodyPr>
            <a:lstStyle/>
            <a:p>
              <a:r>
                <a:rPr lang="es-CO" sz="1400" dirty="0" smtClean="0">
                  <a:solidFill>
                    <a:schemeClr val="bg1"/>
                  </a:solidFill>
                </a:rPr>
                <a:t>Actividad 1</a:t>
              </a:r>
              <a:endParaRPr lang="es-CO" sz="1400" dirty="0">
                <a:solidFill>
                  <a:schemeClr val="bg1"/>
                </a:solidFill>
              </a:endParaRPr>
            </a:p>
          </p:txBody>
        </p:sp>
      </p:grpSp>
      <p:pic>
        <p:nvPicPr>
          <p:cNvPr id="80" name="79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9872" y="3297088"/>
            <a:ext cx="2053444" cy="1356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 name="0 Imagen"/>
          <p:cNvPicPr/>
          <p:nvPr/>
        </p:nvPicPr>
        <p:blipFill>
          <a:blip r:embed="rId12" cstate="print">
            <a:extLst>
              <a:ext uri="{28A0092B-C50C-407E-A947-70E740481C1C}">
                <a14:useLocalDpi xmlns:a14="http://schemas.microsoft.com/office/drawing/2010/main" val="0"/>
              </a:ext>
            </a:extLst>
          </a:blip>
          <a:stretch>
            <a:fillRect/>
          </a:stretch>
        </p:blipFill>
        <p:spPr>
          <a:xfrm>
            <a:off x="6313841" y="3222856"/>
            <a:ext cx="1800200" cy="1500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CuadroTexto"/>
          <p:cNvSpPr txBox="1"/>
          <p:nvPr/>
        </p:nvSpPr>
        <p:spPr>
          <a:xfrm>
            <a:off x="6838011" y="2908116"/>
            <a:ext cx="642676" cy="369332"/>
          </a:xfrm>
          <a:prstGeom prst="rect">
            <a:avLst/>
          </a:prstGeom>
          <a:noFill/>
        </p:spPr>
        <p:txBody>
          <a:bodyPr wrap="none" rtlCol="0">
            <a:spAutoFit/>
          </a:bodyPr>
          <a:lstStyle/>
          <a:p>
            <a:r>
              <a:rPr lang="es-CO" dirty="0" smtClean="0">
                <a:solidFill>
                  <a:schemeClr val="bg1"/>
                </a:solidFill>
              </a:rPr>
              <a:t>EPFC</a:t>
            </a:r>
            <a:endParaRPr lang="es-CO" dirty="0">
              <a:solidFill>
                <a:schemeClr val="bg1"/>
              </a:solidFill>
            </a:endParaRPr>
          </a:p>
        </p:txBody>
      </p:sp>
      <p:sp>
        <p:nvSpPr>
          <p:cNvPr id="28" name="TextBox 2107"/>
          <p:cNvSpPr txBox="1"/>
          <p:nvPr/>
        </p:nvSpPr>
        <p:spPr>
          <a:xfrm>
            <a:off x="273050" y="434650"/>
            <a:ext cx="2210718" cy="461665"/>
          </a:xfrm>
          <a:prstGeom prst="rect">
            <a:avLst/>
          </a:prstGeom>
          <a:noFill/>
        </p:spPr>
        <p:txBody>
          <a:bodyPr wrap="square" rtlCol="0">
            <a:spAutoFit/>
          </a:bodyPr>
          <a:lstStyle/>
          <a:p>
            <a:r>
              <a:rPr lang="en-US" sz="2400" b="1" dirty="0" err="1" smtClean="0">
                <a:solidFill>
                  <a:schemeClr val="accent3"/>
                </a:solidFill>
                <a:cs typeface="Roboto condensed"/>
              </a:rPr>
              <a:t>Metodología</a:t>
            </a:r>
            <a:endParaRPr lang="en-US" sz="2400" b="1" dirty="0">
              <a:solidFill>
                <a:schemeClr val="accent3"/>
              </a:solidFill>
              <a:cs typeface="Roboto condensed"/>
            </a:endParaRPr>
          </a:p>
        </p:txBody>
      </p:sp>
      <p:sp>
        <p:nvSpPr>
          <p:cNvPr id="2" name="1 CuadroTexto"/>
          <p:cNvSpPr txBox="1"/>
          <p:nvPr/>
        </p:nvSpPr>
        <p:spPr>
          <a:xfrm>
            <a:off x="6790740" y="5229200"/>
            <a:ext cx="1453668" cy="338554"/>
          </a:xfrm>
          <a:prstGeom prst="rect">
            <a:avLst/>
          </a:prstGeom>
          <a:noFill/>
        </p:spPr>
        <p:txBody>
          <a:bodyPr wrap="none" rtlCol="0">
            <a:spAutoFit/>
          </a:bodyPr>
          <a:lstStyle/>
          <a:p>
            <a:r>
              <a:rPr lang="es-CO" sz="1600" dirty="0" smtClean="0"/>
              <a:t>(Villegas, 2012)</a:t>
            </a:r>
            <a:endParaRPr lang="es-CO" sz="1600" dirty="0"/>
          </a:p>
        </p:txBody>
      </p:sp>
      <p:sp>
        <p:nvSpPr>
          <p:cNvPr id="22" name="21 CuadroTexto"/>
          <p:cNvSpPr txBox="1"/>
          <p:nvPr/>
        </p:nvSpPr>
        <p:spPr>
          <a:xfrm>
            <a:off x="6835780" y="5522952"/>
            <a:ext cx="1425455" cy="338554"/>
          </a:xfrm>
          <a:prstGeom prst="rect">
            <a:avLst/>
          </a:prstGeom>
          <a:noFill/>
        </p:spPr>
        <p:txBody>
          <a:bodyPr wrap="none" rtlCol="0">
            <a:spAutoFit/>
          </a:bodyPr>
          <a:lstStyle/>
          <a:p>
            <a:r>
              <a:rPr lang="es-CO" sz="1600" dirty="0" smtClean="0"/>
              <a:t>(Giraldo</a:t>
            </a:r>
            <a:r>
              <a:rPr lang="es-CO" sz="1600" smtClean="0"/>
              <a:t>, 2010)</a:t>
            </a:r>
            <a:endParaRPr lang="es-CO" sz="1600" dirty="0"/>
          </a:p>
        </p:txBody>
      </p:sp>
      <p:sp>
        <p:nvSpPr>
          <p:cNvPr id="3" name="2 CuadroTexto"/>
          <p:cNvSpPr txBox="1"/>
          <p:nvPr/>
        </p:nvSpPr>
        <p:spPr>
          <a:xfrm>
            <a:off x="649775" y="1196752"/>
            <a:ext cx="7450617" cy="707886"/>
          </a:xfrm>
          <a:prstGeom prst="rect">
            <a:avLst/>
          </a:prstGeom>
          <a:noFill/>
        </p:spPr>
        <p:txBody>
          <a:bodyPr wrap="square" rtlCol="0">
            <a:spAutoFit/>
          </a:bodyPr>
          <a:lstStyle/>
          <a:p>
            <a:pPr algn="ctr"/>
            <a:r>
              <a:rPr lang="es-CO" sz="2000" b="1" dirty="0">
                <a:solidFill>
                  <a:schemeClr val="accent4"/>
                </a:solidFill>
              </a:rPr>
              <a:t>M</a:t>
            </a:r>
            <a:r>
              <a:rPr lang="es-CO" sz="2000" b="1" dirty="0" smtClean="0">
                <a:solidFill>
                  <a:schemeClr val="accent4"/>
                </a:solidFill>
              </a:rPr>
              <a:t>arco </a:t>
            </a:r>
            <a:r>
              <a:rPr lang="es-CO" sz="2000" b="1" dirty="0">
                <a:solidFill>
                  <a:schemeClr val="accent4"/>
                </a:solidFill>
              </a:rPr>
              <a:t>para </a:t>
            </a:r>
            <a:r>
              <a:rPr lang="es-CO" sz="2000" b="1" dirty="0" smtClean="0">
                <a:solidFill>
                  <a:schemeClr val="accent4"/>
                </a:solidFill>
              </a:rPr>
              <a:t>la evaluación </a:t>
            </a:r>
            <a:r>
              <a:rPr lang="es-CO" sz="2000" b="1" dirty="0">
                <a:solidFill>
                  <a:schemeClr val="accent4"/>
                </a:solidFill>
              </a:rPr>
              <a:t>y la integración de </a:t>
            </a:r>
            <a:r>
              <a:rPr lang="es-CO" sz="2000" b="1" dirty="0" smtClean="0">
                <a:solidFill>
                  <a:schemeClr val="accent4"/>
                </a:solidFill>
              </a:rPr>
              <a:t>lenguajes </a:t>
            </a:r>
            <a:r>
              <a:rPr lang="es-CO" sz="2000" b="1" dirty="0">
                <a:solidFill>
                  <a:schemeClr val="accent4"/>
                </a:solidFill>
              </a:rPr>
              <a:t>y de </a:t>
            </a:r>
            <a:r>
              <a:rPr lang="es-CO" sz="2000" b="1" dirty="0" smtClean="0">
                <a:solidFill>
                  <a:schemeClr val="accent4"/>
                </a:solidFill>
              </a:rPr>
              <a:t>propuestas </a:t>
            </a:r>
            <a:r>
              <a:rPr lang="es-CO" sz="2000" b="1" dirty="0">
                <a:solidFill>
                  <a:schemeClr val="accent4"/>
                </a:solidFill>
              </a:rPr>
              <a:t>metodológicas</a:t>
            </a:r>
          </a:p>
        </p:txBody>
      </p:sp>
    </p:spTree>
    <p:extLst>
      <p:ext uri="{BB962C8B-B14F-4D97-AF65-F5344CB8AC3E}">
        <p14:creationId xmlns:p14="http://schemas.microsoft.com/office/powerpoint/2010/main" val="139727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2"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AutoShape 9" descr="data:image/jpeg;base64,/9j/4AAQSkZJRgABAQAAAQABAAD/2wCEAAkGBxQSEhUUEBQVFhQXGBcVFRYVFxcYFhgXGBYXFxgYGBkYHCggGBomHhwXITEhJSkrLi4uGh8zODMsNygtLisBCgoKDg0OGxAQGzcmICQ3LCw2MSwsLDQtNC4sLCwsLCwyNywsLDQsNiw0NCwsNDQsLDQsNCwsLDQsLCwsLCwsLP/AABEIANUA7AMBIgACEQEDEQH/xAAcAAABBQEBAQAAAAAAAAAAAAAAAwQFBgcCAQj/xABJEAACAQIEAwUFBAYIBQMFAQABAgMAEQQSITEFQVEGEyJhcQcyQoGRFFKhsSNicsHR8BUzQ4KSouHxCCRTY3OTwtIlNESUwxb/xAAaAQEAAwEBAQAAAAAAAAAAAAAAAwQFBgIB/8QAMREAAgIBAgMGBAYDAQAAAAAAAAECAxEEIQUSMRMiQVFh8IGRodEGFDJxseEjwfFC/9oADAMBAAIRAxEAPwDcKK8r2gCiivKA9FFeAV6KAKKKKAKKKL0AV4WqL7RdocPgYjNipVjTYX95ja+VF3ZvIViXaHtvjeKOO5aTB4NTdMhtNJY6MzDb0By/tWoD6BvXkkgUFmNgASSdAANSSeQrB+GRYzFSR4dMdjRmIBYTEEAasxIF9gaY9s+yqxzGFMfi5rXEhlfMLn4N9TbfT99AaJL7WsMJsoikaK9u9BG33gh1t87+VXleJRd33veJ3eXPnLALlIvmudhbWvl9OxysQBLISSABYak6DnS/EexcKOUixEjqLAsQLMw94qL+7fagNkg9q2FacR5JBGWyiU2tqbBim4Xz38qu8nEIlF2kjUdS6gfia+buzXs3XFzrEJZANS7AL4UG5/IfOnvaz2c4PCSCKKeeRxrJfuwFBGi6L73P6ddANzn7W4BPfxuFFuRniv8ATNTRu3/DB/8AnYf/ANRT+VYNguyWCzDvvtOW/iKSx3t5KYd/mKdYTs9w8OO8glaPnac57db5QCfLSgNd4x7U+GwpmXEpK1wMsd2Op1O1rAXP061UuKe3KPbDRL5NKWJ/woP/AHVRp+zeFLMUjYKT4VMjEgcgTfU1z/8A5vDf9P8Azv8A/KgNB7T+2qBVQYAh3Iu7yRyZU/VCkLmbfXbTnfRv2Z9uEXiXiA5XWSFDr5MhJ+o6bVR17OYYf2Q+bP8A/Kl4uDwLtEnzF/zoB1279p642TLE0iYZfdW1s5++4B+g5etSvs79quHwsckWLeYpdTDZc5XfMN9F92w8zUR9lj+4lv2V/hUrxaLDCCLDxwQkqM00vdoWZzqUDWvlXQeZHQagTuJ9vOEVyI8PKyjZiVW462sbVJ8P9tXDnQNKZY21uvds4Gp+JRrprWcR4CJfdjQeir/Co7ifaCKHwr432yrsPU/uFzQGvYv2zcLVC0cjyNyQRSKT/eZbAU84B7UsBiIs8k0cDXKmOSRb6AG4Olxr05GsE4ZwTEcSxCJlVC5sqqoBAtqxNr2A1Ja/kNq+lOzvZHC4PDpBFDGQo8TsilnawzOxPM/htQE/RaiigC1FFFAFFqKKALUUji8SkSNJIwVFBZmOwAFyazOf2xwpMe8iIw1yA97ynTQ5LW1NtL6fhQGos1hc/jWL8Y9tb95NDgcOkxzEQyXawA0zMvxAnXdQAReoLtT2rx3F18IbC8PYsqj45gu5J3ceQ8IJtqRSPA+HwwkDL4B4n+89vhJ89vK9AO+McBPgxHEpzisZMocLr3MEZ1UBdLseQsANTYmxpvS+NxTSyNI5uzG56eQHkBYDyArjDxZmC3sCRc72HM+enKgLNwTEjA4VsRp9onvHAD8KKfHJb9rTzsPOqsxJNzck6kncnmaOP9oIzIM7BQAscUYuxVF0VbKCb8z5k164HJlbUg5TexFtD0OooARiDcaHUfUWNc0V1HGWIUWuSAL7XOmvlQF37N4kYDAPimAM05yQg8wugPoDmY+i9apM0pdizklmJZidySbk1I9oOJ986hL9zEoihG3gX4iOrHX6dKi6AKKKKAKKKKAKKK5lkCgliABuSbAetAdUz4jxOOEXkbU7KPePoOnntUYeLy4mUYfh0bSSsbA218yAdAP1msKunDPYbM6rJi8Svek3dApdR0u1wWP4etAUzgmCxvGJu5wo7uOxZmNwoUffYDW50sP3VbsD7GcVGtwYC97G7te3UHJYelbD2X7OxYGERQjzdyBmduptsOg5VMUBUOwXYsYAM8jK876FlBAVNPAt9d9SdL2HSrfRRQBRRRQBRRQTQBXIYai+o3HT1qD7bdoFwODlnJAYDLHm27xtF9bb26A1814bi+Knlf7LI6Fw3ezFirMCDmzMOvIbnSgNH9tfbtcy4HCsJDe82Q3Ga9ljNtyDqR1y9KqXYDsiMRi0k4jYxoGlkQ+6ERb2fyvYZR/pXHB+CxwC48T83O/oByFTcWLKxui6d4RnPVV1C+mbU+i0A67Q8U+0TFwMsagJEgAASNdFAA0HXTrUaqk7VxPKsaGSVgqDcncnoBux8qhuELNxbEfZ8OrLHa7KpAZlvq0jnRV8hfoAxoB1PxtAxjhQ4iX7sZ8Km41Zhf8AD6ihuHYh1L46cQxDVoojlFujMPy8VSnaGCPAu+FwzKiwhftEwGiEi5Avq8moAG99Tpa9cwWGOKIdwVw6kmONjdpG/wCpKfiJ/wBNtwO8FAsh/wCWi7iAad5/byj9Vjqinr/sJuKJUUKihVUWAGw/18+ddAV6B018hv8AKgPKKluP4L7P3cB/rFUPN/5H1C/3VC/MmomgCiiigCiiigCikcRjoord/IIwfIsfkq6np08xVVxvGJp9I/0UfX4z8+Xy+tAWbE8dw0Cyd6TJJlKxxIdnINmkb4VXQ23J5WvVH4hjJZirTmyFgAo0AHUA+XM0tHh0jGY/U/upXC4DEY4FcPDmVCWLaAkkAKhYmxY/Cg1JY78gPoj2Z9ho+HxZ2CGeQaldQqmxyq25voSedh0q8Vjvs79qip3eA4ohgmjCwrIwKr4QFUSg6o/623M2rYQaA9ooooAooooAooqg+1Htc2CEUUcndGS7PLlDFIwbeFSQCxP4A8yLAXuWQKCWIAAuSdAANyfKvnP2jduu/wASzI7ZEOWFAxFgPjNvdJNzfexFM+Jdvsfio5cFBMZonNjMyZZCnMX+BDzDXPptTfg/Z5IbM/jk6n3R+yOvmaA5xLY3iRR+IzOY0CiNCbaW3y7AkWux8RqYw+HWNQqAKo2ApSigCkMbi1iXM997KALszHZVHM15xLGpAt3uXb+rjW2Zj18lHU/jVYhWbFy5i1sujSLosY5pF5nmfP6gGIwmIxkxWQhVjsGAN0iv8OnvS9R1ve1tNPw2ITg+GOGwmVcbKveTymxGFito0hO8ltl66nRReCwRGCiR4kHeFu7wcRFw8osWlfqiDUnmxUbA1Wp1MznCxOWQN3mLn+KWQm5F+l9vTy1A9jT7Y9/F9lRiwzEl55SfFJIT7xJvcnrbrawgW2pzwbhRkIjiGVEUszfDGii5Y/zqabny25XoDyrl7PeChmbFz/1UNyt9i6i5b0Ufj6VX+z/B3xcyxJoN3bkijcn8gOpq+dvcWmEwaYSHTOMtuYjW2YnzY6ed2oDO+J40zzSStu7FvQHYfIWHyprRRQBRSeInVFLOwVRzP861AY3i00iF8MuWIOIzM1tXKlgFB8lY3sflQE5jMbHELyMFHnufQbmoTG8XmePPh0KRFu7717XLZcxCr6EG+u42vTbAzLEhOQPiC1+/lu5VbCwjU+FWvc5jc7WtvSagu2pF2OpZgBcndmY2HqaAaJhBfNIS7cyxv+dOokZ3EcYzOdlH5k8h502g7yd+7wylm5nkPMk6AeZq/wDZfs39nuoIlmcjMyBtdPdW4vYen7qqavVxoj5y8EWKKHZL08yHwHYUSTR/bMSqQ6mWwtYAXyoSdWY6AkfuFTyY7u7DDKIY1BWJF3jB0JDb94Ru/vHa9tKnOI8Lw/cSxYq7ySKVCI1hEdwzMNCwIHh1Gmu9ULgeIfxwTf1sJyk73Xkf58qtcC1Stbjbhz/0UONUShFSr/SWRewH9IxPPNIsNge7mkPvuOTEnVBzO/TnXXsv9oT4KT+j+JNeMNkhlvn7s3sELC+aI/C3L02b4sytlMuY3ACBr+7sMq8l6W0qU4v7KZMTgmlY5cUq5oY9NQNSjk7MeW1jvztpaumK77e/kUtFfJvs0tl4m1g17WR+yT2jo2HOG4hJlmgFlZ75pIwbAHS+ddjztY9a0rhXHIMTf7PIHK2uLEEX8mANUOWWM42NLniny53JKiiivJ6KL299puG4cuVSJ8QR4YkYWX9aRh7o8tz051hnFMbPxOcYjiM6INAiZlUKt7hVUmyDX3jr+da7N7C+HMSRJiluSbK8eUXJIAvGTYbfKqx2i9iBiVWwbSTnUSKzRq17+EroBa2hF7319AK1HjMLB+jSSIAG3hYMD55lvm9aWx/HMIkjLHOHUWAcK1j4Re2m171c+xXsahCs/EoySbZIhIwKjmXKGxJ2ty166XjC+zfhcdsuChNvvgv9c5INAYhje0GFQJlmzkqGYKreEknw6ga2t9aOG9pYnWXuo2aQJ4DJlWGO+hlka50UbLa5J0rb+02HwXDsFPOMLhgsaEhBFGqs50RdF0uxArP+zfApOKYxRi3STD4ZUbEKqhFkncGRIQot+ijDDy0tre4AyeHiELT3xTzNGT+mkiCmVwPgjDkBEP5cuVS2G7SQgCPDxS8wihVJt1sGuTbU/nzpl7TsQj8Vxhi9wSlRYWF0ARreWZTTTshGe/Lggd3FK5/9Nl0+ZFATGOx8i4c4mRj3so7iDkUhW+ZrDZmtuOt+dP8AgnbHCx4aLCRcNaWQG/eCYrK8rCzEKkZuNBZbnQCq/wBs5LNBCNooUHzZQT+AWmPBUtdvVR8xY/gbUBor9ssXHhXhThv2eGQ5XmfvSxO5Bc2BNgRb1qGwZx2KJXBQiR1sWCgaKdLnMRpem2N4hfDYfDKfBF3khGwMsrEkj9lMq+pfrVz9n3El4fw/GY027yRlw8Cn4nVSw05i73PklAVSHtVxfAPJArJE4Yd4MkDm9gQCxDbA7X0ued6j+L9oeI4iQvPiFdh4MwWPLZSbWypa25+dN5JCzFmN2YlmJ3JJuSfMmuaA6TiGLA/rk138AJHn7lOv6SnCqe9jZjmzKY7ZbGy6gi9xr5U3EDFGkCnIhUM3wqWvlueV7GmrYyMKxLi4tZQCS1zrYjQWHU+lAK4i8jZpWLnkD7o9FGgpQynLlv4QS1uV7WLethXGFwWKm/qYGA+8/hH1aw/Op3hfYBpWviptALsEGigbnMR8rAXJIFV7NVTXtKW5LCiyW6RWhiS7ZIUaR+ign8qnuGdjJJLNjGsP+kh1/vHYfK/rV7SOJFEWEiWKIWAVR43O2aRtS7Hpc25VIYvh4w6DvtZnF1j+4v3ntueg+vSsnUcSnPKp2S8ff/S9TpIxw7Or8CFwWCjhUJEoVRyH7zuT5mnuHxTJmyGxYZSRvbmAeV+dI0Viucm+bO5pcqxjBH9oMQ0eGldDZlQ5SOROgPrrUT7OsMMLGcdNaSWUMuHicBhYNriJL/rBgo3JB5a1MdoIgcFiiVc2iJGXkcw8Tfqj94qP7N8Nb7HDJIRHEV8LNu1iQciDV/wHmK6v8O1QlFuXmc9xy6UElEm8Bxvunadl77EkkhpPcT9YAe83TYAbUhxPjuIxB/TSsR90HKn+FbCmEpW/hBt57n1tp/POuK7BVxzzY3OSdk8cudipdo4Dh5kxEegJ1H61tfkwv+Nb77K2wskBlw2cu2USF7BtrgAAkBdT56a7Vlr8GOMH2dSoZ9ELaDOBdR6k6fOrH/w6cXGTE4RxaRGEq394qfC6kfqsB/jrL1a7OTiuj3NfRPtYxk+sdvgbRRQKKoGkFFFFAFFFFAZb7cMbmGCwY/t5+8k/8cNiQfUtf+7Vq7AcH7jDF2W0kztK552LHux/gy/WqH24U4rtFhsONo4ByvYyM2Y/4Sp+Va5PiFijZ5CAqKWYnQAKLk0B8we1vgseF4pMkPiEgE2UG5R5CWZdvUgdGFQPZg2nCMG/SAxMMvwP73O4NtbjpTniEr4l8TxAsbmcsobW9yWynyC5VA+VWHheMCsshBItfTexFS1QU02vAguu7NpPoyn9ppe8xUrLfLmCi4I91QtjfbavcNikRACdbXNgdzU/3VsTjFcKT3zA6ajVtidRz6VKx8NhIBMUd7D4R+RqarSOxZTIbtbGqXK0VrCcXwyxTZ0kaYqFhsFEa3YFnY5rlrAgC1vFfe1mb8adlVACUTMyrfRc1ixsBzsLnyHStB4R2eXESrFDDHmbnkWwHNm00A/gOdXz2h8AXCcBxEOFW2VY2cqAC4EiGQm3KwOnQWrxfR2WzeWe9Pqe23UcIwfDQYqYAwwEqdjY23+81h/tUnB2Rxj++6RjmCbkf4B++rd2Yw4jwsKg38Aa/m92P4m1SuU6m2g3+e35H6GuXv4rapuMEtsm/XoYOKcinYXsGn9tM787AZR+JJq88M4TheHwgQwR/aX8XeMA7xIQMti9yrGwOm16SgYKbkXtsDtflfyG9ue1KSwtl71yfGTYndz8Teg69T9Kn56+Sbcv6J/y1SaWBuTelI8xsi3NyLAbk7DTmf41wqkkAAknQAaknoKt2GgTh0YklAbEuDkT7g6n95+Q51Xoqdjbbwl1ZLbYobLd+CFMLgE4fD384DTnSNOSkjYeY5n6edRxWIaR2dzdmNyf5+ld47HSTNmlYseV9hfkByHpTevuoujLEa1iK95Z8qrccylu2FFFMeN8Q+zwPLbNlAsNrkkKPlc1BCDnJRXVkspKKyx5KmZJEJYLIjRtlNiVcWI9KqfAZD3fcuTngJiIJvbxFhl6Lqfxqw47sri4sFHxX7UJGMUcz4bLkjEUihiqnOczC+9tflrUo+JxNjmaJwUmjQ9P0g0y67N/Guv4NVZpL+SW8ZfRnOcWlDU0OUesf4J6iiiuwOQFIJmRgyGzKQVI3BGxqqYeSSHiymNiryyLZr28Uzbk9M+vyqz1Wu2kTp3OIS4CsUD8g62kUDzFyap61dznXVF7QSzY4Po0z6sjvYX35+tdU14TixNBFKNpER+vvKG/fTqsU3wooooAooooDGk4l3faDic1xmiwojjBt7x7gCw52J5edTPt84w0HDREhscRIsZsbHIoLttyNlBHRjWbSHvOL44jnj4Yh/8Augf+2pf2849cRjcLhkZiFvmF/CGd1TTz8JvXmUkup9SbK5JwvNwpUi1bSRt9zdiPkLD5VGjE3wrSJ4THkOXzWRFy/Q/StFygCw22A8qoHbDgzwK7xawyW7wfcfMLMLcjoOevqKzeGcQi3Kt7OTbXxLOu0TfLPyx9B3jFy47FjU/pA2v6y5tfrS+HRpHA1JJHrvsPnamGInZ8diGckswjYk7+4v8AGpjh3ETh2DxBTINmYXCm2hA5kcr6X9K6fTP/ABo5zVr/ACs17gmHg4Vh8+JZRM4u9tWPREG5A+l7n0pHaztRJjbo3ggNx3YPvDq55ny2H41Ve+eaUySuzudWZiST5X6eWwqVweIEZzZQzj3c2qqfvEfEegOnW9TU0LeyW7IbtQ8KuG0UI9hsE8c68PxP6J2/SQNJoJI218PVt7D+FXPtOiROuHh9yIeI82kNrluptYeWoqicZg+03MzMz3zCS/jVuRB/dUJPhuIC+XFM99yznN9WufxrA1/A5PLq6y6/Y3dFxiGErX095Ne7LdnDiCJJARCPkXI5DoOp+nk37Sv3k7gEKIz3UaWbZdLLYEXJvTHsp2U46mHEo4kFYgNHBNmmQqVBAZnByeig2qI472h4xhJC82DwQm5SJZ2OnvCPvd/1stUHwp9mq4dc7+/QvrXpTc5dPAuvDMMMJY5O9xjDwRDURAjd7bH+epqC4xn71u+fPJ8ZGoB+6DtoLDTQbVV8D214yuZx9mBa5ZTHGpY9SUsb+ppfshxZ8fK0PdFcQurLe4IvYsSdQATrfqOtQa7h11NSSW3v5sk0msqtsfeWffyRLxRFr5QTYFjbkqi5J8q4q/Qth+GxFWIkmYeMCxJ8v1U9d9ao+MnDuWCKgOyp7orK1GnVSWZd7xXkXqrnY3hbeDEarHbBJppI8FEMudRNIzWAEWbRjf4QRfTU2AF72q1GVIo5MRPfuYQGcDQuxNkiU9WOl+QueVUrDyT4vEtjsUQCwtGg2VLWVVHwqBsOZua1eCcPd1isa2XvPw/kocV1qprcU9/exbeN8aMyRQJdcPAiRxKdyEUKHfzIG3L61EYPgOBt3mIQ5gbxxwnKzN9522VL8tz0tuUV3nYQ5VHGxxP5izncs7nreVd4eBnYLGpZjsqi5PypOlkxbhSqsVU7hdM37Vve+dSvONiFYzuWHA9n4IrNxGdE/wCwhzSnybLfL8vqKhPa9xvDz4JIMLEUjilVwxsu4ZdtSb33OtN8Nh2kYJGrMx2VRc/QUv247Gzw8NmxE+VAvdWS+ZjmlRdbaLv1NUdVCPK3OW/h/wANDSTnzpVx28X/AGaf7JceJuE4Rhuqd0fWMlPyAPzq31QPYYf/AKPBYfHNfz/Sv/Pyq/1kG4FFFFAFFFcSrcEA2uLX6edAfMmAlIx2JdT4m4kpB31SSeUH6gfSk+NjPxbDg8gh16gu/PzqT9mXCu+x7qwEix4ss99ivd4hM3+Iqf8Aake1SqvHwqJkVbKFuSdEbUkm+u9UdTCXPz+HLL5lqmS5eX1RaKiO1qg4Oe/3L/RgRUvSHH+GluH4qVjlRY2yk7u2nhUc+pPSuc0Sl28eXzNbUtdk8lIlRm4hYatJFCBqBclIlFybAXOlzUlj8IYpWiurMpykrquYbgHnY3F/I16vE0hx0LGNSG4eYmVhdXZopAuYHe5C39KagV3+lbx6HGa1LmXmSuHjCiw16nzpSmGAUZr39BT7MNr69K1YPKMiawz2rD2X4XGT9pxhCYZDpm/tXGyqN2A529OtoTDlRq4zW2S9r/tEagemp8t69xmMeUgub2FlUaKi8lRRoq+QpNSl3VsfYNRfM9y29oPaBLLdMLeJPvG3eH9yD8fMVTHckksSSdSSbknqSd6VwuGeVgkalmOwH4k9AOp0qSjeHDckxE31w8Z//s3+X1rxGEKliC3Pc5ztfNNi3Bez+ZRPi2EOGBBLNo0n6sa7m/W3PS9RPb3usRiExHDM+GmRQhkVineKoCromqkAAXvqAARpXuPx8k755nLt5nQDoo2UeQpxw/heYCSdxDD99tWa24iTdz57Co7KYy3t+XvqSVXyhtV8372RXeFcemhlWDHXbObRzdSTazHnrpfcc971baqvtHxyTz4GLCRmKOMlIyxFy7SJd25A+6dSatkgAYgMrWNiUYMt+YuNLjauE41pI025gsZO14XqZW1d55IDt6rvgmVScqMshUbHkSep159KbcKdTDGUvlyLa+h0FiN+txU/xCMNDKrWs0cikkXsCpGYeY3FUrsXiS0JQ/A2no2v53rX/DN+VKDMv8Q07KaLBRRQK645M7iiZmCoCzHQBQST6AVbOH9jljUScSlWBNxGGHeHyO9vQXPpUJh+NvCLYZViJ0LjxSt/fI0HkoFR00rOczszMd2Ylj9TvUUlZLZPC+pNF1x3ay/p/Zepu2eHwyGPhsA/bcEA+ZHvv87VnXb/AIzNiMPIZ5Ga5Ww2UeNToo0FSnDMGsrhXlSJSbZnv+Q/MkDzqR9rnZmDB8LzIS8jSxrnY8rMTYDQDTzqpf2VMWv/AE/Eu6ftr5p/+V4f0S//AA+xyjAsWv3JY93fbMGYOV8th6itUqmexvDlOD4QHcrI/wAnmkYfgRV0rKbyzYjHAUUUV8PQVy+1dVxObKT0BP4UBg3sBlBxeIa+shYjztdjb60h7Sx3XaGFp/EjLEVC6eAl4wt/UGmvsTumLwmlxIcX9AkQB/A1Lf8AEPhu7xWCxIv7pQn/AMcgcfPxt9K8WR5k/ieovDHbNc3sB5DQDyFIcdxYaJu/cBSpjF9lDAqAoHrsKVDX1HPX61Xu183dnDzOpaKOQlwBe11srW2uDci/P1rlNEm9RFZ8f4NzU7VN48BvwybD/wBK4CPEkBY17mfvB+jP6MhdToVJNr+Ypx2kSJcVMsC5Y1dkUXJ905Sbk8yDSXanEQT4JpBle4Uxm3iBL5fUa5h8jUfDfKtxY5VDXNzmCgMbnqbn513GkeWzk9esJC0bZdefL+NLYJCWzdPxJpui3IAqVjQKLD+fOtOqOWZFksI6p1hsJcZ5GyR/etdmI5Rr8R89AOZpCNgDci/kdvnaiaUubsbnbyA5AAaAeQ0qw8voQLHiOsRxA5THEO7iO4GrPbnI3xegso6c6ZUUUSS6BtvqLxOqa2DNyvqg+XxH109a4nnZ2zOxZjzPlsPIeQpOlcLhnkcJGpZ2NlUbmmEt2N3shpisAs4EbpnuRlAve+wy21vTzE+znG8OVMXhlaVD/wDc4dSDIqXvpb3zboCVP3he2rdkeyKYQd7Nlaa2/wAMY5hb/i35Ucb7eYaC6xXmccktkB832+l6x9U46l8kY5NvSJ6WPPOWPQyHjXaiGXDTS4NT4QEyP76Z/DmfkTvtpyqD7H4ExxF23ksQP1QND89fwr3G49PtHE2myRGeJ3jVVOVnY7L0JJJ16GluykbLhlzcySv7JOn43/Cq3CdIqL5xx795J+K6h26eLz1JeiiiuiOcCiiigCo72gYuUYCCN5VMZmLJHmDMuRCCdPdXxjQ1I1WuJ4f7XxDDYUa5njjNv+44zbbALY/Wqmua7IvcPTdx9LdjcH3OAwsf3IIgfXIL/jUxXiCwsK9rEN8KKKKAKbcSa0Uh6I5/ymnNM+MyZYJSBe0bm3XwnpQGC+yM2xPDTe3hxnzuygD8qvH/ABAYBZOGh7+KGVHUcyGujD8Qf7tU72UYIvPw7oseJkPkFliI/G31rSvaHwSTEqoRS6ZWRlG4zc7c6hvsdcOZLJJVBTlhvBmXZbF97hIm5hQh9U8P7r13x17rHH/1ZUQ+ag53HzCkfOofsRBLBNicFMCHiJcg6EAEKx873Q6dfWnXGJf+ewaf+V/8hA/I1iQ0/Lr8Y26/7NKVudLldegh20w5RExMWjxHKdBYxvdSNvO3lc0xRrgEbHWp3tIVfCYgA3Kqb+RUB/ytVa4af0Uf7C/lXWaV7tHNa6OyZJYchBmO52FL4bEZrgimG9SOFC2spBPO387Vp1N5x4GRYljItRRRVggCiinvDuH95dnYRxKfHI2w/VUDV3t8I+dq+NpLLPqTbwg4TwuXEyCOFbk7n4VHVjyFXqHG4PhKFUPf4k++Vtf9knUIv6upqr4rtFkjMGBUwxfE1x30h2zOw930H+lQBqvKuVv6tl5fcsxtjT+jeXn5ft9yY452lxGLJEr2TlGmifP7x9ah6KsXCsFBhwJsf4iReLDD32vs8n3V6X338jL3a44S+CIu9bLMn8WUjtGEEXePGrlCMoa9rkga23HlTzh2NWaMOvoRzU81PSmfaxh9nktoLrl1uR4wQL89OdN+JkwGPGpfu5wpnTo7rmLD11Pr61Rv1caNRGMukv5L9Gjeo0zlHrF/QnaK8VgQCNjqPQ7Gva0jLCiiigFMM0YYGcsIgbuUtmCjci+ldexLhn2zik+MykRQ5mQHWzS3WNb8yEzfhVc7XY/JFkX3pNP7vP66D5mt29lfZj+j8BHG4tNJ+lm6h2A8J/ZAC+oPWsjX2ZmorwNvhtWIOb8S4CiiiqBpBRRRQBTLjePXD4eWZyAsaM5JNhoDb6nT509qge23BNLw4Hxd1HPFJiAt7mEZlbbcAsrf3b8qAgvY5LAy4QeCOePDTKFuLzLNLGxbkSV7u1hf3+Va3WD4jDBRgFhUCSTGYcYbLoQkRvKw5hQGQE+ZvtW8UBivtpwAwuLg4hBrJbLiI+TR2yhjba4uvyU8qq2LcS47AzRm6NHLY+iMdeh1/CtV7dcCmmlLCMyRugQgC9twVI6G5186yXEYeXguJGHxQPcSASRncoGJGpGlxazAeR565U5WSslJR70c49U1/K6l6CioJN7S6+jQmMS2fEqQckuKWA3B2eJ0J19EN/SmHDlZERJUeNwitlkUoSpvZlB3U9a0fg+EGIkjRLESEeIWIy7lr+g/CqR2h4zJjuISzHSGLNh4EGwjRrAep94nztyq5wnVzuk8rZYX3KfFNPCEOvr9hKnuAj0J66CmkaXIA507xM2UZV/2H8a6WvC7zOZnl91HGLxF/CNufnTqAHKMx1pjg4szeQ1/hUlUteX3mRzwu6j0edKTzs9r7DRQNFUeQ5fv3NzSVFS4IwoooofDuKQqQRuNQbA2PXXnXLsSSSSSdSSbknqTzNJTzKilnNlAuSahJOPvKSmCheRhucjEAHQGw8+ZsKiturq3kyenT2WvEUcdopUlmgw5JN5F7zJuAxC26ZrEnXbTrVr7S8NbEYd4oR4iVyAn7rAgbb20pp2W7Id04d/0uINzcG6KT7xB576sdN9t6vULLhkLxZZJhYGT+zivsEv77+etvrXCcR135jUKyPSPj9vM7XQ6T8vR2b6v38DLsYcdglSPE4GRbKFU6kEKANwGF7b60pwvjiysUZTHIPgY/W1wNfK1X/CsJJc2JkOX3pCSSzC/ugbkn6Co7t9goOJyBzGImUZVdQO8Ycg/Igchy61f034ha3s6eC8SlfwOEtodfMhgb6ik8ROsal3NlUXJqMxXZSTCr3uExF8qZpFlsqm1yQDex0621vY1DxyYjicqQxIbaXVAW+Z/cK3aOK1XwzX1Ma3hU6ppTe31HvZbhsnEcaHCm2YCMcgRqPkouxPWvqpaqXYDsanD4hcXlKgHoo3Kjqb7nmat1U7ZJvC+fqaFMWt3t5LySCiiioScKKKKAKzL2tcYczYbARkhZM0+It8USHwof1WYa+nS9abWM+0CRRxzxEAnBoEB5kzMSB1NhQFc7Q4r7IYsdCo7+GRLN1Q3DI3UEG3lyrfuE45Z4Y5UuFdQwB3F+VfPnb4WwkinRgVOU7+F1VtPLML+orb+wbf8jD5Aj6MaAn7VU+3XYmLiMZD6SBbK3Qi5U9RYk6jqRrVsorzOCksM+xk4vKPmfBYzG9ncYiYlC0V8y21V0JGcxt16qedtr3LASRvPipYD+hknd4wRYhSSdRy328q+k+0XAYMbC0OKQOh/xKeTKfhYda+be3HY2bhE/wCikEsTAup+ILfQSqNufiGhsdtqkoSrnzJe/Mh1CdkOXIvHIV232v0rxlIsTz1pLgOPjm30k+4fzHWnE8l2J+nyrXTTipJmJKLjLlaFFmKAAW6n16VILra255c79KiA2t69D66k9f31JGzBFKvJJzSBTZjY9P8AauwaiHYk3O5qQMgRQDvbapI2Zzk8Srx0F6KbQYq4JbS382pOPFEsOhNrV67SJ57NjDtc94RGNXdlyqNzr/G1XfDosaCOGNYo9DkTYkC13O8jfrNc+m1U/stF3+Knmk17ohI+i3LagdbDf9arjXB8f1ztu7OPRHb8G0fZUqT6s7EpAyg2B3A5+tt/nXFFSX2ARR95iCFuLxxH3n82t7qc7m17VgwhKfQ15SUeoxULY3JzchbT1J/d+PVnj8akKF5WCqOZ5noBzPkKgOPds4orrDaWTXUf1anzPxeg+oqtYHh+J4lIHlY9398jwgfdReZ/kmr9OgbXPd3Y/VlazVJPlr3Yvj+Iz8TlEUAKxA3IO1h8chH4D863X2R8Ojw+FeKNBcNd5LeKQkfEfLkNgD63rvYzsUSoWJckXxSN7znnb7x89h+Farw7AJAgjiFlH1J6k8zWrpHOUk61y1r6+pQv5Uu88zfyQ6ooorTKYUUUUAUUUUAVmHtR4ADjcBiwCW71YGAG+XPMpv55WX5itPriWJWtmANiGFxexGx9aA+ee1GGMmF4WbXafBYkHcl5ljQ5j5my1t3YrDd3gMMt7nukYnqWXMfzpzJwHDnuB3agYZs0AXQIQhTQDS2UnT06VIooAAAsBoByoD2iiigPDVA7S9iZ8VinlDxiNgoGYsWAC2tlAsdbnfnWgUVJXbKt5iRXUxtWJGF9u/ZTh8NhjPFOUnDDSwWNyTsoBuhAubi+x0rMU4pLCcs65hyPMjqD8VfSvtC7MyY6KNYWVWR81nvYgqRuASCKxntJwF8NM2HnXNb3TY5XFtGTr8ulT1d5ZT7xWufI+WUcx+pBYbjET/FlPRtPx2p8pvtqKjuL9kGiIBDRMVDhHF/C3unqt+hrni/YvHYJ2BXNlCMzQtmUd4CVU7HNodLV77acf1LP7EX5euazCWP3JaIi4J2Gv0olkLG5qq/0tiI9HH+NSD+6lk7SHnGPk3+le1qY9HsRvR2dVuWK9NsXxJYLMdW3VeZ/gKih2l/7f+b/AEpjBxW0plkjWRreAPfIp5eEe9bpfzrxbqVGOYbslp0bcv8AJsi49gOHuA+Id9Jb+C25DHxnprmsB1q0YvFpELyuqD9YgfnvWY4ntPi5jlVyoOmSFcv5eL8af9nuwuMx0h/RyKNy7qSb6feI+pI2rl79C7bHZdLHouv9/I6SvUqEFCuOf3LJifaDh4NYEM0vJmFokPUX1ZvUWH4ip43iuN4k599wTqFuF/vsTr8zWl4f2M9wFYr9oY7gsAF/u6A/U1oHZfsYkAVpVXMPdjW2RPpoT+H51LVXGuXJVXv5y6fuRzm5LmnL4IzrsB7Gc+WbiJuu6wrcX82Oht5furVsD2PwsVssd7bBiSoHTLt+FTwr2r7pjLHPu/UqKxr9Oxyq20FdUUVMeAooooAooooAooooAooooAooooAooooAooooArh0B5C/K4oooCJ4b2ejjEhktLJMc00jqDn6LbZUAsAvK3zpXEcEikjkjkGZZGLOdiWNrG46WAHQKKKK+8zznJ45I4xgok3s8Uy5O/OQ9YwTb1zWJ+VUzFdiom4j9jJXKWtnEag232vvbn+HKiirqtlPaXkZ3ZRhjl2382aUfZLwk74QdNJZx+UlL4T2X8Kj1XBxn9tpJB9JHNFFUTUJHAdjcDCf0WGjW/QG30JtU5HEFFlAA5ACw+lFFeFCMXsj7KTfVilFFFez4FFFFAFFFFAFFFFAFeUU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69" name="68 Diagrama"/>
          <p:cNvGraphicFramePr/>
          <p:nvPr>
            <p:extLst>
              <p:ext uri="{D42A27DB-BD31-4B8C-83A1-F6EECF244321}">
                <p14:modId xmlns:p14="http://schemas.microsoft.com/office/powerpoint/2010/main" val="2117398482"/>
              </p:ext>
            </p:extLst>
          </p:nvPr>
        </p:nvGraphicFramePr>
        <p:xfrm>
          <a:off x="649799" y="1237208"/>
          <a:ext cx="2770073"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0" name="69 Grupo"/>
          <p:cNvGrpSpPr/>
          <p:nvPr/>
        </p:nvGrpSpPr>
        <p:grpSpPr>
          <a:xfrm>
            <a:off x="995691" y="2113692"/>
            <a:ext cx="2280165" cy="2539444"/>
            <a:chOff x="793791" y="2113692"/>
            <a:chExt cx="2280165" cy="2539444"/>
          </a:xfrm>
        </p:grpSpPr>
        <p:pic>
          <p:nvPicPr>
            <p:cNvPr id="71" name="7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6862" y="2742712"/>
              <a:ext cx="769998" cy="758296"/>
            </a:xfrm>
            <a:prstGeom prst="rect">
              <a:avLst/>
            </a:prstGeom>
          </p:spPr>
        </p:pic>
        <p:sp>
          <p:nvSpPr>
            <p:cNvPr id="72" name="71 CuadroTexto"/>
            <p:cNvSpPr txBox="1"/>
            <p:nvPr/>
          </p:nvSpPr>
          <p:spPr>
            <a:xfrm>
              <a:off x="1187624" y="2113692"/>
              <a:ext cx="1312040" cy="523220"/>
            </a:xfrm>
            <a:prstGeom prst="rect">
              <a:avLst/>
            </a:prstGeom>
            <a:noFill/>
          </p:spPr>
          <p:txBody>
            <a:bodyPr wrap="square" rtlCol="0">
              <a:spAutoFit/>
            </a:bodyPr>
            <a:lstStyle/>
            <a:p>
              <a:pPr algn="ctr"/>
              <a:r>
                <a:rPr lang="es-CO" sz="1400" dirty="0" smtClean="0">
                  <a:solidFill>
                    <a:schemeClr val="bg1"/>
                  </a:solidFill>
                </a:rPr>
                <a:t>Definir ciclo de vida</a:t>
              </a:r>
              <a:endParaRPr lang="es-CO" sz="1400" dirty="0">
                <a:solidFill>
                  <a:schemeClr val="bg1"/>
                </a:solidFill>
              </a:endParaRPr>
            </a:p>
          </p:txBody>
        </p:sp>
        <p:sp>
          <p:nvSpPr>
            <p:cNvPr id="73" name="72 CuadroTexto"/>
            <p:cNvSpPr txBox="1"/>
            <p:nvPr/>
          </p:nvSpPr>
          <p:spPr>
            <a:xfrm>
              <a:off x="1088517" y="3502502"/>
              <a:ext cx="1611275" cy="307777"/>
            </a:xfrm>
            <a:prstGeom prst="rect">
              <a:avLst/>
            </a:prstGeom>
            <a:noFill/>
          </p:spPr>
          <p:txBody>
            <a:bodyPr wrap="square" rtlCol="0">
              <a:spAutoFit/>
            </a:bodyPr>
            <a:lstStyle/>
            <a:p>
              <a:r>
                <a:rPr lang="es-CO" sz="1400" dirty="0" smtClean="0">
                  <a:solidFill>
                    <a:schemeClr val="bg1"/>
                  </a:solidFill>
                </a:rPr>
                <a:t>- Paso 1, - Paso 2,…</a:t>
              </a:r>
              <a:endParaRPr lang="es-CO" sz="1400" dirty="0">
                <a:solidFill>
                  <a:schemeClr val="bg1"/>
                </a:solidFill>
              </a:endParaRPr>
            </a:p>
          </p:txBody>
        </p:sp>
        <p:pic>
          <p:nvPicPr>
            <p:cNvPr id="74" name="7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791" y="3921246"/>
              <a:ext cx="338501" cy="202290"/>
            </a:xfrm>
            <a:prstGeom prst="rect">
              <a:avLst/>
            </a:prstGeom>
          </p:spPr>
        </p:pic>
        <p:sp>
          <p:nvSpPr>
            <p:cNvPr id="75" name="74 CuadroTexto"/>
            <p:cNvSpPr txBox="1"/>
            <p:nvPr/>
          </p:nvSpPr>
          <p:spPr>
            <a:xfrm>
              <a:off x="1171930" y="3888316"/>
              <a:ext cx="751783" cy="307777"/>
            </a:xfrm>
            <a:prstGeom prst="rect">
              <a:avLst/>
            </a:prstGeom>
            <a:noFill/>
          </p:spPr>
          <p:txBody>
            <a:bodyPr wrap="square" rtlCol="0">
              <a:spAutoFit/>
            </a:bodyPr>
            <a:lstStyle/>
            <a:p>
              <a:r>
                <a:rPr lang="es-CO" sz="1400" dirty="0" smtClean="0">
                  <a:solidFill>
                    <a:schemeClr val="bg1"/>
                  </a:solidFill>
                </a:rPr>
                <a:t>Tarea 1</a:t>
              </a:r>
              <a:endParaRPr lang="es-CO" sz="1400" dirty="0">
                <a:solidFill>
                  <a:schemeClr val="bg1"/>
                </a:solidFill>
              </a:endParaRPr>
            </a:p>
          </p:txBody>
        </p:sp>
        <p:pic>
          <p:nvPicPr>
            <p:cNvPr id="76" name="7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7704" y="3934550"/>
              <a:ext cx="338501" cy="202289"/>
            </a:xfrm>
            <a:prstGeom prst="rect">
              <a:avLst/>
            </a:prstGeom>
          </p:spPr>
        </p:pic>
        <p:sp>
          <p:nvSpPr>
            <p:cNvPr id="77" name="76 CuadroTexto"/>
            <p:cNvSpPr txBox="1"/>
            <p:nvPr/>
          </p:nvSpPr>
          <p:spPr>
            <a:xfrm>
              <a:off x="2213152" y="3887509"/>
              <a:ext cx="860804" cy="307777"/>
            </a:xfrm>
            <a:prstGeom prst="rect">
              <a:avLst/>
            </a:prstGeom>
            <a:noFill/>
          </p:spPr>
          <p:txBody>
            <a:bodyPr wrap="square" rtlCol="0">
              <a:spAutoFit/>
            </a:bodyPr>
            <a:lstStyle/>
            <a:p>
              <a:r>
                <a:rPr lang="es-CO" sz="1400" dirty="0" smtClean="0">
                  <a:solidFill>
                    <a:schemeClr val="bg1"/>
                  </a:solidFill>
                </a:rPr>
                <a:t>Tarea 2…</a:t>
              </a:r>
              <a:endParaRPr lang="es-CO" sz="1400" dirty="0">
                <a:solidFill>
                  <a:schemeClr val="bg1"/>
                </a:solidFill>
              </a:endParaRPr>
            </a:p>
          </p:txBody>
        </p:sp>
        <p:pic>
          <p:nvPicPr>
            <p:cNvPr id="78" name="77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7328" y="4303199"/>
              <a:ext cx="401531" cy="349937"/>
            </a:xfrm>
            <a:prstGeom prst="rect">
              <a:avLst/>
            </a:prstGeom>
          </p:spPr>
        </p:pic>
        <p:sp>
          <p:nvSpPr>
            <p:cNvPr id="79" name="78 CuadroTexto"/>
            <p:cNvSpPr txBox="1"/>
            <p:nvPr/>
          </p:nvSpPr>
          <p:spPr>
            <a:xfrm>
              <a:off x="1649222" y="4328270"/>
              <a:ext cx="1138474" cy="307777"/>
            </a:xfrm>
            <a:prstGeom prst="rect">
              <a:avLst/>
            </a:prstGeom>
            <a:noFill/>
          </p:spPr>
          <p:txBody>
            <a:bodyPr wrap="square" rtlCol="0">
              <a:spAutoFit/>
            </a:bodyPr>
            <a:lstStyle/>
            <a:p>
              <a:r>
                <a:rPr lang="es-CO" sz="1400" dirty="0" smtClean="0">
                  <a:solidFill>
                    <a:schemeClr val="bg1"/>
                  </a:solidFill>
                </a:rPr>
                <a:t>Actividad 1</a:t>
              </a:r>
              <a:endParaRPr lang="es-CO" sz="1400" dirty="0">
                <a:solidFill>
                  <a:schemeClr val="bg1"/>
                </a:solidFill>
              </a:endParaRPr>
            </a:p>
          </p:txBody>
        </p:sp>
      </p:grpSp>
      <p:sp>
        <p:nvSpPr>
          <p:cNvPr id="20" name="3 Marcador de contenido"/>
          <p:cNvSpPr txBox="1">
            <a:spLocks/>
          </p:cNvSpPr>
          <p:nvPr/>
        </p:nvSpPr>
        <p:spPr>
          <a:xfrm>
            <a:off x="3563888" y="1866219"/>
            <a:ext cx="5004048" cy="300294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CO" sz="2400" dirty="0"/>
          </a:p>
        </p:txBody>
      </p:sp>
      <p:sp>
        <p:nvSpPr>
          <p:cNvPr id="2" name="1 Rectángulo"/>
          <p:cNvSpPr/>
          <p:nvPr/>
        </p:nvSpPr>
        <p:spPr>
          <a:xfrm>
            <a:off x="3910280" y="1772816"/>
            <a:ext cx="4910192" cy="1200329"/>
          </a:xfrm>
          <a:prstGeom prst="rect">
            <a:avLst/>
          </a:prstGeom>
        </p:spPr>
        <p:txBody>
          <a:bodyPr wrap="square">
            <a:spAutoFit/>
          </a:bodyPr>
          <a:lstStyle/>
          <a:p>
            <a:pPr marL="342900" indent="-342900">
              <a:buFont typeface="Arial" panose="020B0604020202020204" pitchFamily="34" charset="0"/>
              <a:buChar char="•"/>
            </a:pPr>
            <a:r>
              <a:rPr lang="es-CO" sz="2400" dirty="0"/>
              <a:t>Identificación de propuestas.</a:t>
            </a:r>
          </a:p>
          <a:p>
            <a:endParaRPr lang="es-CO" sz="2400" dirty="0"/>
          </a:p>
          <a:p>
            <a:pPr marL="342900" indent="-342900">
              <a:buFont typeface="Arial" panose="020B0604020202020204" pitchFamily="34" charset="0"/>
              <a:buChar char="•"/>
            </a:pPr>
            <a:r>
              <a:rPr lang="es-CO" sz="2400" dirty="0"/>
              <a:t>Análisis de pros y contras.</a:t>
            </a:r>
          </a:p>
        </p:txBody>
      </p:sp>
      <p:sp>
        <p:nvSpPr>
          <p:cNvPr id="23" name="TextBox 2107"/>
          <p:cNvSpPr txBox="1"/>
          <p:nvPr/>
        </p:nvSpPr>
        <p:spPr>
          <a:xfrm>
            <a:off x="273050" y="434650"/>
            <a:ext cx="2210718" cy="461665"/>
          </a:xfrm>
          <a:prstGeom prst="rect">
            <a:avLst/>
          </a:prstGeom>
          <a:noFill/>
        </p:spPr>
        <p:txBody>
          <a:bodyPr wrap="square" rtlCol="0">
            <a:spAutoFit/>
          </a:bodyPr>
          <a:lstStyle/>
          <a:p>
            <a:r>
              <a:rPr lang="en-US" sz="2400" b="1" dirty="0" err="1" smtClean="0">
                <a:solidFill>
                  <a:schemeClr val="accent3"/>
                </a:solidFill>
                <a:cs typeface="Roboto condensed"/>
              </a:rPr>
              <a:t>Metodología</a:t>
            </a:r>
            <a:endParaRPr lang="en-US" sz="2400" b="1" dirty="0">
              <a:solidFill>
                <a:schemeClr val="accent3"/>
              </a:solidFill>
              <a:cs typeface="Roboto condensed"/>
            </a:endParaRPr>
          </a:p>
        </p:txBody>
      </p:sp>
    </p:spTree>
    <p:extLst>
      <p:ext uri="{BB962C8B-B14F-4D97-AF65-F5344CB8AC3E}">
        <p14:creationId xmlns:p14="http://schemas.microsoft.com/office/powerpoint/2010/main" val="175892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 name="19 Diagrama"/>
          <p:cNvGraphicFramePr/>
          <p:nvPr>
            <p:extLst>
              <p:ext uri="{D42A27DB-BD31-4B8C-83A1-F6EECF244321}">
                <p14:modId xmlns:p14="http://schemas.microsoft.com/office/powerpoint/2010/main" val="2957270545"/>
              </p:ext>
            </p:extLst>
          </p:nvPr>
        </p:nvGraphicFramePr>
        <p:xfrm>
          <a:off x="649799" y="1474904"/>
          <a:ext cx="2770073" cy="384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AutoShape 9" descr="data:image/jpeg;base64,/9j/4AAQSkZJRgABAQAAAQABAAD/2wCEAAkGBxQSEhUUEBQVFhQXGBcVFRYVFxcYFhgXGBYXFxgYGBkYHCggGBomHhwXITEhJSkrLi4uGh8zODMsNygtLisBCgoKDg0OGxAQGzcmICQ3LCw2MSwsLDQtNC4sLCwsLCwyNywsLDQsNiw0NCwsNDQsLDQsNCwsLDQsLCwsLCwsLP/AABEIANUA7AMBIgACEQEDEQH/xAAcAAABBQEBAQAAAAAAAAAAAAAAAwQFBgcCAQj/xABJEAACAQIEAwUFBAYIBQMFAQABAgMAEQQSITEFQVEGEyJhcQcyQoGRFFKhsSNicsHR8BUzQ4KSouHxCCRTY3OTwtIlNESUwxb/xAAaAQEAAwEBAQAAAAAAAAAAAAAAAwQFBgIB/8QAMREAAgIBAgMGBAYDAQAAAAAAAAECAxEEIQUSMRMiQVFh8IGRodEGFDJxseEjwfFC/9oADAMBAAIRAxEAPwDcKK8r2gCiivKA9FFeAV6KAKKKKAKKKL0AV4WqL7RdocPgYjNipVjTYX95ja+VF3ZvIViXaHtvjeKOO5aTB4NTdMhtNJY6MzDb0By/tWoD6BvXkkgUFmNgASSdAANSSeQrB+GRYzFSR4dMdjRmIBYTEEAasxIF9gaY9s+yqxzGFMfi5rXEhlfMLn4N9TbfT99AaJL7WsMJsoikaK9u9BG33gh1t87+VXleJRd33veJ3eXPnLALlIvmudhbWvl9OxysQBLISSABYak6DnS/EexcKOUixEjqLAsQLMw94qL+7fagNkg9q2FacR5JBGWyiU2tqbBim4Xz38qu8nEIlF2kjUdS6gfia+buzXs3XFzrEJZANS7AL4UG5/IfOnvaz2c4PCSCKKeeRxrJfuwFBGi6L73P6ddANzn7W4BPfxuFFuRniv8ATNTRu3/DB/8AnYf/ANRT+VYNguyWCzDvvtOW/iKSx3t5KYd/mKdYTs9w8OO8glaPnac57db5QCfLSgNd4x7U+GwpmXEpK1wMsd2Op1O1rAXP061UuKe3KPbDRL5NKWJ/woP/AHVRp+zeFLMUjYKT4VMjEgcgTfU1z/8A5vDf9P8Azv8A/KgNB7T+2qBVQYAh3Iu7yRyZU/VCkLmbfXbTnfRv2Z9uEXiXiA5XWSFDr5MhJ+o6bVR17OYYf2Q+bP8A/Kl4uDwLtEnzF/zoB1279p642TLE0iYZfdW1s5++4B+g5etSvs79quHwsckWLeYpdTDZc5XfMN9F92w8zUR9lj+4lv2V/hUrxaLDCCLDxwQkqM00vdoWZzqUDWvlXQeZHQagTuJ9vOEVyI8PKyjZiVW462sbVJ8P9tXDnQNKZY21uvds4Gp+JRrprWcR4CJfdjQeir/Co7ifaCKHwr432yrsPU/uFzQGvYv2zcLVC0cjyNyQRSKT/eZbAU84B7UsBiIs8k0cDXKmOSRb6AG4Olxr05GsE4ZwTEcSxCJlVC5sqqoBAtqxNr2A1Ja/kNq+lOzvZHC4PDpBFDGQo8TsilnawzOxPM/htQE/RaiigC1FFFAFFqKKALUUji8SkSNJIwVFBZmOwAFyazOf2xwpMe8iIw1yA97ynTQ5LW1NtL6fhQGos1hc/jWL8Y9tb95NDgcOkxzEQyXawA0zMvxAnXdQAReoLtT2rx3F18IbC8PYsqj45gu5J3ceQ8IJtqRSPA+HwwkDL4B4n+89vhJ89vK9AO+McBPgxHEpzisZMocLr3MEZ1UBdLseQsANTYmxpvS+NxTSyNI5uzG56eQHkBYDyArjDxZmC3sCRc72HM+enKgLNwTEjA4VsRp9onvHAD8KKfHJb9rTzsPOqsxJNzck6kncnmaOP9oIzIM7BQAscUYuxVF0VbKCb8z5k164HJlbUg5TexFtD0OooARiDcaHUfUWNc0V1HGWIUWuSAL7XOmvlQF37N4kYDAPimAM05yQg8wugPoDmY+i9apM0pdizklmJZidySbk1I9oOJ986hL9zEoihG3gX4iOrHX6dKi6AKKKKAKKKKAKKK5lkCgliABuSbAetAdUz4jxOOEXkbU7KPePoOnntUYeLy4mUYfh0bSSsbA218yAdAP1msKunDPYbM6rJi8Svek3dApdR0u1wWP4etAUzgmCxvGJu5wo7uOxZmNwoUffYDW50sP3VbsD7GcVGtwYC97G7te3UHJYelbD2X7OxYGERQjzdyBmduptsOg5VMUBUOwXYsYAM8jK876FlBAVNPAt9d9SdL2HSrfRRQBRRRQBRRQTQBXIYai+o3HT1qD7bdoFwODlnJAYDLHm27xtF9bb26A1814bi+Knlf7LI6Fw3ezFirMCDmzMOvIbnSgNH9tfbtcy4HCsJDe82Q3Ga9ljNtyDqR1y9KqXYDsiMRi0k4jYxoGlkQ+6ERb2fyvYZR/pXHB+CxwC48T83O/oByFTcWLKxui6d4RnPVV1C+mbU+i0A67Q8U+0TFwMsagJEgAASNdFAA0HXTrUaqk7VxPKsaGSVgqDcncnoBux8qhuELNxbEfZ8OrLHa7KpAZlvq0jnRV8hfoAxoB1PxtAxjhQ4iX7sZ8Km41Zhf8AD6ihuHYh1L46cQxDVoojlFujMPy8VSnaGCPAu+FwzKiwhftEwGiEi5Avq8moAG99Tpa9cwWGOKIdwVw6kmONjdpG/wCpKfiJ/wBNtwO8FAsh/wCWi7iAad5/byj9Vjqinr/sJuKJUUKihVUWAGw/18+ddAV6B018hv8AKgPKKluP4L7P3cB/rFUPN/5H1C/3VC/MmomgCiiigCiiigCikcRjoord/IIwfIsfkq6np08xVVxvGJp9I/0UfX4z8+Xy+tAWbE8dw0Cyd6TJJlKxxIdnINmkb4VXQ23J5WvVH4hjJZirTmyFgAo0AHUA+XM0tHh0jGY/U/upXC4DEY4FcPDmVCWLaAkkAKhYmxY/Cg1JY78gPoj2Z9ho+HxZ2CGeQaldQqmxyq25voSedh0q8Vjvs79qip3eA4ohgmjCwrIwKr4QFUSg6o/623M2rYQaA9ooooAooooAooqg+1Htc2CEUUcndGS7PLlDFIwbeFSQCxP4A8yLAXuWQKCWIAAuSdAANyfKvnP2jduu/wASzI7ZEOWFAxFgPjNvdJNzfexFM+Jdvsfio5cFBMZonNjMyZZCnMX+BDzDXPptTfg/Z5IbM/jk6n3R+yOvmaA5xLY3iRR+IzOY0CiNCbaW3y7AkWux8RqYw+HWNQqAKo2ApSigCkMbi1iXM997KALszHZVHM15xLGpAt3uXb+rjW2Zj18lHU/jVYhWbFy5i1sujSLosY5pF5nmfP6gGIwmIxkxWQhVjsGAN0iv8OnvS9R1ve1tNPw2ITg+GOGwmVcbKveTymxGFito0hO8ltl66nRReCwRGCiR4kHeFu7wcRFw8osWlfqiDUnmxUbA1Wp1MznCxOWQN3mLn+KWQm5F+l9vTy1A9jT7Y9/F9lRiwzEl55SfFJIT7xJvcnrbrawgW2pzwbhRkIjiGVEUszfDGii5Y/zqabny25XoDyrl7PeChmbFz/1UNyt9i6i5b0Ufj6VX+z/B3xcyxJoN3bkijcn8gOpq+dvcWmEwaYSHTOMtuYjW2YnzY6ed2oDO+J40zzSStu7FvQHYfIWHyprRRQBRSeInVFLOwVRzP861AY3i00iF8MuWIOIzM1tXKlgFB8lY3sflQE5jMbHELyMFHnufQbmoTG8XmePPh0KRFu7717XLZcxCr6EG+u42vTbAzLEhOQPiC1+/lu5VbCwjU+FWvc5jc7WtvSagu2pF2OpZgBcndmY2HqaAaJhBfNIS7cyxv+dOokZ3EcYzOdlH5k8h502g7yd+7wylm5nkPMk6AeZq/wDZfs39nuoIlmcjMyBtdPdW4vYen7qqavVxoj5y8EWKKHZL08yHwHYUSTR/bMSqQ6mWwtYAXyoSdWY6AkfuFTyY7u7DDKIY1BWJF3jB0JDb94Ru/vHa9tKnOI8Lw/cSxYq7ySKVCI1hEdwzMNCwIHh1Gmu9ULgeIfxwTf1sJyk73Xkf58qtcC1Stbjbhz/0UONUShFSr/SWRewH9IxPPNIsNge7mkPvuOTEnVBzO/TnXXsv9oT4KT+j+JNeMNkhlvn7s3sELC+aI/C3L02b4sytlMuY3ACBr+7sMq8l6W0qU4v7KZMTgmlY5cUq5oY9NQNSjk7MeW1jvztpaumK77e/kUtFfJvs0tl4m1g17WR+yT2jo2HOG4hJlmgFlZ75pIwbAHS+ddjztY9a0rhXHIMTf7PIHK2uLEEX8mANUOWWM42NLniny53JKiiivJ6KL299puG4cuVSJ8QR4YkYWX9aRh7o8tz051hnFMbPxOcYjiM6INAiZlUKt7hVUmyDX3jr+da7N7C+HMSRJiluSbK8eUXJIAvGTYbfKqx2i9iBiVWwbSTnUSKzRq17+EroBa2hF7319AK1HjMLB+jSSIAG3hYMD55lvm9aWx/HMIkjLHOHUWAcK1j4Re2m171c+xXsahCs/EoySbZIhIwKjmXKGxJ2ty166XjC+zfhcdsuChNvvgv9c5INAYhje0GFQJlmzkqGYKreEknw6ga2t9aOG9pYnWXuo2aQJ4DJlWGO+hlka50UbLa5J0rb+02HwXDsFPOMLhgsaEhBFGqs50RdF0uxArP+zfApOKYxRi3STD4ZUbEKqhFkncGRIQot+ijDDy0tre4AyeHiELT3xTzNGT+mkiCmVwPgjDkBEP5cuVS2G7SQgCPDxS8wihVJt1sGuTbU/nzpl7TsQj8Vxhi9wSlRYWF0ARreWZTTTshGe/Lggd3FK5/9Nl0+ZFATGOx8i4c4mRj3so7iDkUhW+ZrDZmtuOt+dP8AgnbHCx4aLCRcNaWQG/eCYrK8rCzEKkZuNBZbnQCq/wBs5LNBCNooUHzZQT+AWmPBUtdvVR8xY/gbUBor9ssXHhXhThv2eGQ5XmfvSxO5Bc2BNgRb1qGwZx2KJXBQiR1sWCgaKdLnMRpem2N4hfDYfDKfBF3khGwMsrEkj9lMq+pfrVz9n3El4fw/GY027yRlw8Cn4nVSw05i73PklAVSHtVxfAPJArJE4Yd4MkDm9gQCxDbA7X0ued6j+L9oeI4iQvPiFdh4MwWPLZSbWypa25+dN5JCzFmN2YlmJ3JJuSfMmuaA6TiGLA/rk138AJHn7lOv6SnCqe9jZjmzKY7ZbGy6gi9xr5U3EDFGkCnIhUM3wqWvlueV7GmrYyMKxLi4tZQCS1zrYjQWHU+lAK4i8jZpWLnkD7o9FGgpQynLlv4QS1uV7WLethXGFwWKm/qYGA+8/hH1aw/Op3hfYBpWviptALsEGigbnMR8rAXJIFV7NVTXtKW5LCiyW6RWhiS7ZIUaR+ign8qnuGdjJJLNjGsP+kh1/vHYfK/rV7SOJFEWEiWKIWAVR43O2aRtS7Hpc25VIYvh4w6DvtZnF1j+4v3ntueg+vSsnUcSnPKp2S8ff/S9TpIxw7Or8CFwWCjhUJEoVRyH7zuT5mnuHxTJmyGxYZSRvbmAeV+dI0Viucm+bO5pcqxjBH9oMQ0eGldDZlQ5SOROgPrrUT7OsMMLGcdNaSWUMuHicBhYNriJL/rBgo3JB5a1MdoIgcFiiVc2iJGXkcw8Tfqj94qP7N8Nb7HDJIRHEV8LNu1iQciDV/wHmK6v8O1QlFuXmc9xy6UElEm8Bxvunadl77EkkhpPcT9YAe83TYAbUhxPjuIxB/TSsR90HKn+FbCmEpW/hBt57n1tp/POuK7BVxzzY3OSdk8cudipdo4Dh5kxEegJ1H61tfkwv+Nb77K2wskBlw2cu2USF7BtrgAAkBdT56a7Vlr8GOMH2dSoZ9ELaDOBdR6k6fOrH/w6cXGTE4RxaRGEq394qfC6kfqsB/jrL1a7OTiuj3NfRPtYxk+sdvgbRRQKKoGkFFFFAFFFFAZb7cMbmGCwY/t5+8k/8cNiQfUtf+7Vq7AcH7jDF2W0kztK552LHux/gy/WqH24U4rtFhsONo4ByvYyM2Y/4Sp+Va5PiFijZ5CAqKWYnQAKLk0B8we1vgseF4pMkPiEgE2UG5R5CWZdvUgdGFQPZg2nCMG/SAxMMvwP73O4NtbjpTniEr4l8TxAsbmcsobW9yWynyC5VA+VWHheMCsshBItfTexFS1QU02vAguu7NpPoyn9ppe8xUrLfLmCi4I91QtjfbavcNikRACdbXNgdzU/3VsTjFcKT3zA6ajVtidRz6VKx8NhIBMUd7D4R+RqarSOxZTIbtbGqXK0VrCcXwyxTZ0kaYqFhsFEa3YFnY5rlrAgC1vFfe1mb8adlVACUTMyrfRc1ixsBzsLnyHStB4R2eXESrFDDHmbnkWwHNm00A/gOdXz2h8AXCcBxEOFW2VY2cqAC4EiGQm3KwOnQWrxfR2WzeWe9Pqe23UcIwfDQYqYAwwEqdjY23+81h/tUnB2Rxj++6RjmCbkf4B++rd2Yw4jwsKg38Aa/m92P4m1SuU6m2g3+e35H6GuXv4rapuMEtsm/XoYOKcinYXsGn9tM787AZR+JJq88M4TheHwgQwR/aX8XeMA7xIQMti9yrGwOm16SgYKbkXtsDtflfyG9ue1KSwtl71yfGTYndz8Teg69T9Kn56+Sbcv6J/y1SaWBuTelI8xsi3NyLAbk7DTmf41wqkkAAknQAaknoKt2GgTh0YklAbEuDkT7g6n95+Q51Xoqdjbbwl1ZLbYobLd+CFMLgE4fD384DTnSNOSkjYeY5n6edRxWIaR2dzdmNyf5+ld47HSTNmlYseV9hfkByHpTevuoujLEa1iK95Z8qrccylu2FFFMeN8Q+zwPLbNlAsNrkkKPlc1BCDnJRXVkspKKyx5KmZJEJYLIjRtlNiVcWI9KqfAZD3fcuTngJiIJvbxFhl6Lqfxqw47sri4sFHxX7UJGMUcz4bLkjEUihiqnOczC+9tflrUo+JxNjmaJwUmjQ9P0g0y67N/Guv4NVZpL+SW8ZfRnOcWlDU0OUesf4J6iiiuwOQFIJmRgyGzKQVI3BGxqqYeSSHiymNiryyLZr28Uzbk9M+vyqz1Wu2kTp3OIS4CsUD8g62kUDzFyap61dznXVF7QSzY4Po0z6sjvYX35+tdU14TixNBFKNpER+vvKG/fTqsU3wooooAooooDGk4l3faDic1xmiwojjBt7x7gCw52J5edTPt84w0HDREhscRIsZsbHIoLttyNlBHRjWbSHvOL44jnj4Yh/8Augf+2pf2849cRjcLhkZiFvmF/CGd1TTz8JvXmUkup9SbK5JwvNwpUi1bSRt9zdiPkLD5VGjE3wrSJ4THkOXzWRFy/Q/StFygCw22A8qoHbDgzwK7xawyW7wfcfMLMLcjoOevqKzeGcQi3Kt7OTbXxLOu0TfLPyx9B3jFy47FjU/pA2v6y5tfrS+HRpHA1JJHrvsPnamGInZ8diGckswjYk7+4v8AGpjh3ETh2DxBTINmYXCm2hA5kcr6X9K6fTP/ABo5zVr/ACs17gmHg4Vh8+JZRM4u9tWPREG5A+l7n0pHaztRJjbo3ggNx3YPvDq55ny2H41Ve+eaUySuzudWZiST5X6eWwqVweIEZzZQzj3c2qqfvEfEegOnW9TU0LeyW7IbtQ8KuG0UI9hsE8c68PxP6J2/SQNJoJI218PVt7D+FXPtOiROuHh9yIeI82kNrluptYeWoqicZg+03MzMz3zCS/jVuRB/dUJPhuIC+XFM99yznN9WufxrA1/A5PLq6y6/Y3dFxiGErX095Ne7LdnDiCJJARCPkXI5DoOp+nk37Sv3k7gEKIz3UaWbZdLLYEXJvTHsp2U46mHEo4kFYgNHBNmmQqVBAZnByeig2qI472h4xhJC82DwQm5SJZ2OnvCPvd/1stUHwp9mq4dc7+/QvrXpTc5dPAuvDMMMJY5O9xjDwRDURAjd7bH+epqC4xn71u+fPJ8ZGoB+6DtoLDTQbVV8D214yuZx9mBa5ZTHGpY9SUsb+ppfshxZ8fK0PdFcQurLe4IvYsSdQATrfqOtQa7h11NSSW3v5sk0msqtsfeWffyRLxRFr5QTYFjbkqi5J8q4q/Qth+GxFWIkmYeMCxJ8v1U9d9ao+MnDuWCKgOyp7orK1GnVSWZd7xXkXqrnY3hbeDEarHbBJppI8FEMudRNIzWAEWbRjf4QRfTU2AF72q1GVIo5MRPfuYQGcDQuxNkiU9WOl+QueVUrDyT4vEtjsUQCwtGg2VLWVVHwqBsOZua1eCcPd1isa2XvPw/kocV1qprcU9/exbeN8aMyRQJdcPAiRxKdyEUKHfzIG3L61EYPgOBt3mIQ5gbxxwnKzN9522VL8tz0tuUV3nYQ5VHGxxP5izncs7nreVd4eBnYLGpZjsqi5PypOlkxbhSqsVU7hdM37Vve+dSvONiFYzuWHA9n4IrNxGdE/wCwhzSnybLfL8vqKhPa9xvDz4JIMLEUjilVwxsu4ZdtSb33OtN8Nh2kYJGrMx2VRc/QUv247Gzw8NmxE+VAvdWS+ZjmlRdbaLv1NUdVCPK3OW/h/wANDSTnzpVx28X/AGaf7JceJuE4Rhuqd0fWMlPyAPzq31QPYYf/AKPBYfHNfz/Sv/Pyq/1kG4FFFFAFFFcSrcEA2uLX6edAfMmAlIx2JdT4m4kpB31SSeUH6gfSk+NjPxbDg8gh16gu/PzqT9mXCu+x7qwEix4ss99ivd4hM3+Iqf8Aake1SqvHwqJkVbKFuSdEbUkm+u9UdTCXPz+HLL5lqmS5eX1RaKiO1qg4Oe/3L/RgRUvSHH+GluH4qVjlRY2yk7u2nhUc+pPSuc0Sl28eXzNbUtdk8lIlRm4hYatJFCBqBclIlFybAXOlzUlj8IYpWiurMpykrquYbgHnY3F/I16vE0hx0LGNSG4eYmVhdXZopAuYHe5C39KagV3+lbx6HGa1LmXmSuHjCiw16nzpSmGAUZr39BT7MNr69K1YPKMiawz2rD2X4XGT9pxhCYZDpm/tXGyqN2A529OtoTDlRq4zW2S9r/tEagemp8t69xmMeUgub2FlUaKi8lRRoq+QpNSl3VsfYNRfM9y29oPaBLLdMLeJPvG3eH9yD8fMVTHckksSSdSSbknqSd6VwuGeVgkalmOwH4k9AOp0qSjeHDckxE31w8Z//s3+X1rxGEKliC3Pc5ztfNNi3Bez+ZRPi2EOGBBLNo0n6sa7m/W3PS9RPb3usRiExHDM+GmRQhkVineKoCromqkAAXvqAARpXuPx8k755nLt5nQDoo2UeQpxw/heYCSdxDD99tWa24iTdz57Co7KYy3t+XvqSVXyhtV8372RXeFcemhlWDHXbObRzdSTazHnrpfcc971baqvtHxyTz4GLCRmKOMlIyxFy7SJd25A+6dSatkgAYgMrWNiUYMt+YuNLjauE41pI025gsZO14XqZW1d55IDt6rvgmVScqMshUbHkSep159KbcKdTDGUvlyLa+h0FiN+txU/xCMNDKrWs0cikkXsCpGYeY3FUrsXiS0JQ/A2no2v53rX/DN+VKDMv8Q07KaLBRRQK645M7iiZmCoCzHQBQST6AVbOH9jljUScSlWBNxGGHeHyO9vQXPpUJh+NvCLYZViJ0LjxSt/fI0HkoFR00rOczszMd2Ylj9TvUUlZLZPC+pNF1x3ay/p/Zepu2eHwyGPhsA/bcEA+ZHvv87VnXb/AIzNiMPIZ5Ga5Ww2UeNToo0FSnDMGsrhXlSJSbZnv+Q/MkDzqR9rnZmDB8LzIS8jSxrnY8rMTYDQDTzqpf2VMWv/AE/Eu6ftr5p/+V4f0S//AA+xyjAsWv3JY93fbMGYOV8th6itUqmexvDlOD4QHcrI/wAnmkYfgRV0rKbyzYjHAUUUV8PQVy+1dVxObKT0BP4UBg3sBlBxeIa+shYjztdjb60h7Sx3XaGFp/EjLEVC6eAl4wt/UGmvsTumLwmlxIcX9AkQB/A1Lf8AEPhu7xWCxIv7pQn/AMcgcfPxt9K8WR5k/ieovDHbNc3sB5DQDyFIcdxYaJu/cBSpjF9lDAqAoHrsKVDX1HPX61Xu183dnDzOpaKOQlwBe11srW2uDci/P1rlNEm9RFZ8f4NzU7VN48BvwybD/wBK4CPEkBY17mfvB+jP6MhdToVJNr+Ypx2kSJcVMsC5Y1dkUXJ905Sbk8yDSXanEQT4JpBle4Uxm3iBL5fUa5h8jUfDfKtxY5VDXNzmCgMbnqbn513GkeWzk9esJC0bZdefL+NLYJCWzdPxJpui3IAqVjQKLD+fOtOqOWZFksI6p1hsJcZ5GyR/etdmI5Rr8R89AOZpCNgDci/kdvnaiaUubsbnbyA5AAaAeQ0qw8voQLHiOsRxA5THEO7iO4GrPbnI3xegso6c6ZUUUSS6BtvqLxOqa2DNyvqg+XxH109a4nnZ2zOxZjzPlsPIeQpOlcLhnkcJGpZ2NlUbmmEt2N3shpisAs4EbpnuRlAve+wy21vTzE+znG8OVMXhlaVD/wDc4dSDIqXvpb3zboCVP3he2rdkeyKYQd7Nlaa2/wAMY5hb/i35Ucb7eYaC6xXmccktkB832+l6x9U46l8kY5NvSJ6WPPOWPQyHjXaiGXDTS4NT4QEyP76Z/DmfkTvtpyqD7H4ExxF23ksQP1QND89fwr3G49PtHE2myRGeJ3jVVOVnY7L0JJJ16GluykbLhlzcySv7JOn43/Cq3CdIqL5xx795J+K6h26eLz1JeiiiuiOcCiiigCo72gYuUYCCN5VMZmLJHmDMuRCCdPdXxjQ1I1WuJ4f7XxDDYUa5njjNv+44zbbALY/Wqmua7IvcPTdx9LdjcH3OAwsf3IIgfXIL/jUxXiCwsK9rEN8KKKKAKbcSa0Uh6I5/ymnNM+MyZYJSBe0bm3XwnpQGC+yM2xPDTe3hxnzuygD8qvH/ABAYBZOGh7+KGVHUcyGujD8Qf7tU72UYIvPw7oseJkPkFliI/G31rSvaHwSTEqoRS6ZWRlG4zc7c6hvsdcOZLJJVBTlhvBmXZbF97hIm5hQh9U8P7r13x17rHH/1ZUQ+ag53HzCkfOofsRBLBNicFMCHiJcg6EAEKx873Q6dfWnXGJf+ewaf+V/8hA/I1iQ0/Lr8Y26/7NKVudLldegh20w5RExMWjxHKdBYxvdSNvO3lc0xRrgEbHWp3tIVfCYgA3Kqb+RUB/ytVa4af0Uf7C/lXWaV7tHNa6OyZJYchBmO52FL4bEZrgimG9SOFC2spBPO387Vp1N5x4GRYljItRRRVggCiinvDuH95dnYRxKfHI2w/VUDV3t8I+dq+NpLLPqTbwg4TwuXEyCOFbk7n4VHVjyFXqHG4PhKFUPf4k++Vtf9knUIv6upqr4rtFkjMGBUwxfE1x30h2zOw930H+lQBqvKuVv6tl5fcsxtjT+jeXn5ft9yY452lxGLJEr2TlGmifP7x9ah6KsXCsFBhwJsf4iReLDD32vs8n3V6X338jL3a44S+CIu9bLMn8WUjtGEEXePGrlCMoa9rkga23HlTzh2NWaMOvoRzU81PSmfaxh9nktoLrl1uR4wQL89OdN+JkwGPGpfu5wpnTo7rmLD11Pr61Rv1caNRGMukv5L9Gjeo0zlHrF/QnaK8VgQCNjqPQ7Gva0jLCiiigFMM0YYGcsIgbuUtmCjci+ldexLhn2zik+MykRQ5mQHWzS3WNb8yEzfhVc7XY/JFkX3pNP7vP66D5mt29lfZj+j8BHG4tNJ+lm6h2A8J/ZAC+oPWsjX2ZmorwNvhtWIOb8S4CiiiqBpBRRRQBTLjePXD4eWZyAsaM5JNhoDb6nT509qge23BNLw4Hxd1HPFJiAt7mEZlbbcAsrf3b8qAgvY5LAy4QeCOePDTKFuLzLNLGxbkSV7u1hf3+Va3WD4jDBRgFhUCSTGYcYbLoQkRvKw5hQGQE+ZvtW8UBivtpwAwuLg4hBrJbLiI+TR2yhjba4uvyU8qq2LcS47AzRm6NHLY+iMdeh1/CtV7dcCmmlLCMyRugQgC9twVI6G5186yXEYeXguJGHxQPcSASRncoGJGpGlxazAeR565U5WSslJR70c49U1/K6l6CioJN7S6+jQmMS2fEqQckuKWA3B2eJ0J19EN/SmHDlZERJUeNwitlkUoSpvZlB3U9a0fg+EGIkjRLESEeIWIy7lr+g/CqR2h4zJjuISzHSGLNh4EGwjRrAep94nztyq5wnVzuk8rZYX3KfFNPCEOvr9hKnuAj0J66CmkaXIA507xM2UZV/2H8a6WvC7zOZnl91HGLxF/CNufnTqAHKMx1pjg4szeQ1/hUlUteX3mRzwu6j0edKTzs9r7DRQNFUeQ5fv3NzSVFS4IwoooofDuKQqQRuNQbA2PXXnXLsSSSSSdSSbknqTzNJTzKilnNlAuSahJOPvKSmCheRhucjEAHQGw8+ZsKiturq3kyenT2WvEUcdopUlmgw5JN5F7zJuAxC26ZrEnXbTrVr7S8NbEYd4oR4iVyAn7rAgbb20pp2W7Id04d/0uINzcG6KT7xB576sdN9t6vULLhkLxZZJhYGT+zivsEv77+etvrXCcR135jUKyPSPj9vM7XQ6T8vR2b6v38DLsYcdglSPE4GRbKFU6kEKANwGF7b60pwvjiysUZTHIPgY/W1wNfK1X/CsJJc2JkOX3pCSSzC/ugbkn6Co7t9goOJyBzGImUZVdQO8Ycg/Igchy61f034ha3s6eC8SlfwOEtodfMhgb6ik8ROsal3NlUXJqMxXZSTCr3uExF8qZpFlsqm1yQDex0621vY1DxyYjicqQxIbaXVAW+Z/cK3aOK1XwzX1Ma3hU6ppTe31HvZbhsnEcaHCm2YCMcgRqPkouxPWvqpaqXYDsanD4hcXlKgHoo3Kjqb7nmat1U7ZJvC+fqaFMWt3t5LySCiiioScKKKKAKzL2tcYczYbARkhZM0+It8USHwof1WYa+nS9abWM+0CRRxzxEAnBoEB5kzMSB1NhQFc7Q4r7IYsdCo7+GRLN1Q3DI3UEG3lyrfuE45Z4Y5UuFdQwB3F+VfPnb4WwkinRgVOU7+F1VtPLML+orb+wbf8jD5Aj6MaAn7VU+3XYmLiMZD6SBbK3Qi5U9RYk6jqRrVsorzOCksM+xk4vKPmfBYzG9ncYiYlC0V8y21V0JGcxt16qedtr3LASRvPipYD+hknd4wRYhSSdRy328q+k+0XAYMbC0OKQOh/xKeTKfhYda+be3HY2bhE/wCikEsTAup+ILfQSqNufiGhsdtqkoSrnzJe/Mh1CdkOXIvHIV232v0rxlIsTz1pLgOPjm30k+4fzHWnE8l2J+nyrXTTipJmJKLjLlaFFmKAAW6n16VILra255c79KiA2t69D66k9f31JGzBFKvJJzSBTZjY9P8AauwaiHYk3O5qQMgRQDvbapI2Zzk8Srx0F6KbQYq4JbS382pOPFEsOhNrV67SJ57NjDtc94RGNXdlyqNzr/G1XfDosaCOGNYo9DkTYkC13O8jfrNc+m1U/stF3+Knmk17ohI+i3LagdbDf9arjXB8f1ztu7OPRHb8G0fZUqT6s7EpAyg2B3A5+tt/nXFFSX2ARR95iCFuLxxH3n82t7qc7m17VgwhKfQ15SUeoxULY3JzchbT1J/d+PVnj8akKF5WCqOZ5noBzPkKgOPds4orrDaWTXUf1anzPxeg+oqtYHh+J4lIHlY9398jwgfdReZ/kmr9OgbXPd3Y/VlazVJPlr3Yvj+Iz8TlEUAKxA3IO1h8chH4D863X2R8Ojw+FeKNBcNd5LeKQkfEfLkNgD63rvYzsUSoWJckXxSN7znnb7x89h+Farw7AJAgjiFlH1J6k8zWrpHOUk61y1r6+pQv5Uu88zfyQ6ooorTKYUUUUAUUUUAVmHtR4ADjcBiwCW71YGAG+XPMpv55WX5itPriWJWtmANiGFxexGx9aA+ee1GGMmF4WbXafBYkHcl5ljQ5j5my1t3YrDd3gMMt7nukYnqWXMfzpzJwHDnuB3agYZs0AXQIQhTQDS2UnT06VIooAAAsBoByoD2iiigPDVA7S9iZ8VinlDxiNgoGYsWAC2tlAsdbnfnWgUVJXbKt5iRXUxtWJGF9u/ZTh8NhjPFOUnDDSwWNyTsoBuhAubi+x0rMU4pLCcs65hyPMjqD8VfSvtC7MyY6KNYWVWR81nvYgqRuASCKxntJwF8NM2HnXNb3TY5XFtGTr8ulT1d5ZT7xWufI+WUcx+pBYbjET/FlPRtPx2p8pvtqKjuL9kGiIBDRMVDhHF/C3unqt+hrni/YvHYJ2BXNlCMzQtmUd4CVU7HNodLV77acf1LP7EX5euazCWP3JaIi4J2Gv0olkLG5qq/0tiI9HH+NSD+6lk7SHnGPk3+le1qY9HsRvR2dVuWK9NsXxJYLMdW3VeZ/gKih2l/7f+b/AEpjBxW0plkjWRreAPfIp5eEe9bpfzrxbqVGOYbslp0bcv8AJsi49gOHuA+Id9Jb+C25DHxnprmsB1q0YvFpELyuqD9YgfnvWY4ntPi5jlVyoOmSFcv5eL8af9nuwuMx0h/RyKNy7qSb6feI+pI2rl79C7bHZdLHouv9/I6SvUqEFCuOf3LJifaDh4NYEM0vJmFokPUX1ZvUWH4ip43iuN4k599wTqFuF/vsTr8zWl4f2M9wFYr9oY7gsAF/u6A/U1oHZfsYkAVpVXMPdjW2RPpoT+H51LVXGuXJVXv5y6fuRzm5LmnL4IzrsB7Gc+WbiJuu6wrcX82Oht5furVsD2PwsVssd7bBiSoHTLt+FTwr2r7pjLHPu/UqKxr9Oxyq20FdUUVMeAooooAooooAooooAooooAooooAooooAooooArh0B5C/K4oooCJ4b2ejjEhktLJMc00jqDn6LbZUAsAvK3zpXEcEikjkjkGZZGLOdiWNrG46WAHQKKKK+8zznJ45I4xgok3s8Uy5O/OQ9YwTb1zWJ+VUzFdiom4j9jJXKWtnEag232vvbn+HKiirqtlPaXkZ3ZRhjl2382aUfZLwk74QdNJZx+UlL4T2X8Kj1XBxn9tpJB9JHNFFUTUJHAdjcDCf0WGjW/QG30JtU5HEFFlAA5ACw+lFFeFCMXsj7KTfVilFFFez4FFFFAFFFFAFFFFAFeUU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0" name="7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608" y="3225080"/>
            <a:ext cx="2053444" cy="1356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3 Marcador de contenido"/>
          <p:cNvSpPr txBox="1">
            <a:spLocks/>
          </p:cNvSpPr>
          <p:nvPr/>
        </p:nvSpPr>
        <p:spPr>
          <a:xfrm>
            <a:off x="3779912" y="1772816"/>
            <a:ext cx="5004048" cy="4032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400" dirty="0" smtClean="0"/>
              <a:t>Formalizar las propuestas seleccionadas.</a:t>
            </a:r>
          </a:p>
          <a:p>
            <a:endParaRPr lang="es-CO" sz="2400" dirty="0" smtClean="0"/>
          </a:p>
          <a:p>
            <a:r>
              <a:rPr lang="es-CO" sz="2400" dirty="0" smtClean="0"/>
              <a:t>Identificar los puntos de integración.</a:t>
            </a:r>
            <a:endParaRPr lang="es-CO" sz="2000" dirty="0" smtClean="0"/>
          </a:p>
          <a:p>
            <a:pPr lvl="1"/>
            <a:endParaRPr lang="es-CO" sz="2000" dirty="0"/>
          </a:p>
        </p:txBody>
      </p:sp>
      <p:sp>
        <p:nvSpPr>
          <p:cNvPr id="23" name="TextBox 2107"/>
          <p:cNvSpPr txBox="1"/>
          <p:nvPr/>
        </p:nvSpPr>
        <p:spPr>
          <a:xfrm>
            <a:off x="273050" y="434650"/>
            <a:ext cx="2210718" cy="461665"/>
          </a:xfrm>
          <a:prstGeom prst="rect">
            <a:avLst/>
          </a:prstGeom>
          <a:noFill/>
        </p:spPr>
        <p:txBody>
          <a:bodyPr wrap="square" rtlCol="0">
            <a:spAutoFit/>
          </a:bodyPr>
          <a:lstStyle/>
          <a:p>
            <a:r>
              <a:rPr lang="en-US" sz="2400" b="1" dirty="0" err="1" smtClean="0">
                <a:solidFill>
                  <a:schemeClr val="accent3"/>
                </a:solidFill>
                <a:cs typeface="Roboto condensed"/>
              </a:rPr>
              <a:t>Metodología</a:t>
            </a:r>
            <a:endParaRPr lang="en-US" sz="2400" b="1" dirty="0">
              <a:solidFill>
                <a:schemeClr val="accent3"/>
              </a:solidFill>
              <a:cs typeface="Roboto condensed"/>
            </a:endParaRPr>
          </a:p>
        </p:txBody>
      </p:sp>
    </p:spTree>
    <p:extLst>
      <p:ext uri="{BB962C8B-B14F-4D97-AF65-F5344CB8AC3E}">
        <p14:creationId xmlns:p14="http://schemas.microsoft.com/office/powerpoint/2010/main" val="239444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429783" y="701196"/>
            <a:ext cx="500458" cy="61568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itle 2100"/>
          <p:cNvSpPr>
            <a:spLocks noGrp="1"/>
          </p:cNvSpPr>
          <p:nvPr>
            <p:ph type="title"/>
          </p:nvPr>
        </p:nvSpPr>
        <p:spPr>
          <a:xfrm>
            <a:off x="273050" y="683683"/>
            <a:ext cx="4800600" cy="357717"/>
          </a:xfrm>
          <a:prstGeom prst="rect">
            <a:avLst/>
          </a:prstGeom>
        </p:spPr>
        <p:txBody>
          <a:bodyPr>
            <a:noAutofit/>
          </a:bodyPr>
          <a:lstStyle/>
          <a:p>
            <a:r>
              <a:rPr lang="en-US" b="1" dirty="0" err="1" smtClean="0">
                <a:latin typeface="+mn-lt"/>
              </a:rPr>
              <a:t>Televisión</a:t>
            </a:r>
            <a:r>
              <a:rPr lang="en-US" b="1" dirty="0" smtClean="0">
                <a:latin typeface="+mn-lt"/>
              </a:rPr>
              <a:t> digital </a:t>
            </a:r>
            <a:r>
              <a:rPr lang="en-US" b="1" dirty="0" err="1">
                <a:latin typeface="+mn-lt"/>
              </a:rPr>
              <a:t>i</a:t>
            </a:r>
            <a:r>
              <a:rPr lang="en-US" b="1" dirty="0" err="1" smtClean="0">
                <a:latin typeface="+mn-lt"/>
              </a:rPr>
              <a:t>nteractiva</a:t>
            </a:r>
            <a:endParaRPr lang="en-US" b="1" dirty="0">
              <a:latin typeface="+mn-lt"/>
            </a:endParaRPr>
          </a:p>
        </p:txBody>
      </p:sp>
      <p:sp>
        <p:nvSpPr>
          <p:cNvPr id="6" name="TextBox 2107"/>
          <p:cNvSpPr txBox="1"/>
          <p:nvPr/>
        </p:nvSpPr>
        <p:spPr>
          <a:xfrm>
            <a:off x="273050" y="308522"/>
            <a:ext cx="1921272" cy="461665"/>
          </a:xfrm>
          <a:prstGeom prst="rect">
            <a:avLst/>
          </a:prstGeom>
          <a:noFill/>
        </p:spPr>
        <p:txBody>
          <a:bodyPr wrap="square" rtlCol="0">
            <a:spAutoFit/>
          </a:bodyPr>
          <a:lstStyle/>
          <a:p>
            <a:r>
              <a:rPr lang="en-US" sz="2400" b="1" dirty="0" err="1" smtClean="0">
                <a:solidFill>
                  <a:schemeClr val="accent1"/>
                </a:solidFill>
                <a:cs typeface="Roboto condensed"/>
              </a:rPr>
              <a:t>Contexto</a:t>
            </a:r>
            <a:endParaRPr lang="en-US" sz="2400" b="1" dirty="0">
              <a:solidFill>
                <a:schemeClr val="accent1"/>
              </a:solidFill>
              <a:cs typeface="Roboto condensed"/>
            </a:endParaRPr>
          </a:p>
        </p:txBody>
      </p:sp>
      <p:sp>
        <p:nvSpPr>
          <p:cNvPr id="2" name="1 Triángulo isósceles"/>
          <p:cNvSpPr/>
          <p:nvPr/>
        </p:nvSpPr>
        <p:spPr>
          <a:xfrm rot="10800000">
            <a:off x="3707904" y="-27384"/>
            <a:ext cx="2016224" cy="1090904"/>
          </a:xfrm>
          <a:prstGeom prst="triangle">
            <a:avLst>
              <a:gd name="adj" fmla="val 5197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2 Elipse"/>
          <p:cNvSpPr/>
          <p:nvPr/>
        </p:nvSpPr>
        <p:spPr>
          <a:xfrm>
            <a:off x="4211960" y="701196"/>
            <a:ext cx="936104" cy="855596"/>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4" name="3 CuadroTexto"/>
          <p:cNvSpPr txBox="1"/>
          <p:nvPr/>
        </p:nvSpPr>
        <p:spPr>
          <a:xfrm>
            <a:off x="4149418" y="188640"/>
            <a:ext cx="1048813" cy="338554"/>
          </a:xfrm>
          <a:prstGeom prst="rect">
            <a:avLst/>
          </a:prstGeom>
          <a:noFill/>
        </p:spPr>
        <p:txBody>
          <a:bodyPr wrap="none" rtlCol="0">
            <a:spAutoFit/>
          </a:bodyPr>
          <a:lstStyle/>
          <a:p>
            <a:r>
              <a:rPr lang="es-CO" sz="1600" b="1" dirty="0" smtClean="0">
                <a:solidFill>
                  <a:schemeClr val="bg1"/>
                </a:solidFill>
              </a:rPr>
              <a:t>Definición</a:t>
            </a:r>
            <a:endParaRPr lang="es-CO" sz="1600" b="1" dirty="0">
              <a:solidFill>
                <a:schemeClr val="bg1"/>
              </a:solidFill>
            </a:endParaRPr>
          </a:p>
        </p:txBody>
      </p:sp>
      <p:sp>
        <p:nvSpPr>
          <p:cNvPr id="9" name="8 CuadroTexto"/>
          <p:cNvSpPr txBox="1"/>
          <p:nvPr/>
        </p:nvSpPr>
        <p:spPr>
          <a:xfrm>
            <a:off x="4429783" y="944328"/>
            <a:ext cx="465192" cy="338554"/>
          </a:xfrm>
          <a:prstGeom prst="rect">
            <a:avLst/>
          </a:prstGeom>
          <a:noFill/>
          <a:ln>
            <a:noFill/>
          </a:ln>
        </p:spPr>
        <p:txBody>
          <a:bodyPr wrap="none" rtlCol="0">
            <a:spAutoFit/>
          </a:bodyPr>
          <a:lstStyle/>
          <a:p>
            <a:r>
              <a:rPr lang="es-CO" sz="1600" b="1" dirty="0" err="1" smtClean="0">
                <a:solidFill>
                  <a:schemeClr val="accent1"/>
                </a:solidFill>
              </a:rPr>
              <a:t>TDi</a:t>
            </a:r>
            <a:endParaRPr lang="es-CO" sz="1600" b="1" dirty="0">
              <a:solidFill>
                <a:schemeClr val="accent1"/>
              </a:solidFill>
            </a:endParaRPr>
          </a:p>
        </p:txBody>
      </p:sp>
      <p:sp>
        <p:nvSpPr>
          <p:cNvPr id="10" name="9 Rectángulo"/>
          <p:cNvSpPr/>
          <p:nvPr/>
        </p:nvSpPr>
        <p:spPr>
          <a:xfrm>
            <a:off x="4430319" y="1852529"/>
            <a:ext cx="50045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CuadroTexto"/>
          <p:cNvSpPr txBox="1"/>
          <p:nvPr/>
        </p:nvSpPr>
        <p:spPr>
          <a:xfrm>
            <a:off x="4381335" y="1873795"/>
            <a:ext cx="601447" cy="338554"/>
          </a:xfrm>
          <a:prstGeom prst="rect">
            <a:avLst/>
          </a:prstGeom>
          <a:noFill/>
          <a:ln>
            <a:noFill/>
          </a:ln>
        </p:spPr>
        <p:txBody>
          <a:bodyPr wrap="none" rtlCol="0">
            <a:spAutoFit/>
          </a:bodyPr>
          <a:lstStyle/>
          <a:p>
            <a:r>
              <a:rPr lang="es-CO" sz="1600" b="1" dirty="0" smtClean="0">
                <a:solidFill>
                  <a:schemeClr val="bg1"/>
                </a:solidFill>
              </a:rPr>
              <a:t>2001</a:t>
            </a:r>
            <a:endParaRPr lang="es-CO" sz="1600" b="1" dirty="0">
              <a:solidFill>
                <a:schemeClr val="bg1"/>
              </a:solidFill>
            </a:endParaRPr>
          </a:p>
        </p:txBody>
      </p:sp>
      <p:sp>
        <p:nvSpPr>
          <p:cNvPr id="12" name="11 Rectángulo"/>
          <p:cNvSpPr/>
          <p:nvPr/>
        </p:nvSpPr>
        <p:spPr>
          <a:xfrm>
            <a:off x="4429783" y="1852529"/>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4431046" y="2221861"/>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CuadroTexto"/>
          <p:cNvSpPr txBox="1"/>
          <p:nvPr/>
        </p:nvSpPr>
        <p:spPr>
          <a:xfrm>
            <a:off x="4361938" y="2384720"/>
            <a:ext cx="601447" cy="338554"/>
          </a:xfrm>
          <a:prstGeom prst="rect">
            <a:avLst/>
          </a:prstGeom>
          <a:noFill/>
          <a:ln>
            <a:noFill/>
          </a:ln>
        </p:spPr>
        <p:txBody>
          <a:bodyPr wrap="none" rtlCol="0">
            <a:spAutoFit/>
          </a:bodyPr>
          <a:lstStyle/>
          <a:p>
            <a:r>
              <a:rPr lang="es-CO" sz="1600" b="1" dirty="0" smtClean="0">
                <a:solidFill>
                  <a:schemeClr val="tx1">
                    <a:lumMod val="50000"/>
                    <a:lumOff val="50000"/>
                  </a:schemeClr>
                </a:solidFill>
              </a:rPr>
              <a:t>2002</a:t>
            </a:r>
            <a:endParaRPr lang="es-CO" sz="1600" b="1" dirty="0">
              <a:solidFill>
                <a:schemeClr val="tx1">
                  <a:lumMod val="50000"/>
                  <a:lumOff val="50000"/>
                </a:schemeClr>
              </a:solidFill>
            </a:endParaRPr>
          </a:p>
        </p:txBody>
      </p:sp>
      <p:sp>
        <p:nvSpPr>
          <p:cNvPr id="21" name="20 Rectángulo"/>
          <p:cNvSpPr/>
          <p:nvPr/>
        </p:nvSpPr>
        <p:spPr>
          <a:xfrm>
            <a:off x="4432655" y="2869933"/>
            <a:ext cx="50045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CuadroTexto"/>
          <p:cNvSpPr txBox="1"/>
          <p:nvPr/>
        </p:nvSpPr>
        <p:spPr>
          <a:xfrm>
            <a:off x="4387875" y="2891199"/>
            <a:ext cx="601447" cy="338554"/>
          </a:xfrm>
          <a:prstGeom prst="rect">
            <a:avLst/>
          </a:prstGeom>
          <a:noFill/>
          <a:ln>
            <a:noFill/>
          </a:ln>
        </p:spPr>
        <p:txBody>
          <a:bodyPr wrap="none" rtlCol="0">
            <a:spAutoFit/>
          </a:bodyPr>
          <a:lstStyle/>
          <a:p>
            <a:r>
              <a:rPr lang="es-CO" sz="1600" b="1" dirty="0" smtClean="0">
                <a:solidFill>
                  <a:schemeClr val="bg1"/>
                </a:solidFill>
              </a:rPr>
              <a:t>2003</a:t>
            </a:r>
            <a:endParaRPr lang="es-CO" sz="1600" b="1" dirty="0">
              <a:solidFill>
                <a:schemeClr val="bg1"/>
              </a:solidFill>
            </a:endParaRPr>
          </a:p>
        </p:txBody>
      </p:sp>
      <p:sp>
        <p:nvSpPr>
          <p:cNvPr id="23" name="22 Rectángulo"/>
          <p:cNvSpPr/>
          <p:nvPr/>
        </p:nvSpPr>
        <p:spPr>
          <a:xfrm>
            <a:off x="4432119" y="2869933"/>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Rectángulo"/>
          <p:cNvSpPr/>
          <p:nvPr/>
        </p:nvSpPr>
        <p:spPr>
          <a:xfrm>
            <a:off x="4433382" y="3239265"/>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CuadroTexto"/>
          <p:cNvSpPr txBox="1"/>
          <p:nvPr/>
        </p:nvSpPr>
        <p:spPr>
          <a:xfrm>
            <a:off x="4378194" y="3410266"/>
            <a:ext cx="601447" cy="338554"/>
          </a:xfrm>
          <a:prstGeom prst="rect">
            <a:avLst/>
          </a:prstGeom>
          <a:noFill/>
          <a:ln>
            <a:noFill/>
          </a:ln>
        </p:spPr>
        <p:txBody>
          <a:bodyPr wrap="none" rtlCol="0">
            <a:spAutoFit/>
          </a:bodyPr>
          <a:lstStyle/>
          <a:p>
            <a:r>
              <a:rPr lang="es-CO" sz="1600" b="1" dirty="0" smtClean="0">
                <a:solidFill>
                  <a:schemeClr val="tx1">
                    <a:lumMod val="50000"/>
                    <a:lumOff val="50000"/>
                  </a:schemeClr>
                </a:solidFill>
              </a:rPr>
              <a:t>2004</a:t>
            </a:r>
            <a:endParaRPr lang="es-CO" sz="1600" b="1" dirty="0">
              <a:solidFill>
                <a:schemeClr val="tx1">
                  <a:lumMod val="50000"/>
                  <a:lumOff val="50000"/>
                </a:schemeClr>
              </a:solidFill>
            </a:endParaRPr>
          </a:p>
        </p:txBody>
      </p:sp>
      <p:sp>
        <p:nvSpPr>
          <p:cNvPr id="15" name="14 CuadroTexto"/>
          <p:cNvSpPr txBox="1"/>
          <p:nvPr/>
        </p:nvSpPr>
        <p:spPr>
          <a:xfrm>
            <a:off x="395536" y="1569853"/>
            <a:ext cx="3096344" cy="954107"/>
          </a:xfrm>
          <a:prstGeom prst="rect">
            <a:avLst/>
          </a:prstGeom>
          <a:noFill/>
        </p:spPr>
        <p:txBody>
          <a:bodyPr wrap="square" rtlCol="0">
            <a:spAutoFit/>
          </a:bodyPr>
          <a:lstStyle/>
          <a:p>
            <a:pPr algn="ctr"/>
            <a:r>
              <a:rPr lang="es-CO" sz="1400" dirty="0" smtClean="0">
                <a:solidFill>
                  <a:schemeClr val="tx1">
                    <a:lumMod val="75000"/>
                    <a:lumOff val="25000"/>
                  </a:schemeClr>
                </a:solidFill>
              </a:rPr>
              <a:t>“Cualquier servicio de televisión que facilite </a:t>
            </a:r>
            <a:r>
              <a:rPr lang="es-CO" sz="1400" b="1" dirty="0" smtClean="0">
                <a:solidFill>
                  <a:schemeClr val="accent1"/>
                </a:solidFill>
              </a:rPr>
              <a:t>la comunicación bidireccional </a:t>
            </a:r>
            <a:r>
              <a:rPr lang="es-CO" sz="1400" dirty="0" smtClean="0">
                <a:solidFill>
                  <a:schemeClr val="tx1">
                    <a:lumMod val="75000"/>
                    <a:lumOff val="25000"/>
                  </a:schemeClr>
                </a:solidFill>
              </a:rPr>
              <a:t>entre el espectador y los proveedores de contenido”  </a:t>
            </a:r>
            <a:r>
              <a:rPr lang="es-CO" sz="1400" b="1" i="1" dirty="0" err="1" smtClean="0">
                <a:solidFill>
                  <a:schemeClr val="tx1">
                    <a:lumMod val="75000"/>
                    <a:lumOff val="25000"/>
                  </a:schemeClr>
                </a:solidFill>
              </a:rPr>
              <a:t>Espial</a:t>
            </a:r>
            <a:endParaRPr lang="es-CO" sz="1400" b="1" i="1" dirty="0">
              <a:solidFill>
                <a:schemeClr val="tx1">
                  <a:lumMod val="75000"/>
                  <a:lumOff val="25000"/>
                </a:schemeClr>
              </a:solidFill>
            </a:endParaRPr>
          </a:p>
        </p:txBody>
      </p:sp>
      <p:cxnSp>
        <p:nvCxnSpPr>
          <p:cNvPr id="27" name="26 Conector angular"/>
          <p:cNvCxnSpPr>
            <a:stCxn id="13" idx="1"/>
            <a:endCxn id="15" idx="3"/>
          </p:cNvCxnSpPr>
          <p:nvPr/>
        </p:nvCxnSpPr>
        <p:spPr>
          <a:xfrm rot="10800000" flipV="1">
            <a:off x="3491881" y="2043071"/>
            <a:ext cx="889455" cy="3835"/>
          </a:xfrm>
          <a:prstGeom prst="bentConnector3">
            <a:avLst/>
          </a:prstGeom>
          <a:ln w="12700">
            <a:solidFill>
              <a:schemeClr val="tx1">
                <a:lumMod val="75000"/>
                <a:lumOff val="25000"/>
              </a:schemeClr>
            </a:solidFill>
            <a:tailEnd type="oval"/>
          </a:ln>
        </p:spPr>
        <p:style>
          <a:lnRef idx="1">
            <a:schemeClr val="dk1"/>
          </a:lnRef>
          <a:fillRef idx="0">
            <a:schemeClr val="dk1"/>
          </a:fillRef>
          <a:effectRef idx="0">
            <a:schemeClr val="dk1"/>
          </a:effectRef>
          <a:fontRef idx="minor">
            <a:schemeClr val="tx1"/>
          </a:fontRef>
        </p:style>
      </p:cxnSp>
      <p:sp>
        <p:nvSpPr>
          <p:cNvPr id="28" name="27 Rectángulo"/>
          <p:cNvSpPr/>
          <p:nvPr/>
        </p:nvSpPr>
        <p:spPr>
          <a:xfrm>
            <a:off x="5580112" y="809123"/>
            <a:ext cx="3275856" cy="2462213"/>
          </a:xfrm>
          <a:prstGeom prst="rect">
            <a:avLst/>
          </a:prstGeom>
        </p:spPr>
        <p:txBody>
          <a:bodyPr wrap="square">
            <a:spAutoFit/>
          </a:bodyPr>
          <a:lstStyle/>
          <a:p>
            <a:pPr algn="ctr"/>
            <a:r>
              <a:rPr lang="en-US" sz="1400" dirty="0" smtClean="0">
                <a:solidFill>
                  <a:schemeClr val="tx1">
                    <a:lumMod val="75000"/>
                    <a:lumOff val="25000"/>
                  </a:schemeClr>
                </a:solidFill>
              </a:rPr>
              <a:t>“Interactivity </a:t>
            </a:r>
            <a:r>
              <a:rPr lang="en-US" sz="1400" dirty="0">
                <a:solidFill>
                  <a:schemeClr val="tx1">
                    <a:lumMod val="75000"/>
                    <a:lumOff val="25000"/>
                  </a:schemeClr>
                </a:solidFill>
              </a:rPr>
              <a:t>is a </a:t>
            </a:r>
            <a:r>
              <a:rPr lang="en-US" sz="1400" b="1" dirty="0">
                <a:solidFill>
                  <a:schemeClr val="accent1"/>
                </a:solidFill>
              </a:rPr>
              <a:t>functionality</a:t>
            </a:r>
            <a:r>
              <a:rPr lang="en-US" sz="1400" dirty="0">
                <a:solidFill>
                  <a:schemeClr val="tx1">
                    <a:lumMod val="75000"/>
                    <a:lumOff val="25000"/>
                  </a:schemeClr>
                </a:solidFill>
              </a:rPr>
              <a:t> rather than a specific type of service, and it can be applied in a wide variety of contexts. </a:t>
            </a:r>
            <a:r>
              <a:rPr lang="en-US" sz="1400" dirty="0" smtClean="0">
                <a:solidFill>
                  <a:schemeClr val="tx1">
                    <a:lumMod val="75000"/>
                    <a:lumOff val="25000"/>
                  </a:schemeClr>
                </a:solidFill>
              </a:rPr>
              <a:t>Its distinguishing </a:t>
            </a:r>
            <a:r>
              <a:rPr lang="en-US" sz="1400" dirty="0">
                <a:solidFill>
                  <a:schemeClr val="tx1">
                    <a:lumMod val="75000"/>
                    <a:lumOff val="25000"/>
                  </a:schemeClr>
                </a:solidFill>
              </a:rPr>
              <a:t>characteristic is the ability of viewers to interact with TV </a:t>
            </a:r>
            <a:r>
              <a:rPr lang="en-US" sz="1400" dirty="0" err="1">
                <a:solidFill>
                  <a:schemeClr val="tx1">
                    <a:lumMod val="75000"/>
                    <a:lumOff val="25000"/>
                  </a:schemeClr>
                </a:solidFill>
              </a:rPr>
              <a:t>programmames</a:t>
            </a:r>
            <a:r>
              <a:rPr lang="en-US" sz="1400" dirty="0">
                <a:solidFill>
                  <a:schemeClr val="tx1">
                    <a:lumMod val="75000"/>
                    <a:lumOff val="25000"/>
                  </a:schemeClr>
                </a:solidFill>
              </a:rPr>
              <a:t> by one of two methods </a:t>
            </a:r>
            <a:endParaRPr lang="es-CO" sz="1400" dirty="0">
              <a:solidFill>
                <a:schemeClr val="tx1">
                  <a:lumMod val="75000"/>
                  <a:lumOff val="25000"/>
                </a:schemeClr>
              </a:solidFill>
            </a:endParaRPr>
          </a:p>
          <a:p>
            <a:pPr algn="ctr"/>
            <a:r>
              <a:rPr lang="en-US" sz="1400" dirty="0">
                <a:solidFill>
                  <a:schemeClr val="tx1">
                    <a:lumMod val="75000"/>
                    <a:lumOff val="25000"/>
                  </a:schemeClr>
                </a:solidFill>
              </a:rPr>
              <a:t>- By changing the </a:t>
            </a:r>
            <a:r>
              <a:rPr lang="en-US" sz="1400" dirty="0" err="1">
                <a:solidFill>
                  <a:schemeClr val="tx1">
                    <a:lumMod val="75000"/>
                    <a:lumOff val="25000"/>
                  </a:schemeClr>
                </a:solidFill>
              </a:rPr>
              <a:t>contect</a:t>
            </a:r>
            <a:r>
              <a:rPr lang="en-US" sz="1400" dirty="0">
                <a:solidFill>
                  <a:schemeClr val="tx1">
                    <a:lumMod val="75000"/>
                    <a:lumOff val="25000"/>
                  </a:schemeClr>
                </a:solidFill>
              </a:rPr>
              <a:t> which appears on the screen</a:t>
            </a:r>
            <a:endParaRPr lang="es-CO" sz="1400" dirty="0">
              <a:solidFill>
                <a:schemeClr val="tx1">
                  <a:lumMod val="75000"/>
                  <a:lumOff val="25000"/>
                </a:schemeClr>
              </a:solidFill>
            </a:endParaRPr>
          </a:p>
          <a:p>
            <a:pPr algn="ctr"/>
            <a:r>
              <a:rPr lang="en-US" sz="1400" dirty="0" smtClean="0">
                <a:solidFill>
                  <a:schemeClr val="tx1">
                    <a:lumMod val="75000"/>
                    <a:lumOff val="25000"/>
                  </a:schemeClr>
                </a:solidFill>
              </a:rPr>
              <a:t>- By </a:t>
            </a:r>
            <a:r>
              <a:rPr lang="en-US" sz="1400" dirty="0">
                <a:solidFill>
                  <a:schemeClr val="tx1">
                    <a:lumMod val="75000"/>
                    <a:lumOff val="25000"/>
                  </a:schemeClr>
                </a:solidFill>
              </a:rPr>
              <a:t>providing information to the broadcaster through a return </a:t>
            </a:r>
            <a:r>
              <a:rPr lang="en-US" sz="1400" dirty="0" smtClean="0">
                <a:solidFill>
                  <a:schemeClr val="tx1">
                    <a:lumMod val="75000"/>
                    <a:lumOff val="25000"/>
                  </a:schemeClr>
                </a:solidFill>
              </a:rPr>
              <a:t>path” </a:t>
            </a:r>
            <a:r>
              <a:rPr lang="en-US" sz="1400" b="1" i="1" dirty="0">
                <a:solidFill>
                  <a:schemeClr val="tx1">
                    <a:lumMod val="75000"/>
                    <a:lumOff val="25000"/>
                  </a:schemeClr>
                </a:solidFill>
              </a:rPr>
              <a:t>Independent television commission </a:t>
            </a:r>
          </a:p>
        </p:txBody>
      </p:sp>
      <p:cxnSp>
        <p:nvCxnSpPr>
          <p:cNvPr id="30" name="29 Conector angular"/>
          <p:cNvCxnSpPr>
            <a:stCxn id="28" idx="1"/>
            <a:endCxn id="13" idx="3"/>
          </p:cNvCxnSpPr>
          <p:nvPr/>
        </p:nvCxnSpPr>
        <p:spPr>
          <a:xfrm rot="10800000" flipV="1">
            <a:off x="4982782" y="2040230"/>
            <a:ext cx="597330" cy="2842"/>
          </a:xfrm>
          <a:prstGeom prst="bentConnector3">
            <a:avLst/>
          </a:prstGeom>
          <a:ln w="12700">
            <a:solidFill>
              <a:schemeClr val="tx1">
                <a:lumMod val="75000"/>
                <a:lumOff val="25000"/>
              </a:schemeClr>
            </a:solidFill>
            <a:headEnd type="oval"/>
            <a:tailEnd type="none"/>
          </a:ln>
        </p:spPr>
        <p:style>
          <a:lnRef idx="1">
            <a:schemeClr val="dk1"/>
          </a:lnRef>
          <a:fillRef idx="0">
            <a:schemeClr val="dk1"/>
          </a:fillRef>
          <a:effectRef idx="0">
            <a:schemeClr val="dk1"/>
          </a:effectRef>
          <a:fontRef idx="minor">
            <a:schemeClr val="tx1"/>
          </a:fontRef>
        </p:style>
      </p:cxnSp>
      <p:sp>
        <p:nvSpPr>
          <p:cNvPr id="36" name="35 CuadroTexto"/>
          <p:cNvSpPr txBox="1"/>
          <p:nvPr/>
        </p:nvSpPr>
        <p:spPr>
          <a:xfrm>
            <a:off x="395536" y="2690336"/>
            <a:ext cx="3096344" cy="738664"/>
          </a:xfrm>
          <a:prstGeom prst="rect">
            <a:avLst/>
          </a:prstGeom>
          <a:noFill/>
        </p:spPr>
        <p:txBody>
          <a:bodyPr wrap="square" rtlCol="0">
            <a:spAutoFit/>
          </a:bodyPr>
          <a:lstStyle/>
          <a:p>
            <a:pPr algn="ctr"/>
            <a:r>
              <a:rPr lang="es-CO" sz="1400" dirty="0" smtClean="0">
                <a:solidFill>
                  <a:schemeClr val="tx1">
                    <a:lumMod val="75000"/>
                    <a:lumOff val="25000"/>
                  </a:schemeClr>
                </a:solidFill>
              </a:rPr>
              <a:t>“Es un dialogo que permite al televidente hacer elecciones y tomar </a:t>
            </a:r>
            <a:r>
              <a:rPr lang="es-CO" sz="1400" b="1" dirty="0" smtClean="0">
                <a:solidFill>
                  <a:schemeClr val="accent1"/>
                </a:solidFill>
              </a:rPr>
              <a:t>acciones sobre el contenido</a:t>
            </a:r>
            <a:r>
              <a:rPr lang="es-CO" sz="1400" dirty="0" smtClean="0">
                <a:solidFill>
                  <a:schemeClr val="tx1">
                    <a:lumMod val="75000"/>
                    <a:lumOff val="25000"/>
                  </a:schemeClr>
                </a:solidFill>
              </a:rPr>
              <a:t>”  </a:t>
            </a:r>
            <a:r>
              <a:rPr lang="es-CO" sz="1400" b="1" i="1" dirty="0" err="1" smtClean="0">
                <a:solidFill>
                  <a:schemeClr val="tx1">
                    <a:lumMod val="75000"/>
                    <a:lumOff val="25000"/>
                  </a:schemeClr>
                </a:solidFill>
              </a:rPr>
              <a:t>Gawlinski</a:t>
            </a:r>
            <a:endParaRPr lang="es-CO" sz="1400" b="1" i="1" dirty="0">
              <a:solidFill>
                <a:schemeClr val="tx1">
                  <a:lumMod val="75000"/>
                  <a:lumOff val="25000"/>
                </a:schemeClr>
              </a:solidFill>
            </a:endParaRPr>
          </a:p>
        </p:txBody>
      </p:sp>
      <p:cxnSp>
        <p:nvCxnSpPr>
          <p:cNvPr id="37" name="36 Conector angular"/>
          <p:cNvCxnSpPr>
            <a:stCxn id="22" idx="1"/>
            <a:endCxn id="36" idx="3"/>
          </p:cNvCxnSpPr>
          <p:nvPr/>
        </p:nvCxnSpPr>
        <p:spPr>
          <a:xfrm rot="10800000">
            <a:off x="3491881" y="3059668"/>
            <a:ext cx="895995" cy="808"/>
          </a:xfrm>
          <a:prstGeom prst="bentConnector3">
            <a:avLst/>
          </a:prstGeom>
          <a:ln w="12700">
            <a:solidFill>
              <a:schemeClr val="tx1">
                <a:lumMod val="75000"/>
                <a:lumOff val="25000"/>
              </a:schemeClr>
            </a:solidFill>
            <a:tailEnd type="oval"/>
          </a:ln>
        </p:spPr>
        <p:style>
          <a:lnRef idx="1">
            <a:schemeClr val="dk1"/>
          </a:lnRef>
          <a:fillRef idx="0">
            <a:schemeClr val="dk1"/>
          </a:fillRef>
          <a:effectRef idx="0">
            <a:schemeClr val="dk1"/>
          </a:effectRef>
          <a:fontRef idx="minor">
            <a:schemeClr val="tx1"/>
          </a:fontRef>
        </p:style>
      </p:cxnSp>
      <p:sp>
        <p:nvSpPr>
          <p:cNvPr id="42" name="41 Rectángulo"/>
          <p:cNvSpPr/>
          <p:nvPr/>
        </p:nvSpPr>
        <p:spPr>
          <a:xfrm>
            <a:off x="4432655" y="3951899"/>
            <a:ext cx="50045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42 CuadroTexto"/>
          <p:cNvSpPr txBox="1"/>
          <p:nvPr/>
        </p:nvSpPr>
        <p:spPr>
          <a:xfrm>
            <a:off x="4387875" y="3983798"/>
            <a:ext cx="601447" cy="338554"/>
          </a:xfrm>
          <a:prstGeom prst="rect">
            <a:avLst/>
          </a:prstGeom>
          <a:noFill/>
          <a:ln>
            <a:noFill/>
          </a:ln>
        </p:spPr>
        <p:txBody>
          <a:bodyPr wrap="none" rtlCol="0">
            <a:spAutoFit/>
          </a:bodyPr>
          <a:lstStyle/>
          <a:p>
            <a:r>
              <a:rPr lang="es-CO" sz="1600" b="1" dirty="0" smtClean="0">
                <a:solidFill>
                  <a:schemeClr val="bg1"/>
                </a:solidFill>
              </a:rPr>
              <a:t>2005</a:t>
            </a:r>
            <a:endParaRPr lang="es-CO" sz="1600" b="1" dirty="0">
              <a:solidFill>
                <a:schemeClr val="bg1"/>
              </a:solidFill>
            </a:endParaRPr>
          </a:p>
        </p:txBody>
      </p:sp>
      <p:sp>
        <p:nvSpPr>
          <p:cNvPr id="44" name="43 Rectángulo"/>
          <p:cNvSpPr/>
          <p:nvPr/>
        </p:nvSpPr>
        <p:spPr>
          <a:xfrm>
            <a:off x="4432119" y="3951899"/>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44 Rectángulo"/>
          <p:cNvSpPr/>
          <p:nvPr/>
        </p:nvSpPr>
        <p:spPr>
          <a:xfrm>
            <a:off x="4433382" y="4321231"/>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CuadroTexto"/>
          <p:cNvSpPr txBox="1"/>
          <p:nvPr/>
        </p:nvSpPr>
        <p:spPr>
          <a:xfrm>
            <a:off x="395536" y="3672077"/>
            <a:ext cx="3096344" cy="954107"/>
          </a:xfrm>
          <a:prstGeom prst="rect">
            <a:avLst/>
          </a:prstGeom>
          <a:noFill/>
        </p:spPr>
        <p:txBody>
          <a:bodyPr wrap="square" rtlCol="0">
            <a:spAutoFit/>
          </a:bodyPr>
          <a:lstStyle/>
          <a:p>
            <a:pPr algn="ctr"/>
            <a:r>
              <a:rPr lang="es-CO" sz="1400" dirty="0" smtClean="0">
                <a:solidFill>
                  <a:schemeClr val="tx1">
                    <a:lumMod val="75000"/>
                    <a:lumOff val="25000"/>
                  </a:schemeClr>
                </a:solidFill>
              </a:rPr>
              <a:t>“Es entendida como la activa participación del usuario en determinar la dirección del </a:t>
            </a:r>
            <a:r>
              <a:rPr lang="es-CO" sz="1400" b="1" dirty="0" smtClean="0">
                <a:solidFill>
                  <a:schemeClr val="accent1"/>
                </a:solidFill>
              </a:rPr>
              <a:t>flujo del contenido</a:t>
            </a:r>
            <a:r>
              <a:rPr lang="es-CO" sz="1400" dirty="0" smtClean="0">
                <a:solidFill>
                  <a:schemeClr val="tx1">
                    <a:lumMod val="75000"/>
                    <a:lumOff val="25000"/>
                  </a:schemeClr>
                </a:solidFill>
              </a:rPr>
              <a:t>”  </a:t>
            </a:r>
            <a:r>
              <a:rPr lang="es-CO" sz="1400" b="1" i="1" dirty="0" smtClean="0">
                <a:solidFill>
                  <a:schemeClr val="tx1">
                    <a:lumMod val="75000"/>
                    <a:lumOff val="25000"/>
                  </a:schemeClr>
                </a:solidFill>
              </a:rPr>
              <a:t>Jensen</a:t>
            </a:r>
            <a:endParaRPr lang="es-CO" sz="1400" b="1" i="1" dirty="0">
              <a:solidFill>
                <a:schemeClr val="tx1">
                  <a:lumMod val="75000"/>
                  <a:lumOff val="25000"/>
                </a:schemeClr>
              </a:solidFill>
            </a:endParaRPr>
          </a:p>
        </p:txBody>
      </p:sp>
      <p:cxnSp>
        <p:nvCxnSpPr>
          <p:cNvPr id="47" name="46 Conector angular"/>
          <p:cNvCxnSpPr>
            <a:stCxn id="43" idx="1"/>
            <a:endCxn id="46" idx="3"/>
          </p:cNvCxnSpPr>
          <p:nvPr/>
        </p:nvCxnSpPr>
        <p:spPr>
          <a:xfrm rot="10800000">
            <a:off x="3491881" y="4149131"/>
            <a:ext cx="895995" cy="3944"/>
          </a:xfrm>
          <a:prstGeom prst="bentConnector3">
            <a:avLst/>
          </a:prstGeom>
          <a:ln w="12700">
            <a:solidFill>
              <a:schemeClr val="tx1">
                <a:lumMod val="75000"/>
                <a:lumOff val="25000"/>
              </a:schemeClr>
            </a:solidFill>
            <a:tailEnd type="oval"/>
          </a:ln>
        </p:spPr>
        <p:style>
          <a:lnRef idx="1">
            <a:schemeClr val="dk1"/>
          </a:lnRef>
          <a:fillRef idx="0">
            <a:schemeClr val="dk1"/>
          </a:fillRef>
          <a:effectRef idx="0">
            <a:schemeClr val="dk1"/>
          </a:effectRef>
          <a:fontRef idx="minor">
            <a:schemeClr val="tx1"/>
          </a:fontRef>
        </p:style>
      </p:cxnSp>
      <p:sp>
        <p:nvSpPr>
          <p:cNvPr id="49" name="48 CuadroTexto"/>
          <p:cNvSpPr txBox="1"/>
          <p:nvPr/>
        </p:nvSpPr>
        <p:spPr>
          <a:xfrm>
            <a:off x="4381335" y="4509120"/>
            <a:ext cx="601447" cy="338554"/>
          </a:xfrm>
          <a:prstGeom prst="rect">
            <a:avLst/>
          </a:prstGeom>
          <a:noFill/>
          <a:ln>
            <a:noFill/>
          </a:ln>
        </p:spPr>
        <p:txBody>
          <a:bodyPr wrap="none" rtlCol="0">
            <a:spAutoFit/>
          </a:bodyPr>
          <a:lstStyle/>
          <a:p>
            <a:r>
              <a:rPr lang="es-CO" sz="1600" b="1" dirty="0" smtClean="0">
                <a:solidFill>
                  <a:schemeClr val="tx1">
                    <a:lumMod val="50000"/>
                    <a:lumOff val="50000"/>
                  </a:schemeClr>
                </a:solidFill>
              </a:rPr>
              <a:t>2006</a:t>
            </a:r>
            <a:endParaRPr lang="es-CO" sz="1600" b="1" dirty="0">
              <a:solidFill>
                <a:schemeClr val="tx1">
                  <a:lumMod val="50000"/>
                  <a:lumOff val="50000"/>
                </a:schemeClr>
              </a:solidFill>
            </a:endParaRPr>
          </a:p>
        </p:txBody>
      </p:sp>
      <p:sp>
        <p:nvSpPr>
          <p:cNvPr id="50" name="49 CuadroTexto"/>
          <p:cNvSpPr txBox="1"/>
          <p:nvPr/>
        </p:nvSpPr>
        <p:spPr>
          <a:xfrm>
            <a:off x="4386748" y="5178678"/>
            <a:ext cx="601447" cy="338554"/>
          </a:xfrm>
          <a:prstGeom prst="rect">
            <a:avLst/>
          </a:prstGeom>
          <a:noFill/>
          <a:ln>
            <a:noFill/>
          </a:ln>
        </p:spPr>
        <p:txBody>
          <a:bodyPr wrap="none" rtlCol="0">
            <a:spAutoFit/>
          </a:bodyPr>
          <a:lstStyle/>
          <a:p>
            <a:r>
              <a:rPr lang="es-CO" sz="1600" b="1" dirty="0" smtClean="0">
                <a:solidFill>
                  <a:schemeClr val="tx1">
                    <a:lumMod val="50000"/>
                    <a:lumOff val="50000"/>
                  </a:schemeClr>
                </a:solidFill>
              </a:rPr>
              <a:t>2007</a:t>
            </a:r>
            <a:endParaRPr lang="es-CO" sz="1600" b="1" dirty="0">
              <a:solidFill>
                <a:schemeClr val="tx1">
                  <a:lumMod val="50000"/>
                  <a:lumOff val="50000"/>
                </a:schemeClr>
              </a:solidFill>
            </a:endParaRPr>
          </a:p>
        </p:txBody>
      </p:sp>
      <p:sp>
        <p:nvSpPr>
          <p:cNvPr id="54" name="53 Rectángulo"/>
          <p:cNvSpPr/>
          <p:nvPr/>
        </p:nvSpPr>
        <p:spPr>
          <a:xfrm>
            <a:off x="4427117" y="5723964"/>
            <a:ext cx="50045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54 CuadroTexto"/>
          <p:cNvSpPr txBox="1"/>
          <p:nvPr/>
        </p:nvSpPr>
        <p:spPr>
          <a:xfrm>
            <a:off x="4382337" y="5755863"/>
            <a:ext cx="601447" cy="338554"/>
          </a:xfrm>
          <a:prstGeom prst="rect">
            <a:avLst/>
          </a:prstGeom>
          <a:noFill/>
          <a:ln>
            <a:noFill/>
          </a:ln>
        </p:spPr>
        <p:txBody>
          <a:bodyPr wrap="none" rtlCol="0">
            <a:spAutoFit/>
          </a:bodyPr>
          <a:lstStyle/>
          <a:p>
            <a:r>
              <a:rPr lang="es-CO" sz="1600" b="1" dirty="0" smtClean="0">
                <a:solidFill>
                  <a:schemeClr val="bg1"/>
                </a:solidFill>
              </a:rPr>
              <a:t>2008</a:t>
            </a:r>
            <a:endParaRPr lang="es-CO" sz="1600" b="1" dirty="0">
              <a:solidFill>
                <a:schemeClr val="bg1"/>
              </a:solidFill>
            </a:endParaRPr>
          </a:p>
        </p:txBody>
      </p:sp>
      <p:sp>
        <p:nvSpPr>
          <p:cNvPr id="56" name="55 Rectángulo"/>
          <p:cNvSpPr/>
          <p:nvPr/>
        </p:nvSpPr>
        <p:spPr>
          <a:xfrm>
            <a:off x="4426581" y="5723964"/>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56 Rectángulo"/>
          <p:cNvSpPr/>
          <p:nvPr/>
        </p:nvSpPr>
        <p:spPr>
          <a:xfrm>
            <a:off x="4427844" y="6093296"/>
            <a:ext cx="5009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37" name="1036 Conector recto"/>
          <p:cNvCxnSpPr/>
          <p:nvPr/>
        </p:nvCxnSpPr>
        <p:spPr>
          <a:xfrm>
            <a:off x="4452432" y="5000542"/>
            <a:ext cx="4615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a:xfrm>
            <a:off x="5549048" y="5445224"/>
            <a:ext cx="3275856" cy="954107"/>
          </a:xfrm>
          <a:prstGeom prst="rect">
            <a:avLst/>
          </a:prstGeom>
        </p:spPr>
        <p:txBody>
          <a:bodyPr wrap="square">
            <a:spAutoFit/>
          </a:bodyPr>
          <a:lstStyle/>
          <a:p>
            <a:pPr algn="ctr"/>
            <a:r>
              <a:rPr lang="en-US" sz="1400" dirty="0" smtClean="0">
                <a:solidFill>
                  <a:schemeClr val="tx1">
                    <a:lumMod val="75000"/>
                    <a:lumOff val="25000"/>
                  </a:schemeClr>
                </a:solidFill>
              </a:rPr>
              <a:t>“</a:t>
            </a:r>
            <a:r>
              <a:rPr lang="es-CO" sz="1400" dirty="0" smtClean="0">
                <a:solidFill>
                  <a:schemeClr val="tx1">
                    <a:lumMod val="75000"/>
                    <a:lumOff val="25000"/>
                  </a:schemeClr>
                </a:solidFill>
              </a:rPr>
              <a:t>Es considerada como la convergencia de la televisión y la computación que reúne tres características típicas: interactividad, </a:t>
            </a:r>
            <a:r>
              <a:rPr lang="es-CO" sz="1400" b="1" dirty="0" smtClean="0">
                <a:solidFill>
                  <a:schemeClr val="accent1"/>
                </a:solidFill>
              </a:rPr>
              <a:t>personalización </a:t>
            </a:r>
            <a:r>
              <a:rPr lang="es-CO" sz="1400" dirty="0" smtClean="0">
                <a:solidFill>
                  <a:schemeClr val="tx1">
                    <a:lumMod val="75000"/>
                    <a:lumOff val="25000"/>
                  </a:schemeClr>
                </a:solidFill>
              </a:rPr>
              <a:t>y digitalización</a:t>
            </a:r>
            <a:r>
              <a:rPr lang="en-US" sz="1400" dirty="0" smtClean="0">
                <a:solidFill>
                  <a:schemeClr val="tx1">
                    <a:lumMod val="75000"/>
                    <a:lumOff val="25000"/>
                  </a:schemeClr>
                </a:solidFill>
              </a:rPr>
              <a:t>” </a:t>
            </a:r>
            <a:r>
              <a:rPr lang="en-US" sz="1400" b="1" i="1" dirty="0" err="1" smtClean="0">
                <a:solidFill>
                  <a:schemeClr val="tx1">
                    <a:lumMod val="75000"/>
                    <a:lumOff val="25000"/>
                  </a:schemeClr>
                </a:solidFill>
              </a:rPr>
              <a:t>Belloti</a:t>
            </a:r>
            <a:r>
              <a:rPr lang="en-US" sz="1400" b="1" i="1" dirty="0" smtClean="0">
                <a:solidFill>
                  <a:schemeClr val="tx1">
                    <a:lumMod val="75000"/>
                    <a:lumOff val="25000"/>
                  </a:schemeClr>
                </a:solidFill>
              </a:rPr>
              <a:t> </a:t>
            </a:r>
            <a:endParaRPr lang="en-US" sz="1400" b="1" i="1" dirty="0">
              <a:solidFill>
                <a:schemeClr val="tx1">
                  <a:lumMod val="75000"/>
                  <a:lumOff val="25000"/>
                </a:schemeClr>
              </a:solidFill>
            </a:endParaRPr>
          </a:p>
        </p:txBody>
      </p:sp>
      <p:cxnSp>
        <p:nvCxnSpPr>
          <p:cNvPr id="64" name="63 Conector angular"/>
          <p:cNvCxnSpPr>
            <a:stCxn id="63" idx="1"/>
            <a:endCxn id="55" idx="3"/>
          </p:cNvCxnSpPr>
          <p:nvPr/>
        </p:nvCxnSpPr>
        <p:spPr>
          <a:xfrm rot="10800000" flipV="1">
            <a:off x="4983784" y="5922278"/>
            <a:ext cx="565264" cy="2862"/>
          </a:xfrm>
          <a:prstGeom prst="bentConnector3">
            <a:avLst/>
          </a:prstGeom>
          <a:ln w="12700">
            <a:solidFill>
              <a:schemeClr val="tx1">
                <a:lumMod val="75000"/>
                <a:lumOff val="25000"/>
              </a:schemeClr>
            </a:solidFill>
            <a:headEnd type="oval"/>
            <a:tailEnd type="none"/>
          </a:ln>
        </p:spPr>
        <p:style>
          <a:lnRef idx="1">
            <a:schemeClr val="dk1"/>
          </a:lnRef>
          <a:fillRef idx="0">
            <a:schemeClr val="dk1"/>
          </a:fillRef>
          <a:effectRef idx="0">
            <a:schemeClr val="dk1"/>
          </a:effectRef>
          <a:fontRef idx="minor">
            <a:schemeClr val="tx1"/>
          </a:fontRef>
        </p:style>
      </p:cxnSp>
      <p:sp>
        <p:nvSpPr>
          <p:cNvPr id="69" name="68 CuadroTexto"/>
          <p:cNvSpPr txBox="1"/>
          <p:nvPr/>
        </p:nvSpPr>
        <p:spPr>
          <a:xfrm>
            <a:off x="424222" y="5338903"/>
            <a:ext cx="3096344" cy="1169551"/>
          </a:xfrm>
          <a:prstGeom prst="rect">
            <a:avLst/>
          </a:prstGeom>
          <a:noFill/>
        </p:spPr>
        <p:txBody>
          <a:bodyPr wrap="square" rtlCol="0">
            <a:spAutoFit/>
          </a:bodyPr>
          <a:lstStyle/>
          <a:p>
            <a:pPr algn="ctr"/>
            <a:r>
              <a:rPr lang="es-CO" sz="1400" dirty="0" smtClean="0">
                <a:solidFill>
                  <a:schemeClr val="tx1">
                    <a:lumMod val="75000"/>
                    <a:lumOff val="25000"/>
                  </a:schemeClr>
                </a:solidFill>
              </a:rPr>
              <a:t>“Se define como una </a:t>
            </a:r>
            <a:r>
              <a:rPr lang="es-CO" sz="1400" b="1" dirty="0" smtClean="0">
                <a:solidFill>
                  <a:schemeClr val="accent1"/>
                </a:solidFill>
              </a:rPr>
              <a:t>experiencia de usuario </a:t>
            </a:r>
            <a:r>
              <a:rPr lang="es-CO" sz="1400" dirty="0" smtClean="0">
                <a:solidFill>
                  <a:schemeClr val="tx1">
                    <a:lumMod val="75000"/>
                    <a:lumOff val="25000"/>
                  </a:schemeClr>
                </a:solidFill>
              </a:rPr>
              <a:t>que envuelve al menos un usuario y uno o más contenidos audiovisuales”  </a:t>
            </a:r>
            <a:r>
              <a:rPr lang="es-CO" sz="1400" b="1" i="1" dirty="0" err="1" smtClean="0">
                <a:solidFill>
                  <a:schemeClr val="tx1">
                    <a:lumMod val="75000"/>
                    <a:lumOff val="25000"/>
                  </a:schemeClr>
                </a:solidFill>
              </a:rPr>
              <a:t>Lekakos</a:t>
            </a:r>
            <a:r>
              <a:rPr lang="es-CO" sz="1400" b="1" i="1" dirty="0" smtClean="0">
                <a:solidFill>
                  <a:schemeClr val="tx1">
                    <a:lumMod val="75000"/>
                    <a:lumOff val="25000"/>
                  </a:schemeClr>
                </a:solidFill>
              </a:rPr>
              <a:t>, </a:t>
            </a:r>
            <a:r>
              <a:rPr lang="es-CO" sz="1400" b="1" i="1" dirty="0" err="1" smtClean="0">
                <a:solidFill>
                  <a:schemeClr val="tx1">
                    <a:lumMod val="75000"/>
                    <a:lumOff val="25000"/>
                  </a:schemeClr>
                </a:solidFill>
              </a:rPr>
              <a:t>Chorianopoulos</a:t>
            </a:r>
            <a:r>
              <a:rPr lang="es-CO" sz="1400" b="1" i="1" dirty="0" smtClean="0">
                <a:solidFill>
                  <a:schemeClr val="tx1">
                    <a:lumMod val="75000"/>
                    <a:lumOff val="25000"/>
                  </a:schemeClr>
                </a:solidFill>
              </a:rPr>
              <a:t>, </a:t>
            </a:r>
            <a:r>
              <a:rPr lang="es-CO" sz="1400" b="1" i="1" dirty="0" err="1" smtClean="0">
                <a:solidFill>
                  <a:schemeClr val="tx1">
                    <a:lumMod val="75000"/>
                    <a:lumOff val="25000"/>
                  </a:schemeClr>
                </a:solidFill>
              </a:rPr>
              <a:t>Georgios</a:t>
            </a:r>
            <a:endParaRPr lang="es-CO" sz="1400" b="1" i="1" dirty="0">
              <a:solidFill>
                <a:schemeClr val="tx1">
                  <a:lumMod val="75000"/>
                  <a:lumOff val="25000"/>
                </a:schemeClr>
              </a:solidFill>
            </a:endParaRPr>
          </a:p>
        </p:txBody>
      </p:sp>
      <p:cxnSp>
        <p:nvCxnSpPr>
          <p:cNvPr id="70" name="69 Conector angular"/>
          <p:cNvCxnSpPr>
            <a:stCxn id="55" idx="1"/>
            <a:endCxn id="69" idx="3"/>
          </p:cNvCxnSpPr>
          <p:nvPr/>
        </p:nvCxnSpPr>
        <p:spPr>
          <a:xfrm rot="10800000">
            <a:off x="3520567" y="5923680"/>
            <a:ext cx="861771" cy="1461"/>
          </a:xfrm>
          <a:prstGeom prst="bentConnector3">
            <a:avLst/>
          </a:prstGeom>
          <a:ln w="12700">
            <a:solidFill>
              <a:schemeClr val="tx1">
                <a:lumMod val="75000"/>
                <a:lumOff val="25000"/>
              </a:schemeClr>
            </a:solidFill>
            <a:tailEnd type="oval"/>
          </a:ln>
        </p:spPr>
        <p:style>
          <a:lnRef idx="1">
            <a:schemeClr val="dk1"/>
          </a:lnRef>
          <a:fillRef idx="0">
            <a:schemeClr val="dk1"/>
          </a:fillRef>
          <a:effectRef idx="0">
            <a:schemeClr val="dk1"/>
          </a:effectRef>
          <a:fontRef idx="minor">
            <a:schemeClr val="tx1"/>
          </a:fontRef>
        </p:style>
      </p:cxnSp>
      <p:sp>
        <p:nvSpPr>
          <p:cNvPr id="74" name="73 Rectángulo"/>
          <p:cNvSpPr/>
          <p:nvPr/>
        </p:nvSpPr>
        <p:spPr>
          <a:xfrm>
            <a:off x="5549048" y="3736001"/>
            <a:ext cx="3275856" cy="954107"/>
          </a:xfrm>
          <a:prstGeom prst="rect">
            <a:avLst/>
          </a:prstGeom>
        </p:spPr>
        <p:txBody>
          <a:bodyPr wrap="square">
            <a:spAutoFit/>
          </a:bodyPr>
          <a:lstStyle/>
          <a:p>
            <a:pPr algn="ctr"/>
            <a:r>
              <a:rPr lang="en-US" sz="1400" dirty="0" smtClean="0">
                <a:solidFill>
                  <a:schemeClr val="tx1">
                    <a:lumMod val="75000"/>
                    <a:lumOff val="25000"/>
                  </a:schemeClr>
                </a:solidFill>
              </a:rPr>
              <a:t>“Interactive television is about engaging with content [on the TV], </a:t>
            </a:r>
            <a:r>
              <a:rPr lang="en-US" sz="1400" b="1" dirty="0" smtClean="0">
                <a:solidFill>
                  <a:schemeClr val="accent1"/>
                </a:solidFill>
              </a:rPr>
              <a:t>not the hardware</a:t>
            </a:r>
            <a:r>
              <a:rPr lang="en-US" sz="1400" dirty="0" smtClean="0">
                <a:solidFill>
                  <a:schemeClr val="tx1">
                    <a:lumMod val="75000"/>
                    <a:lumOff val="25000"/>
                  </a:schemeClr>
                </a:solidFill>
              </a:rPr>
              <a:t> [with which you engage]” </a:t>
            </a:r>
            <a:r>
              <a:rPr lang="en-US" sz="1400" b="1" i="1" dirty="0" smtClean="0">
                <a:solidFill>
                  <a:schemeClr val="tx1">
                    <a:lumMod val="75000"/>
                    <a:lumOff val="25000"/>
                  </a:schemeClr>
                </a:solidFill>
              </a:rPr>
              <a:t>Swartz </a:t>
            </a:r>
            <a:endParaRPr lang="en-US" sz="1400" b="1" i="1" dirty="0">
              <a:solidFill>
                <a:schemeClr val="tx1">
                  <a:lumMod val="75000"/>
                  <a:lumOff val="25000"/>
                </a:schemeClr>
              </a:solidFill>
            </a:endParaRPr>
          </a:p>
        </p:txBody>
      </p:sp>
    </p:spTree>
    <p:extLst>
      <p:ext uri="{BB962C8B-B14F-4D97-AF65-F5344CB8AC3E}">
        <p14:creationId xmlns:p14="http://schemas.microsoft.com/office/powerpoint/2010/main" val="168050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 name="19 Diagrama"/>
          <p:cNvGraphicFramePr/>
          <p:nvPr>
            <p:extLst>
              <p:ext uri="{D42A27DB-BD31-4B8C-83A1-F6EECF244321}">
                <p14:modId xmlns:p14="http://schemas.microsoft.com/office/powerpoint/2010/main" val="1006099898"/>
              </p:ext>
            </p:extLst>
          </p:nvPr>
        </p:nvGraphicFramePr>
        <p:xfrm>
          <a:off x="649799" y="1474904"/>
          <a:ext cx="2770073" cy="384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AutoShape 9" descr="data:image/jpeg;base64,/9j/4AAQSkZJRgABAQAAAQABAAD/2wCEAAkGBxQSEhUUEBQVFhQXGBcVFRYVFxcYFhgXGBYXFxgYGBkYHCggGBomHhwXITEhJSkrLi4uGh8zODMsNygtLisBCgoKDg0OGxAQGzcmICQ3LCw2MSwsLDQtNC4sLCwsLCwyNywsLDQsNiw0NCwsNDQsLDQsNCwsLDQsLCwsLCwsLP/AABEIANUA7AMBIgACEQEDEQH/xAAcAAABBQEBAQAAAAAAAAAAAAAAAwQFBgcCAQj/xABJEAACAQIEAwUFBAYIBQMFAQABAgMAEQQSITEFQVEGEyJhcQcyQoGRFFKhsSNicsHR8BUzQ4KSouHxCCRTY3OTwtIlNESUwxb/xAAaAQEAAwEBAQAAAAAAAAAAAAAAAwQFBgIB/8QAMREAAgIBAgMGBAYDAQAAAAAAAAECAxEEIQUSMRMiQVFh8IGRodEGFDJxseEjwfFC/9oADAMBAAIRAxEAPwDcKK8r2gCiivKA9FFeAV6KAKKKKAKKKL0AV4WqL7RdocPgYjNipVjTYX95ja+VF3ZvIViXaHtvjeKOO5aTB4NTdMhtNJY6MzDb0By/tWoD6BvXkkgUFmNgASSdAANSSeQrB+GRYzFSR4dMdjRmIBYTEEAasxIF9gaY9s+yqxzGFMfi5rXEhlfMLn4N9TbfT99AaJL7WsMJsoikaK9u9BG33gh1t87+VXleJRd33veJ3eXPnLALlIvmudhbWvl9OxysQBLISSABYak6DnS/EexcKOUixEjqLAsQLMw94qL+7fagNkg9q2FacR5JBGWyiU2tqbBim4Xz38qu8nEIlF2kjUdS6gfia+buzXs3XFzrEJZANS7AL4UG5/IfOnvaz2c4PCSCKKeeRxrJfuwFBGi6L73P6ddANzn7W4BPfxuFFuRniv8ATNTRu3/DB/8AnYf/ANRT+VYNguyWCzDvvtOW/iKSx3t5KYd/mKdYTs9w8OO8glaPnac57db5QCfLSgNd4x7U+GwpmXEpK1wMsd2Op1O1rAXP061UuKe3KPbDRL5NKWJ/woP/AHVRp+zeFLMUjYKT4VMjEgcgTfU1z/8A5vDf9P8Azv8A/KgNB7T+2qBVQYAh3Iu7yRyZU/VCkLmbfXbTnfRv2Z9uEXiXiA5XWSFDr5MhJ+o6bVR17OYYf2Q+bP8A/Kl4uDwLtEnzF/zoB1279p642TLE0iYZfdW1s5++4B+g5etSvs79quHwsckWLeYpdTDZc5XfMN9F92w8zUR9lj+4lv2V/hUrxaLDCCLDxwQkqM00vdoWZzqUDWvlXQeZHQagTuJ9vOEVyI8PKyjZiVW462sbVJ8P9tXDnQNKZY21uvds4Gp+JRrprWcR4CJfdjQeir/Co7ifaCKHwr432yrsPU/uFzQGvYv2zcLVC0cjyNyQRSKT/eZbAU84B7UsBiIs8k0cDXKmOSRb6AG4Olxr05GsE4ZwTEcSxCJlVC5sqqoBAtqxNr2A1Ja/kNq+lOzvZHC4PDpBFDGQo8TsilnawzOxPM/htQE/RaiigC1FFFAFFqKKALUUji8SkSNJIwVFBZmOwAFyazOf2xwpMe8iIw1yA97ynTQ5LW1NtL6fhQGos1hc/jWL8Y9tb95NDgcOkxzEQyXawA0zMvxAnXdQAReoLtT2rx3F18IbC8PYsqj45gu5J3ceQ8IJtqRSPA+HwwkDL4B4n+89vhJ89vK9AO+McBPgxHEpzisZMocLr3MEZ1UBdLseQsANTYmxpvS+NxTSyNI5uzG56eQHkBYDyArjDxZmC3sCRc72HM+enKgLNwTEjA4VsRp9onvHAD8KKfHJb9rTzsPOqsxJNzck6kncnmaOP9oIzIM7BQAscUYuxVF0VbKCb8z5k164HJlbUg5TexFtD0OooARiDcaHUfUWNc0V1HGWIUWuSAL7XOmvlQF37N4kYDAPimAM05yQg8wugPoDmY+i9apM0pdizklmJZidySbk1I9oOJ986hL9zEoihG3gX4iOrHX6dKi6AKKKKAKKKKAKKK5lkCgliABuSbAetAdUz4jxOOEXkbU7KPePoOnntUYeLy4mUYfh0bSSsbA218yAdAP1msKunDPYbM6rJi8Svek3dApdR0u1wWP4etAUzgmCxvGJu5wo7uOxZmNwoUffYDW50sP3VbsD7GcVGtwYC97G7te3UHJYelbD2X7OxYGERQjzdyBmduptsOg5VMUBUOwXYsYAM8jK876FlBAVNPAt9d9SdL2HSrfRRQBRRRQBRRQTQBXIYai+o3HT1qD7bdoFwODlnJAYDLHm27xtF9bb26A1814bi+Knlf7LI6Fw3ezFirMCDmzMOvIbnSgNH9tfbtcy4HCsJDe82Q3Ga9ljNtyDqR1y9KqXYDsiMRi0k4jYxoGlkQ+6ERb2fyvYZR/pXHB+CxwC48T83O/oByFTcWLKxui6d4RnPVV1C+mbU+i0A67Q8U+0TFwMsagJEgAASNdFAA0HXTrUaqk7VxPKsaGSVgqDcncnoBux8qhuELNxbEfZ8OrLHa7KpAZlvq0jnRV8hfoAxoB1PxtAxjhQ4iX7sZ8Km41Zhf8AD6ihuHYh1L46cQxDVoojlFujMPy8VSnaGCPAu+FwzKiwhftEwGiEi5Avq8moAG99Tpa9cwWGOKIdwVw6kmONjdpG/wCpKfiJ/wBNtwO8FAsh/wCWi7iAad5/byj9Vjqinr/sJuKJUUKihVUWAGw/18+ddAV6B018hv8AKgPKKluP4L7P3cB/rFUPN/5H1C/3VC/MmomgCiiigCiiigCikcRjoord/IIwfIsfkq6np08xVVxvGJp9I/0UfX4z8+Xy+tAWbE8dw0Cyd6TJJlKxxIdnINmkb4VXQ23J5WvVH4hjJZirTmyFgAo0AHUA+XM0tHh0jGY/U/upXC4DEY4FcPDmVCWLaAkkAKhYmxY/Cg1JY78gPoj2Z9ho+HxZ2CGeQaldQqmxyq25voSedh0q8Vjvs79qip3eA4ohgmjCwrIwKr4QFUSg6o/623M2rYQaA9ooooAooooAooqg+1Htc2CEUUcndGS7PLlDFIwbeFSQCxP4A8yLAXuWQKCWIAAuSdAANyfKvnP2jduu/wASzI7ZEOWFAxFgPjNvdJNzfexFM+Jdvsfio5cFBMZonNjMyZZCnMX+BDzDXPptTfg/Z5IbM/jk6n3R+yOvmaA5xLY3iRR+IzOY0CiNCbaW3y7AkWux8RqYw+HWNQqAKo2ApSigCkMbi1iXM997KALszHZVHM15xLGpAt3uXb+rjW2Zj18lHU/jVYhWbFy5i1sujSLosY5pF5nmfP6gGIwmIxkxWQhVjsGAN0iv8OnvS9R1ve1tNPw2ITg+GOGwmVcbKveTymxGFito0hO8ltl66nRReCwRGCiR4kHeFu7wcRFw8osWlfqiDUnmxUbA1Wp1MznCxOWQN3mLn+KWQm5F+l9vTy1A9jT7Y9/F9lRiwzEl55SfFJIT7xJvcnrbrawgW2pzwbhRkIjiGVEUszfDGii5Y/zqabny25XoDyrl7PeChmbFz/1UNyt9i6i5b0Ufj6VX+z/B3xcyxJoN3bkijcn8gOpq+dvcWmEwaYSHTOMtuYjW2YnzY6ed2oDO+J40zzSStu7FvQHYfIWHyprRRQBRSeInVFLOwVRzP861AY3i00iF8MuWIOIzM1tXKlgFB8lY3sflQE5jMbHELyMFHnufQbmoTG8XmePPh0KRFu7717XLZcxCr6EG+u42vTbAzLEhOQPiC1+/lu5VbCwjU+FWvc5jc7WtvSagu2pF2OpZgBcndmY2HqaAaJhBfNIS7cyxv+dOokZ3EcYzOdlH5k8h502g7yd+7wylm5nkPMk6AeZq/wDZfs39nuoIlmcjMyBtdPdW4vYen7qqavVxoj5y8EWKKHZL08yHwHYUSTR/bMSqQ6mWwtYAXyoSdWY6AkfuFTyY7u7DDKIY1BWJF3jB0JDb94Ru/vHa9tKnOI8Lw/cSxYq7ySKVCI1hEdwzMNCwIHh1Gmu9ULgeIfxwTf1sJyk73Xkf58qtcC1Stbjbhz/0UONUShFSr/SWRewH9IxPPNIsNge7mkPvuOTEnVBzO/TnXXsv9oT4KT+j+JNeMNkhlvn7s3sELC+aI/C3L02b4sytlMuY3ACBr+7sMq8l6W0qU4v7KZMTgmlY5cUq5oY9NQNSjk7MeW1jvztpaumK77e/kUtFfJvs0tl4m1g17WR+yT2jo2HOG4hJlmgFlZ75pIwbAHS+ddjztY9a0rhXHIMTf7PIHK2uLEEX8mANUOWWM42NLniny53JKiiivJ6KL299puG4cuVSJ8QR4YkYWX9aRh7o8tz051hnFMbPxOcYjiM6INAiZlUKt7hVUmyDX3jr+da7N7C+HMSRJiluSbK8eUXJIAvGTYbfKqx2i9iBiVWwbSTnUSKzRq17+EroBa2hF7319AK1HjMLB+jSSIAG3hYMD55lvm9aWx/HMIkjLHOHUWAcK1j4Re2m171c+xXsahCs/EoySbZIhIwKjmXKGxJ2ty166XjC+zfhcdsuChNvvgv9c5INAYhje0GFQJlmzkqGYKreEknw6ga2t9aOG9pYnWXuo2aQJ4DJlWGO+hlka50UbLa5J0rb+02HwXDsFPOMLhgsaEhBFGqs50RdF0uxArP+zfApOKYxRi3STD4ZUbEKqhFkncGRIQot+ijDDy0tre4AyeHiELT3xTzNGT+mkiCmVwPgjDkBEP5cuVS2G7SQgCPDxS8wihVJt1sGuTbU/nzpl7TsQj8Vxhi9wSlRYWF0ARreWZTTTshGe/Lggd3FK5/9Nl0+ZFATGOx8i4c4mRj3so7iDkUhW+ZrDZmtuOt+dP8AgnbHCx4aLCRcNaWQG/eCYrK8rCzEKkZuNBZbnQCq/wBs5LNBCNooUHzZQT+AWmPBUtdvVR8xY/gbUBor9ssXHhXhThv2eGQ5XmfvSxO5Bc2BNgRb1qGwZx2KJXBQiR1sWCgaKdLnMRpem2N4hfDYfDKfBF3khGwMsrEkj9lMq+pfrVz9n3El4fw/GY027yRlw8Cn4nVSw05i73PklAVSHtVxfAPJArJE4Yd4MkDm9gQCxDbA7X0ued6j+L9oeI4iQvPiFdh4MwWPLZSbWypa25+dN5JCzFmN2YlmJ3JJuSfMmuaA6TiGLA/rk138AJHn7lOv6SnCqe9jZjmzKY7ZbGy6gi9xr5U3EDFGkCnIhUM3wqWvlueV7GmrYyMKxLi4tZQCS1zrYjQWHU+lAK4i8jZpWLnkD7o9FGgpQynLlv4QS1uV7WLethXGFwWKm/qYGA+8/hH1aw/Op3hfYBpWviptALsEGigbnMR8rAXJIFV7NVTXtKW5LCiyW6RWhiS7ZIUaR+ign8qnuGdjJJLNjGsP+kh1/vHYfK/rV7SOJFEWEiWKIWAVR43O2aRtS7Hpc25VIYvh4w6DvtZnF1j+4v3ntueg+vSsnUcSnPKp2S8ff/S9TpIxw7Or8CFwWCjhUJEoVRyH7zuT5mnuHxTJmyGxYZSRvbmAeV+dI0Viucm+bO5pcqxjBH9oMQ0eGldDZlQ5SOROgPrrUT7OsMMLGcdNaSWUMuHicBhYNriJL/rBgo3JB5a1MdoIgcFiiVc2iJGXkcw8Tfqj94qP7N8Nb7HDJIRHEV8LNu1iQciDV/wHmK6v8O1QlFuXmc9xy6UElEm8Bxvunadl77EkkhpPcT9YAe83TYAbUhxPjuIxB/TSsR90HKn+FbCmEpW/hBt57n1tp/POuK7BVxzzY3OSdk8cudipdo4Dh5kxEegJ1H61tfkwv+Nb77K2wskBlw2cu2USF7BtrgAAkBdT56a7Vlr8GOMH2dSoZ9ELaDOBdR6k6fOrH/w6cXGTE4RxaRGEq394qfC6kfqsB/jrL1a7OTiuj3NfRPtYxk+sdvgbRRQKKoGkFFFFAFFFFAZb7cMbmGCwY/t5+8k/8cNiQfUtf+7Vq7AcH7jDF2W0kztK552LHux/gy/WqH24U4rtFhsONo4ByvYyM2Y/4Sp+Va5PiFijZ5CAqKWYnQAKLk0B8we1vgseF4pMkPiEgE2UG5R5CWZdvUgdGFQPZg2nCMG/SAxMMvwP73O4NtbjpTniEr4l8TxAsbmcsobW9yWynyC5VA+VWHheMCsshBItfTexFS1QU02vAguu7NpPoyn9ppe8xUrLfLmCi4I91QtjfbavcNikRACdbXNgdzU/3VsTjFcKT3zA6ajVtidRz6VKx8NhIBMUd7D4R+RqarSOxZTIbtbGqXK0VrCcXwyxTZ0kaYqFhsFEa3YFnY5rlrAgC1vFfe1mb8adlVACUTMyrfRc1ixsBzsLnyHStB4R2eXESrFDDHmbnkWwHNm00A/gOdXz2h8AXCcBxEOFW2VY2cqAC4EiGQm3KwOnQWrxfR2WzeWe9Pqe23UcIwfDQYqYAwwEqdjY23+81h/tUnB2Rxj++6RjmCbkf4B++rd2Yw4jwsKg38Aa/m92P4m1SuU6m2g3+e35H6GuXv4rapuMEtsm/XoYOKcinYXsGn9tM787AZR+JJq88M4TheHwgQwR/aX8XeMA7xIQMti9yrGwOm16SgYKbkXtsDtflfyG9ue1KSwtl71yfGTYndz8Teg69T9Kn56+Sbcv6J/y1SaWBuTelI8xsi3NyLAbk7DTmf41wqkkAAknQAaknoKt2GgTh0YklAbEuDkT7g6n95+Q51Xoqdjbbwl1ZLbYobLd+CFMLgE4fD384DTnSNOSkjYeY5n6edRxWIaR2dzdmNyf5+ld47HSTNmlYseV9hfkByHpTevuoujLEa1iK95Z8qrccylu2FFFMeN8Q+zwPLbNlAsNrkkKPlc1BCDnJRXVkspKKyx5KmZJEJYLIjRtlNiVcWI9KqfAZD3fcuTngJiIJvbxFhl6Lqfxqw47sri4sFHxX7UJGMUcz4bLkjEUihiqnOczC+9tflrUo+JxNjmaJwUmjQ9P0g0y67N/Guv4NVZpL+SW8ZfRnOcWlDU0OUesf4J6iiiuwOQFIJmRgyGzKQVI3BGxqqYeSSHiymNiryyLZr28Uzbk9M+vyqz1Wu2kTp3OIS4CsUD8g62kUDzFyap61dznXVF7QSzY4Po0z6sjvYX35+tdU14TixNBFKNpER+vvKG/fTqsU3wooooAooooDGk4l3faDic1xmiwojjBt7x7gCw52J5edTPt84w0HDREhscRIsZsbHIoLttyNlBHRjWbSHvOL44jnj4Yh/8Augf+2pf2849cRjcLhkZiFvmF/CGd1TTz8JvXmUkup9SbK5JwvNwpUi1bSRt9zdiPkLD5VGjE3wrSJ4THkOXzWRFy/Q/StFygCw22A8qoHbDgzwK7xawyW7wfcfMLMLcjoOevqKzeGcQi3Kt7OTbXxLOu0TfLPyx9B3jFy47FjU/pA2v6y5tfrS+HRpHA1JJHrvsPnamGInZ8diGckswjYk7+4v8AGpjh3ETh2DxBTINmYXCm2hA5kcr6X9K6fTP/ABo5zVr/ACs17gmHg4Vh8+JZRM4u9tWPREG5A+l7n0pHaztRJjbo3ggNx3YPvDq55ny2H41Ve+eaUySuzudWZiST5X6eWwqVweIEZzZQzj3c2qqfvEfEegOnW9TU0LeyW7IbtQ8KuG0UI9hsE8c68PxP6J2/SQNJoJI218PVt7D+FXPtOiROuHh9yIeI82kNrluptYeWoqicZg+03MzMz3zCS/jVuRB/dUJPhuIC+XFM99yznN9WufxrA1/A5PLq6y6/Y3dFxiGErX095Ne7LdnDiCJJARCPkXI5DoOp+nk37Sv3k7gEKIz3UaWbZdLLYEXJvTHsp2U46mHEo4kFYgNHBNmmQqVBAZnByeig2qI472h4xhJC82DwQm5SJZ2OnvCPvd/1stUHwp9mq4dc7+/QvrXpTc5dPAuvDMMMJY5O9xjDwRDURAjd7bH+epqC4xn71u+fPJ8ZGoB+6DtoLDTQbVV8D214yuZx9mBa5ZTHGpY9SUsb+ppfshxZ8fK0PdFcQurLe4IvYsSdQATrfqOtQa7h11NSSW3v5sk0msqtsfeWffyRLxRFr5QTYFjbkqi5J8q4q/Qth+GxFWIkmYeMCxJ8v1U9d9ao+MnDuWCKgOyp7orK1GnVSWZd7xXkXqrnY3hbeDEarHbBJppI8FEMudRNIzWAEWbRjf4QRfTU2AF72q1GVIo5MRPfuYQGcDQuxNkiU9WOl+QueVUrDyT4vEtjsUQCwtGg2VLWVVHwqBsOZua1eCcPd1isa2XvPw/kocV1qprcU9/exbeN8aMyRQJdcPAiRxKdyEUKHfzIG3L61EYPgOBt3mIQ5gbxxwnKzN9522VL8tz0tuUV3nYQ5VHGxxP5izncs7nreVd4eBnYLGpZjsqi5PypOlkxbhSqsVU7hdM37Vve+dSvONiFYzuWHA9n4IrNxGdE/wCwhzSnybLfL8vqKhPa9xvDz4JIMLEUjilVwxsu4ZdtSb33OtN8Nh2kYJGrMx2VRc/QUv247Gzw8NmxE+VAvdWS+ZjmlRdbaLv1NUdVCPK3OW/h/wANDSTnzpVx28X/AGaf7JceJuE4Rhuqd0fWMlPyAPzq31QPYYf/AKPBYfHNfz/Sv/Pyq/1kG4FFFFAFFFcSrcEA2uLX6edAfMmAlIx2JdT4m4kpB31SSeUH6gfSk+NjPxbDg8gh16gu/PzqT9mXCu+x7qwEix4ss99ivd4hM3+Iqf8Aake1SqvHwqJkVbKFuSdEbUkm+u9UdTCXPz+HLL5lqmS5eX1RaKiO1qg4Oe/3L/RgRUvSHH+GluH4qVjlRY2yk7u2nhUc+pPSuc0Sl28eXzNbUtdk8lIlRm4hYatJFCBqBclIlFybAXOlzUlj8IYpWiurMpykrquYbgHnY3F/I16vE0hx0LGNSG4eYmVhdXZopAuYHe5C39KagV3+lbx6HGa1LmXmSuHjCiw16nzpSmGAUZr39BT7MNr69K1YPKMiawz2rD2X4XGT9pxhCYZDpm/tXGyqN2A529OtoTDlRq4zW2S9r/tEagemp8t69xmMeUgub2FlUaKi8lRRoq+QpNSl3VsfYNRfM9y29oPaBLLdMLeJPvG3eH9yD8fMVTHckksSSdSSbknqSd6VwuGeVgkalmOwH4k9AOp0qSjeHDckxE31w8Z//s3+X1rxGEKliC3Pc5ztfNNi3Bez+ZRPi2EOGBBLNo0n6sa7m/W3PS9RPb3usRiExHDM+GmRQhkVineKoCromqkAAXvqAARpXuPx8k755nLt5nQDoo2UeQpxw/heYCSdxDD99tWa24iTdz57Co7KYy3t+XvqSVXyhtV8372RXeFcemhlWDHXbObRzdSTazHnrpfcc971baqvtHxyTz4GLCRmKOMlIyxFy7SJd25A+6dSatkgAYgMrWNiUYMt+YuNLjauE41pI025gsZO14XqZW1d55IDt6rvgmVScqMshUbHkSep159KbcKdTDGUvlyLa+h0FiN+txU/xCMNDKrWs0cikkXsCpGYeY3FUrsXiS0JQ/A2no2v53rX/DN+VKDMv8Q07KaLBRRQK645M7iiZmCoCzHQBQST6AVbOH9jljUScSlWBNxGGHeHyO9vQXPpUJh+NvCLYZViJ0LjxSt/fI0HkoFR00rOczszMd2Ylj9TvUUlZLZPC+pNF1x3ay/p/Zepu2eHwyGPhsA/bcEA+ZHvv87VnXb/AIzNiMPIZ5Ga5Ww2UeNToo0FSnDMGsrhXlSJSbZnv+Q/MkDzqR9rnZmDB8LzIS8jSxrnY8rMTYDQDTzqpf2VMWv/AE/Eu6ftr5p/+V4f0S//AA+xyjAsWv3JY93fbMGYOV8th6itUqmexvDlOD4QHcrI/wAnmkYfgRV0rKbyzYjHAUUUV8PQVy+1dVxObKT0BP4UBg3sBlBxeIa+shYjztdjb60h7Sx3XaGFp/EjLEVC6eAl4wt/UGmvsTumLwmlxIcX9AkQB/A1Lf8AEPhu7xWCxIv7pQn/AMcgcfPxt9K8WR5k/ieovDHbNc3sB5DQDyFIcdxYaJu/cBSpjF9lDAqAoHrsKVDX1HPX61Xu183dnDzOpaKOQlwBe11srW2uDci/P1rlNEm9RFZ8f4NzU7VN48BvwybD/wBK4CPEkBY17mfvB+jP6MhdToVJNr+Ypx2kSJcVMsC5Y1dkUXJ905Sbk8yDSXanEQT4JpBle4Uxm3iBL5fUa5h8jUfDfKtxY5VDXNzmCgMbnqbn513GkeWzk9esJC0bZdefL+NLYJCWzdPxJpui3IAqVjQKLD+fOtOqOWZFksI6p1hsJcZ5GyR/etdmI5Rr8R89AOZpCNgDci/kdvnaiaUubsbnbyA5AAaAeQ0qw8voQLHiOsRxA5THEO7iO4GrPbnI3xegso6c6ZUUUSS6BtvqLxOqa2DNyvqg+XxH109a4nnZ2zOxZjzPlsPIeQpOlcLhnkcJGpZ2NlUbmmEt2N3shpisAs4EbpnuRlAve+wy21vTzE+znG8OVMXhlaVD/wDc4dSDIqXvpb3zboCVP3he2rdkeyKYQd7Nlaa2/wAMY5hb/i35Ucb7eYaC6xXmccktkB832+l6x9U46l8kY5NvSJ6WPPOWPQyHjXaiGXDTS4NT4QEyP76Z/DmfkTvtpyqD7H4ExxF23ksQP1QND89fwr3G49PtHE2myRGeJ3jVVOVnY7L0JJJ16GluykbLhlzcySv7JOn43/Cq3CdIqL5xx795J+K6h26eLz1JeiiiuiOcCiiigCo72gYuUYCCN5VMZmLJHmDMuRCCdPdXxjQ1I1WuJ4f7XxDDYUa5njjNv+44zbbALY/Wqmua7IvcPTdx9LdjcH3OAwsf3IIgfXIL/jUxXiCwsK9rEN8KKKKAKbcSa0Uh6I5/ymnNM+MyZYJSBe0bm3XwnpQGC+yM2xPDTe3hxnzuygD8qvH/ABAYBZOGh7+KGVHUcyGujD8Qf7tU72UYIvPw7oseJkPkFliI/G31rSvaHwSTEqoRS6ZWRlG4zc7c6hvsdcOZLJJVBTlhvBmXZbF97hIm5hQh9U8P7r13x17rHH/1ZUQ+ag53HzCkfOofsRBLBNicFMCHiJcg6EAEKx873Q6dfWnXGJf+ewaf+V/8hA/I1iQ0/Lr8Y26/7NKVudLldegh20w5RExMWjxHKdBYxvdSNvO3lc0xRrgEbHWp3tIVfCYgA3Kqb+RUB/ytVa4af0Uf7C/lXWaV7tHNa6OyZJYchBmO52FL4bEZrgimG9SOFC2spBPO387Vp1N5x4GRYljItRRRVggCiinvDuH95dnYRxKfHI2w/VUDV3t8I+dq+NpLLPqTbwg4TwuXEyCOFbk7n4VHVjyFXqHG4PhKFUPf4k++Vtf9knUIv6upqr4rtFkjMGBUwxfE1x30h2zOw930H+lQBqvKuVv6tl5fcsxtjT+jeXn5ft9yY452lxGLJEr2TlGmifP7x9ah6KsXCsFBhwJsf4iReLDD32vs8n3V6X338jL3a44S+CIu9bLMn8WUjtGEEXePGrlCMoa9rkga23HlTzh2NWaMOvoRzU81PSmfaxh9nktoLrl1uR4wQL89OdN+JkwGPGpfu5wpnTo7rmLD11Pr61Rv1caNRGMukv5L9Gjeo0zlHrF/QnaK8VgQCNjqPQ7Gva0jLCiiigFMM0YYGcsIgbuUtmCjci+ldexLhn2zik+MykRQ5mQHWzS3WNb8yEzfhVc7XY/JFkX3pNP7vP66D5mt29lfZj+j8BHG4tNJ+lm6h2A8J/ZAC+oPWsjX2ZmorwNvhtWIOb8S4CiiiqBpBRRRQBTLjePXD4eWZyAsaM5JNhoDb6nT509qge23BNLw4Hxd1HPFJiAt7mEZlbbcAsrf3b8qAgvY5LAy4QeCOePDTKFuLzLNLGxbkSV7u1hf3+Va3WD4jDBRgFhUCSTGYcYbLoQkRvKw5hQGQE+ZvtW8UBivtpwAwuLg4hBrJbLiI+TR2yhjba4uvyU8qq2LcS47AzRm6NHLY+iMdeh1/CtV7dcCmmlLCMyRugQgC9twVI6G5186yXEYeXguJGHxQPcSASRncoGJGpGlxazAeR565U5WSslJR70c49U1/K6l6CioJN7S6+jQmMS2fEqQckuKWA3B2eJ0J19EN/SmHDlZERJUeNwitlkUoSpvZlB3U9a0fg+EGIkjRLESEeIWIy7lr+g/CqR2h4zJjuISzHSGLNh4EGwjRrAep94nztyq5wnVzuk8rZYX3KfFNPCEOvr9hKnuAj0J66CmkaXIA507xM2UZV/2H8a6WvC7zOZnl91HGLxF/CNufnTqAHKMx1pjg4szeQ1/hUlUteX3mRzwu6j0edKTzs9r7DRQNFUeQ5fv3NzSVFS4IwoooofDuKQqQRuNQbA2PXXnXLsSSSSSdSSbknqTzNJTzKilnNlAuSahJOPvKSmCheRhucjEAHQGw8+ZsKiturq3kyenT2WvEUcdopUlmgw5JN5F7zJuAxC26ZrEnXbTrVr7S8NbEYd4oR4iVyAn7rAgbb20pp2W7Id04d/0uINzcG6KT7xB576sdN9t6vULLhkLxZZJhYGT+zivsEv77+etvrXCcR135jUKyPSPj9vM7XQ6T8vR2b6v38DLsYcdglSPE4GRbKFU6kEKANwGF7b60pwvjiysUZTHIPgY/W1wNfK1X/CsJJc2JkOX3pCSSzC/ugbkn6Co7t9goOJyBzGImUZVdQO8Ycg/Igchy61f034ha3s6eC8SlfwOEtodfMhgb6ik8ROsal3NlUXJqMxXZSTCr3uExF8qZpFlsqm1yQDex0621vY1DxyYjicqQxIbaXVAW+Z/cK3aOK1XwzX1Ma3hU6ppTe31HvZbhsnEcaHCm2YCMcgRqPkouxPWvqpaqXYDsanD4hcXlKgHoo3Kjqb7nmat1U7ZJvC+fqaFMWt3t5LySCiiioScKKKKAKzL2tcYczYbARkhZM0+It8USHwof1WYa+nS9abWM+0CRRxzxEAnBoEB5kzMSB1NhQFc7Q4r7IYsdCo7+GRLN1Q3DI3UEG3lyrfuE45Z4Y5UuFdQwB3F+VfPnb4WwkinRgVOU7+F1VtPLML+orb+wbf8jD5Aj6MaAn7VU+3XYmLiMZD6SBbK3Qi5U9RYk6jqRrVsorzOCksM+xk4vKPmfBYzG9ncYiYlC0V8y21V0JGcxt16qedtr3LASRvPipYD+hknd4wRYhSSdRy328q+k+0XAYMbC0OKQOh/xKeTKfhYda+be3HY2bhE/wCikEsTAup+ILfQSqNufiGhsdtqkoSrnzJe/Mh1CdkOXIvHIV232v0rxlIsTz1pLgOPjm30k+4fzHWnE8l2J+nyrXTTipJmJKLjLlaFFmKAAW6n16VILra255c79KiA2t69D66k9f31JGzBFKvJJzSBTZjY9P8AauwaiHYk3O5qQMgRQDvbapI2Zzk8Srx0F6KbQYq4JbS382pOPFEsOhNrV67SJ57NjDtc94RGNXdlyqNzr/G1XfDosaCOGNYo9DkTYkC13O8jfrNc+m1U/stF3+Knmk17ohI+i3LagdbDf9arjXB8f1ztu7OPRHb8G0fZUqT6s7EpAyg2B3A5+tt/nXFFSX2ARR95iCFuLxxH3n82t7qc7m17VgwhKfQ15SUeoxULY3JzchbT1J/d+PVnj8akKF5WCqOZ5noBzPkKgOPds4orrDaWTXUf1anzPxeg+oqtYHh+J4lIHlY9398jwgfdReZ/kmr9OgbXPd3Y/VlazVJPlr3Yvj+Iz8TlEUAKxA3IO1h8chH4D863X2R8Ojw+FeKNBcNd5LeKQkfEfLkNgD63rvYzsUSoWJckXxSN7znnb7x89h+Farw7AJAgjiFlH1J6k8zWrpHOUk61y1r6+pQv5Uu88zfyQ6ooorTKYUUUUAUUUUAVmHtR4ADjcBiwCW71YGAG+XPMpv55WX5itPriWJWtmANiGFxexGx9aA+ee1GGMmF4WbXafBYkHcl5ljQ5j5my1t3YrDd3gMMt7nukYnqWXMfzpzJwHDnuB3agYZs0AXQIQhTQDS2UnT06VIooAAAsBoByoD2iiigPDVA7S9iZ8VinlDxiNgoGYsWAC2tlAsdbnfnWgUVJXbKt5iRXUxtWJGF9u/ZTh8NhjPFOUnDDSwWNyTsoBuhAubi+x0rMU4pLCcs65hyPMjqD8VfSvtC7MyY6KNYWVWR81nvYgqRuASCKxntJwF8NM2HnXNb3TY5XFtGTr8ulT1d5ZT7xWufI+WUcx+pBYbjET/FlPRtPx2p8pvtqKjuL9kGiIBDRMVDhHF/C3unqt+hrni/YvHYJ2BXNlCMzQtmUd4CVU7HNodLV77acf1LP7EX5euazCWP3JaIi4J2Gv0olkLG5qq/0tiI9HH+NSD+6lk7SHnGPk3+le1qY9HsRvR2dVuWK9NsXxJYLMdW3VeZ/gKih2l/7f+b/AEpjBxW0plkjWRreAPfIp5eEe9bpfzrxbqVGOYbslp0bcv8AJsi49gOHuA+Id9Jb+C25DHxnprmsB1q0YvFpELyuqD9YgfnvWY4ntPi5jlVyoOmSFcv5eL8af9nuwuMx0h/RyKNy7qSb6feI+pI2rl79C7bHZdLHouv9/I6SvUqEFCuOf3LJifaDh4NYEM0vJmFokPUX1ZvUWH4ip43iuN4k599wTqFuF/vsTr8zWl4f2M9wFYr9oY7gsAF/u6A/U1oHZfsYkAVpVXMPdjW2RPpoT+H51LVXGuXJVXv5y6fuRzm5LmnL4IzrsB7Gc+WbiJuu6wrcX82Oht5furVsD2PwsVssd7bBiSoHTLt+FTwr2r7pjLHPu/UqKxr9Oxyq20FdUUVMeAooooAooooAooooAooooAooooAooooAooooArh0B5C/K4oooCJ4b2ejjEhktLJMc00jqDn6LbZUAsAvK3zpXEcEikjkjkGZZGLOdiWNrG46WAHQKKKK+8zznJ45I4xgok3s8Uy5O/OQ9YwTb1zWJ+VUzFdiom4j9jJXKWtnEag232vvbn+HKiirqtlPaXkZ3ZRhjl2382aUfZLwk74QdNJZx+UlL4T2X8Kj1XBxn9tpJB9JHNFFUTUJHAdjcDCf0WGjW/QG30JtU5HEFFlAA5ACw+lFFeFCMXsj7KTfVilFFFez4FFFFAFFFFAFFFFAFeUU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0" name="7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608" y="3225080"/>
            <a:ext cx="2053444" cy="1356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3 Marcador de contenido"/>
          <p:cNvSpPr txBox="1">
            <a:spLocks/>
          </p:cNvSpPr>
          <p:nvPr/>
        </p:nvSpPr>
        <p:spPr>
          <a:xfrm>
            <a:off x="3779912" y="1628800"/>
            <a:ext cx="5004048" cy="4176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400" dirty="0" smtClean="0"/>
              <a:t>Aplicar fundamentos de integración de CIAF </a:t>
            </a:r>
          </a:p>
          <a:p>
            <a:pPr lvl="1"/>
            <a:r>
              <a:rPr lang="es-CO" sz="2000" dirty="0" smtClean="0"/>
              <a:t>Representación</a:t>
            </a:r>
          </a:p>
          <a:p>
            <a:pPr lvl="1"/>
            <a:r>
              <a:rPr lang="es-CO" sz="2000" dirty="0" smtClean="0"/>
              <a:t>Tipo de componente metodológico</a:t>
            </a:r>
          </a:p>
          <a:p>
            <a:pPr lvl="1"/>
            <a:r>
              <a:rPr lang="es-CO" sz="2000" dirty="0" smtClean="0"/>
              <a:t>Aspecto del sistema</a:t>
            </a:r>
          </a:p>
          <a:p>
            <a:pPr lvl="1"/>
            <a:r>
              <a:rPr lang="es-CO" sz="2000" dirty="0" smtClean="0"/>
              <a:t>Ciclo de vida</a:t>
            </a:r>
          </a:p>
          <a:p>
            <a:pPr lvl="1"/>
            <a:r>
              <a:rPr lang="es-CO" sz="2000" dirty="0" smtClean="0"/>
              <a:t>Formalidad</a:t>
            </a:r>
          </a:p>
          <a:p>
            <a:pPr lvl="1"/>
            <a:r>
              <a:rPr lang="es-CO" sz="2000" dirty="0" smtClean="0"/>
              <a:t>Nivel de granularidad</a:t>
            </a:r>
          </a:p>
          <a:p>
            <a:pPr lvl="1"/>
            <a:r>
              <a:rPr lang="es-CO" sz="2000" dirty="0" smtClean="0"/>
              <a:t>Artefactos </a:t>
            </a:r>
          </a:p>
          <a:p>
            <a:pPr lvl="1"/>
            <a:r>
              <a:rPr lang="es-CO" sz="2000" dirty="0" smtClean="0"/>
              <a:t>Nivel de abstracción</a:t>
            </a:r>
          </a:p>
          <a:p>
            <a:pPr lvl="1"/>
            <a:r>
              <a:rPr lang="es-CO" sz="2000" dirty="0" smtClean="0"/>
              <a:t>Consistencia y trazabilidad</a:t>
            </a:r>
          </a:p>
          <a:p>
            <a:pPr lvl="1"/>
            <a:endParaRPr lang="es-CO" sz="2000" dirty="0" smtClean="0"/>
          </a:p>
          <a:p>
            <a:pPr lvl="1"/>
            <a:endParaRPr lang="es-CO" sz="2000" dirty="0"/>
          </a:p>
        </p:txBody>
      </p:sp>
      <p:sp>
        <p:nvSpPr>
          <p:cNvPr id="23" name="TextBox 2107"/>
          <p:cNvSpPr txBox="1"/>
          <p:nvPr/>
        </p:nvSpPr>
        <p:spPr>
          <a:xfrm>
            <a:off x="273050" y="434650"/>
            <a:ext cx="2210718" cy="461665"/>
          </a:xfrm>
          <a:prstGeom prst="rect">
            <a:avLst/>
          </a:prstGeom>
          <a:noFill/>
        </p:spPr>
        <p:txBody>
          <a:bodyPr wrap="square" rtlCol="0">
            <a:spAutoFit/>
          </a:bodyPr>
          <a:lstStyle/>
          <a:p>
            <a:r>
              <a:rPr lang="en-US" sz="2400" b="1" dirty="0" err="1" smtClean="0">
                <a:solidFill>
                  <a:schemeClr val="accent3"/>
                </a:solidFill>
                <a:cs typeface="Roboto condensed"/>
              </a:rPr>
              <a:t>Metodología</a:t>
            </a:r>
            <a:endParaRPr lang="en-US" sz="2400" b="1" dirty="0">
              <a:solidFill>
                <a:schemeClr val="accent3"/>
              </a:solidFill>
              <a:cs typeface="Roboto condensed"/>
            </a:endParaRPr>
          </a:p>
        </p:txBody>
      </p:sp>
    </p:spTree>
    <p:extLst>
      <p:ext uri="{BB962C8B-B14F-4D97-AF65-F5344CB8AC3E}">
        <p14:creationId xmlns:p14="http://schemas.microsoft.com/office/powerpoint/2010/main" val="80581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2"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data:image/jpeg;base64,/9j/4AAQSkZJRgABAQAAAQABAAD/2wCEAAkGBxEPEBAQEBQVExAUGRARFxAVFhQVFRAUFRQWFhQVFRUYKCggGBwnGxUVITIhJikrLy4uGB8zODQsNygtLisBCgoKDg0OGxAQGywkICQvLiwtLCwwLCwsLCwsLTQsLCwsLCw0LCwsLCwsLCwsLCwsLCwsLCwsLCwsLCwsLCwsLP/AABEIAP0AxwMBEQACEQEDEQH/xAAcAAEAAwEBAQEBAAAAAAAAAAAABQYHBAMBAgj/xABNEAABAwIDAwULCAgDCAMAAAABAAIDBBEFEiEGEzEHQVFhcyIyNDVxgYORkrKzFBUjQlJTodEzNmJyscHC8BeC4iRUY3STlKPhFkNE/8QAGgEBAAMBAQEAAAAAAAAAAAAAAAECBAMGBf/EADYRAAIBAgMIAAQFAwQDAAAAAAABAgMRBCExBRITMjNBUXEiYYGRFDSh0eEVQrFDcsHxI1Ji/9oADAMBAAIRAxEAPwDcUAQBAVzlCNsOqPR/EaqVOUx7Q6EjFN47pPrKy3PL3Y3juk+soLsbx3SfWUF2N47pPrKC7G8d0n1lBdjeO6T6yguxvHdJ9ZQXY3juk+soLsbx3SfWUF2N47pPrKC7G8d0n1lBdjeO6T6yguxvHdJ9ZQXY3juk+soLsbx3SfWUF2N47pPrKC7G8d0n1lBdm+7OeB0vZQ+4Fsjoj12H6UfSJFSdggCAIAgCArfKH4tqfR/EaqVOUxbQ6EjE1lPLhAEAQBAEAQBAEAQBAEAQBAEAQAoSb/s54HS9lD7gWyOiPXYfpR9IkVJ2CAIAgCAICt8ofi2p9H8RqpU5TFtDoSMTWU8wEICAIAgCAIAgCAIAgCAIAgCAIAUJN/2c8Dpeyh9wLZHRHrsP0o+kSKk7BAEAQBAEBW+UPxbU+j+I1Uqcpi2h0JGJrKeYCEBAEAQBAEAQBAEAQBAEAQBAEAKEm/7OeB0vZQ+4Fsjoj12H6UfSJFSdggCAIAgCArfKH4tqfR/EaqVOUxbQ6EjE1lPMBCAgCAIAgCAIAgCAIAgCAIAgCAFCTf8AZzwOl7KH3AtkdEeuw/Sj6RIqTsEAQBAEAQFb5Q/FtT6P4jVSpymLaHQkYmsp5gIQEAQBAEAQBAEAQBAEAQBAEAQAoSb/ALOeB0vZQ+4Fsjoj12H6UfSJFSdggCAIAgCArfKH4tqfR/EaqVOUxbQ6EjE1lPMBCAgCAIAgCAIAgCAISEAQgIAgCAFCTf8AZzwOl7KH3AtkdEeuw/Sj6RIqTsEAQBAEAQFb5Q/FtT6P4jVSpymLaHQkYmsp5gIQEAQBAEAQBAfqKMuIa0FziQA0C5JPAAIWUW3ZF8wLk2kkAfVv3QNju2WL/wDMTo38V2VLyfWobKlJXqOxaIuT7D2ixjc7rL3X/BX4cTctm0F2OHEOTWleDuXSRO5tc7fUdfxR0l2OVTZdJ8t0Z9tBs3UULgJm3YdGyt1Y7qvzHqK4Sg0fHxGFqUX8WnkiFUzBAEAKEm/7OeB0vZQ+4Fsjoj12H6UfSJFSdggCAIAgCArfKH4tqfR/EaqVOUxbQ6EjE1lPMBCAgCAIAgCAISanyabNiOJtZK28smsd/qRngR1njfot1rRTjZXPvbNwqjHiS1ZfF1PrH1AfEBz19HHPG+KVocxwsQf49R61DVylSEZx3ZLIwvaPCHUVTJA7UCxa77bDq0/yPWCsso2Z5XE0HRqOBGKpnCAFCTf9nPA6XsofcC2R0R67D9KPpEipOwQBAEAQBAVvlD8W1Po/iNVKnKYtodCRiaynmAhAQBAEAQBAe1FBvZYo/tvYz2nBv81KWZenHekkf0NBEGNaxujWgNA6ABYLYexirJJHohIQBAfEBnXK9RjLTTc4L4j1ggOHqsfWuNZdz421oZRl9DNVwPhhAChJv+zngdL2UPuBbI6I9dh+lH0iRUnYIAgCAIAgK3yh+Lan0fxGqlTlMW0OhIxNZTzAQgIAgCAIAgO7AvC6Xtqf4rVaPMjth+pH2f0EtZ68IAgCAICicrngsHa/0OXKrofK2t04+zKlwPPhQAUJN/2c8Dpeyh9wLZHRHrsP0o+kSKk7BAEAQBAEBW+UPxbU+j+I1Uqcpi2h0JGJrKeYCEBAEAQBAEB3YF4XS9tT/FarR5kdsP1I+0f0EtZ68IAgCAICicrngsHa/wBDlyq6HytrdOPsypcDz4UAFCTf9nPA6XsofcC2R0R67D9KPpEipOwQBAEAQBAVvlD8W1Po/iNVKnKYtodCRiaynmAhAQBAEAQBAd2BeF0vbU/xWq0eZHbD9SPtH9BLWevCAIAgCAonK54LB2v9Dlyq6HytrdOPsypcDz4UAFCTf9nPA6XsofcC2R0R67D9KPpEipOwQBAEAQBAVvlD8W1Po/iNVKnKYtodCRiaynmAhAQBAEAQBAd2BeF0vbU/xWq0eZHbD9SPtH9BLWevCAIAgCAonK54LB2v9Dlyq6HytrdOPsypcDz4UAFCTf8AZzwOl7KH3AtkdEeuw/Sj6RIqTsEAQBAEAQFb5Q/FtT6P4jVSpymLaHQkYmsp5gIQEAQBAEAQHdgXhdL21P8AFarR5kdsP1I+0f0EtZ68IAgCAICicrngsHa/0OXKrofK2t04+zKlwPPhQAUJN/2c8Dpeyh9wLZHRHrsP0o+kSKk7BAEAQBAEBW+UPxbU+j+I1Uqcpi2h0JGJrKeYCEBAEAQBAEB3YF4XS9tT/FarR5kdsP1I+0f0EtZ68IAgCAICicrngsHa/wBDlyq6HytrdOPsypcDz4UAFCTf9nPA6XsofcC2R0R67D9KPpEipOwQBAEAQBAVvlD8W1Po/iNVKnKYtodCRiaynmAhAQBAEAQBAe1FPupY5PsPY/2XB38lKeZenLdkn8z+h4JQ9rXt1a4BwPSCLhbD2MWmro/aEhAEB8QGc8r1YLU0A43fKeoCzW+u7vUuNZ9j421p5Rj9TNlwPhhAChJv+zngdL2UPuBbI6I9dh+lH0iRUnYIAgCAIAgK3yh+Lan0fxGqlTlMW0OhIxNZTzAQgIAgCAIAgCEmpcmm0zZIxRykCRgtGT/9jPsjrb0dHkK0U55WPvbOxSlHhy1WhfV1PrBAfUByYniEdNE+aV2VjRcnnPQAOcnoUN2OdSpGnHeloYXtBizqyoknfpm0a37DB3rf75yVllK7PK4is61RzZHKpwCAFCTf9nPA6XsofcC2R0R67D9KPpEipOwQBAEAQBAVvlD8W1Po/iNVKnKYtodCRiaynmAhAQBAEAQBAEB9Y4tIIJBFiCNCCOBB5ihKbTui9YDyjyxAMqmb1o03jSA+37Q4O8ui7Rq+T61Dako5VMy0RcomHkavkaegxvPu3V+JE3LaVB9zixHlLpmD6Bj5Xftdw3zk3P4KHVXY5VNqU0vgVzP8f2hqK52aZ3cjvYm6MZ5uc9ZXGU3I+RiMVUrP4tPBEqpnCEBCQUBv+zngdL2UPuBbI6I9dh+lH0iRUnYIAgCAIAgK3yh+Lan0fxGqlTlMW0OhIxNZTzAQgIAgCAIAgCAIAgCEntRxB8sbDwc5jT02c4A29alK7LU4qUkn5NW/w1ovtTe238lo4UT0H9Mo/Mf4a0X2pvbb+ScKJP8AS6PzIjazYelpKSWeMyF7MlszgRq9rTcW6CqyppLIzYvAUqdJyiZ0uB8UFAb/ALOeB0vZQ+4Fsjoj12H6UfSJFSdggCAIAgCAhtsqUzUFUwanIXAdJZ3X8lWSujNi4b9GS+RhCyHlAhAQBAEAQBAEAQBAEB70UgZLE53etfG4noAcCVKyZ0pvdmm/JsH+IGHfeu/6Uv5LRxInov6jQ8j/ABAw7713/Sl/JOJEf1Kh5IXbHbCiqqKaGGQukdksDHI29ntJ1ItwBVZTi0ZsXjaVSk4xeZmS4Hwz61pJAGpOgHSTwRahJt2P6Gw6n3UMUf2GMZ7LQFsWh7GnHdgkdKkuEAQBAEAQHxwuLFCGr5GH7Z4A6hqXAD6GQufG7msTcs8ovbyWWWcbM8xjcM6NT5PQgFQxBAEAQBAEAQBAEAQBAEAQBAEBb+TnADU1AnePoYTmueD5B3rR5NCfIOldaUbu59LZ2GdSe+9EbCtB6MIAgCAIAgCAIDhxnCoquJ0Mwu0844tPM5p5ioaurM5VqMasXGRkuP7D1VKSWNM8OpD2C7gP2mcb+S4WeVNo8/iNn1Kb+HNFXK5mCzR8ugF0AugF0AugF0AugF0AugF0AugP1G0uIa0FzjoGjUk9AA4oSotuyRctm+T+ectfUgww6HKf0jx1D6vlOvUusaTep9LDbNnN3qZL9TVaKjjgjbFE0NY0WDRzf+13SsfehCMFuxOhSXCAIAgCAIAgCAID4gPGakjf37Gu/eaD/FCrhF6o8fmmn+5i9hv5KLIpwafhH35pp/uYvYb+SWRPBh4Q+aaf7mL2G/klkODDwh800/3MXsN/JLIcGHhD5pp/uYvYb+SWQ4MPCHzTT/cxew38kshwYeEPmmn+5i9hv5JZDgw8IfNNP9zF7DfySyHBh4Q+aaf7mL2G/klkODDwh800/wBzF7DfySyHBh4R8+aaf7mL2G/klkRwafhHRDTMZ3jWt/dAH8FJdQitEeqFggCAIAgCAIBdAEAQBAEAugCAXQBAEAQBAEAQC6AIAgCAIAgCAIAgCArO0mMTMqKakpC3fyXc7O3M2OIXu82IN9Pw8ipJu9kYsRXmqkadPV/4JuqL2wvIcN41pOfLoXAXvl6OpXNMrqL8kDsli9RWUMlRI5oku8Nys7luUX1F9VzhJyVzNha06tFzeuZF7P7ay5IpK9gbDMXCOpYCGNLXFpbINcuoOv8AYiNR2+I4UMdOydVZPuWbaGvdFRy1ELm3YzeNNszXDjzcx6VeTyujbXqONJzj2IvE8aqIsJZWtc3fFlPIQWdyd6WAttfS2fp5lDk925wq15xw3FWuX6nDiu0NXBSUNZmYY5REZvo9WZwHXbr0XGvPbpUOTSTOVXE1YU4VOz1yLsxwIBGoOoI4EHguh9JNNXRW4MUqJpq/dvaKenuxjsly6UMzOBN9QOHnVE27mONapKc7NWj/AJI/ZvEcTroBOyWnYLublMTydOsO61WLk1c5YepiK0N9NL6EqyHFGuYXS0z2ZmZ2iN7XFmYZ7Ek65bq3xGhLEJrNfY4tpMYq4q2mpqd0YE4Ni9hdkINuYi4USbTSRyxFarGtGnFrM6KhuLRtLxJSy5bnd7t7C63MHXOqn4i0/wATFXTTPBm2rHYa6uDO6a7dGK+m8Nrd10WcCoU8rlVjk6Dq2+VvmdDcOxOQB76xkTjruo4GPYOouebnyq1peSyp4iSu529I6Nn62re+eGqjb9EWgVDLhk1wHdy12vAi5Gl7hIt6MvQnVcnGotO/k4cPxqofi1RROc3cxM3gIZZzriIgE3/4nRzKLveaOVOvOWJdJ6I5pcZrpMSnoYXwtEbRIHvjcdC2M2Nj/wATj1KLtysUdes8Q6UWsvkd1RVYpTjO6OCpYNS2LPHJbnytNwfIpvJHWU8RBXaUvRK4FjUVbEJYT1OYdHRu52uCsnc70a0asd6P/RzbU4pJTxNbAA+plcI4mHW575xI6A0E+pRJ2WRTE1ZQj8Gbeh+9lsY+W0scxsH95I0fVkb3wtzdNugpF3VycNW41Pe79yJ2sxmqp6qkgp3RgVBLe7YXZHZmi+hFx3XDqVZSaascMTWqQqRhC2Z1PGLRi4NLNb6lpIieoG5F/Kp+Iu/xKzyf6Hvs/tGyrc+JzTDUx9/Tv74dbT9YajXrHSFKknkWoYlVW4tWktUQuzbt7jGJSP76MNiaDzNuAbewD51WPOzNh3vYqo32yLfX/oZf3H+6Vc+hU5WVHk38VP8A3p/dC50+UwYD8s/qdGwFKybCYY5Gh7Hb8FpFwRvnpT5EWwUIzwyUtM/8kJtHhdVh1PUMgJmoJGuaY3El1LfnB+z/AGelRJOKaWhmxFKpQhJQzg/0JDHv1ej7Gg96FS+n9jrX/I/Rf8EnQ4aKvCIIHfXp4QD9lwY0tPmICta8bHeFJVcMovwRez20hiwuV0n6elzQZDxc/hEOviB/lKrGVo+jhQxLWHd9Y5fsTeEYaaXDzG7WQskkkceLpHgueSfKbeZXSsjVSp8OhZ69/ZVdgKCskow6CrEEed43ZgZJrpc5iQVzpp7uTMOBp1XS+Gdld9rlvwigq4pXOqakVDC3KAI2xZHZgb5Wkh1xz81utdEn5PoUqdWMm5yv9LFa21dIMUw7chpls7KHkhpNzxI1AVJ8yMWL3liKe7qesmNYhNUOoH7ilmLbtk7t+8ab3MV9CbA8eg9Cb0m7FpV6858J2i/8+iYpdmKaChNHIbxHunvcQ279O7v9W1hbyBX3VaxojhacKPDenc4WYDiNMLUtYJIx3sVQy9hzDOLn1WVd2S0ZxWHr0unO68M7MDx+Z87qOsiEVSG7xpaczJWXsS083k6ipjJ3szrRxEnPh1FZ/wCSIwj9Ya7sR7lMqrqGel+en6/YYd+sVX2I9ynUrnYp/npev+EXorofUKNgrdzjdZFH+jkYJXAcA/uXfxc71rkudo+XRW5i5Rjo1c/b62pmrpKmnphURQZqVhMzYgHggzPFwc19G3/ZKm7cskW36k6znCN0stfueOAVE1JiL46iH5PHW5ntjEjZGtmbxs4AWza6eRQm1LPuUoOVKu4zVlLP6nptr4ywj98/EjSfNEti/wAxS9l4XU+mZ1yhyupa2kqYB9M5kzSBxcGgAX8zz6lxqOzuj420JOnVjOGpNYps/PHVmvoXM3rhlkhkuGSjTUOHA6Dzjyq7i07o1VMNONXi0te6Z+6jE8ScxzPm8ahzcwqorai1wCFN5W0LSq12muH+v8Hlsbh1RS0EkEsThIDIWtDoznzCwsQ6w89lWCajYjCUp06LjJZ5nbsLQy01FHBOwskYZLi7XAhz3OBBaT9pTCNlY6YOnKnSUZLM6tqqeSWjniiYXySNLA0Fo485LiBZTJXjYviYuVKUV3IbFcNqJMHjpGxHf5KaMszR9yYiwuJde1u4NufUKHF7tjPVpTlhVTSzsl9ic2bhfFSU0UjSx8cccbmktOrWgHVpItorRWRpw8XGmovVIrlVsnI7FBMB/sjyyokFxYzMBytLeJ1Oa9ucqm58VzHLByeI3ly6/Ut2IhxhlDWlzi1wDRYEki3FxA/FXN877rSKXsqzEaCnEHyHed052f5REzvraW16OlUgpJWsfOwyr0Ybm5f6krLiuJuGVtAGE2Gc1ET8l+Jy2F7dCtd+DvxcQ8uHb6nPtBhtRJiNHURxOdFD3zg6MXuT3oc4HS6iSbkmVr0pyrwmlktSV2mwIVkQynJURnPFMNCxw149BspnG6O2Jw6qq6ya0ZG1GGVNfSMZUtNPVROZI2TMx8cj2nRxa0m4NuBGijdbWZydKdWmlPKSPcYlibLNdRRyO+8ZUNaw9eVwuEvLwW4mIWTgn9T9YThE7qo11YWCXJuo4Y7lsTSbklx748fWUSzuxSozdTi1NdEl2OLDcMqGYxU1boiIJGbtr80ehDYhctDr2+jPXqEUXvXOdOjNYqVRrJnLLRV0OK1FbFS72N7REAZYo72bGC7ieeM6W51FmpXKOnVjiZVYxuvZKuxLFJAQyjjidzPkqGvAPTlYLlS3Lwd+JiZaQS9s5aTAZ6OGqnZ/tGIz3u+7WhpPDLmIFhe/XYC2iKNl8znDDzpRlJZzkTmzdB8mpYYrEOa0ZgbEl51eSQSCSSTxVoqysaqFPcpqJH7c4TJU07dw0mojeySMgtaWkHXVxAtb8QFE1dHHGUXUh8Oq0IjaKiraifD6llMS+AZ5GGSJoz5mktDrn7PG3OFWUW2mcK9OrOcJqOmpLfO2JHQYe1p+06qjIHlAF1a78HfjYjtT/U8cL2cmkqTW17mPlALY4WX3cINxxPE2J9Z80KOd2Up4aUqnEqvPx2LUrm8IAhAQkIAgCA+oD4gCAIAgPl0AQC6A+3QBALoBdCAhIQENVVFVLM1lOBHCxw3k8jSc9jrHEzj/AJzp0XVc7meUqkpWhku7/YmVY7hCQgKDiUckuMGlFRURROj3hEcrm2dbmvcAdVlzzc7XPl1FKWK4e80rXyJmXAKuIXpq2YuGoZUZJGO6iQAR5VO61ozQ6FWPJN/U9dl9oDVbyGZu6q4Tlkj5jrbMzq/vnUxlfInDYjiXjJWktSu4fSyVWI11OaqqjiiIc0RzOFrkad1fTVUV3Joy04yqV5wcmkvBOu2Ut/8Aurhzazt4nQfVV91+Wafwv/3L7r9iJ2/fNS0dHkmlEjXRwula97TKBGbucAdSS291Wo2kjjjXOnThZ53sXmJmVoAvYADUknTpJ1PlK6H0Y6H7Qk5MWr2U0Mk8nesBcQOJ6AOsmw86huyuc6tRU4OT7FYwnD6jEmCpq5ZI4n3MdLC8xtDPql7hq4ka8efzKkU2rsx0qc8Qt+o2k9Esjoq9l3wtMlDUTRyt1Eb5HSRSW+q5r78elTu20LTwsorepSaf3R27K4+KynMjxkkjJZKzma5o1I6kjK6OmGxHFhd5NakVsiZKyaetdJKKfO5sMG8kyEDi9zSfw4DVIO+ZxwrlWk6jeV8kefKjVSQ08EkMkkbjJkJY9zbtLHmxANjq0KKja0I2jOUIJxdsz87eySQvw9sUkrA+QROyyyDO27eOup1OvFKjasRjZSg4JPV2PbbsSh9AyCaSF0sghzNe+1jaxLb2dqefilRvKxfG714KDs27HthW0r4pRSYiBFPwZMP0VQOAIPMer+HBSpWyYpYmUZcOtk+z8jEnvGL0kYfII3xySOjEjwxzmB2U5Qbcw05+dG3vpFqjf4mKTyabI3HGyyYxFStnniikjzkRyubZwEh7kG4HeDmUO+9a5wrb0sUqak0mr5ExJs/VRi9NXT5hwbPklY7qJsCPKFO6/JoeHqRXwTf1PTZjaB1Q6WmqGCOsh0ewd68cM7Or8x0pGV8icNiXUbhPKS1IrBJ5DjNZCZJDFGzMyMyPLWkiK+hNj37tOa6hN77OFGUnipxbyR7VmI1FdWSUdLIYYIbb6ob35cfqRk8OfXqPnXbdkWlVnWqunB2S1Z2//DobaS1Qf978okzX6ej8FO4jo8FG2r+5x4dis9HV/IqyTexvaXw1JADiBclsnSRY69XXpCbTsznTrTpVOFVd12f7nO/9YR2H9JUf6n0Kv899C7rqfSKNHY7Qu3XNDaW3TlHH/wAa5LnPlq3417vjM4sMwqOqxbEmyF4DbEbt7ozzDUt4olebKUqSqYmpe/0LPDsnBG+ORj5szHNeM8sj2m3MWuNlfcRuWFhGSkm8vmQ3K14NT9s34b1Sp2M20+SPsvDV1PorQ+oSVzlCpnS4dOGcW5XkD7LHBzvwBVKivEx4+LlQkkdGA4nD8ggmL2tibGwF7iAGloyuBPlBClNWTL0KsOCpXysemHbS0dS4shnY92vc3IJtxsDa/mTeRaGJpTdlIpOCteabHaiO+7ldNk6wDK5xH+V49S5xWTaPmUVLh1pLvoWvk/c04dTZeYOB/ezG/wCKvT5UbsC1wI2Iblc8Fg7YfDkUVdDPtTpx9n65Sf0mG9sPeYoq9vZOP1p+0dm23hOFf8w3+LVM9V7OuL56f+4nsYwmGriMU7czTwPOw/aaeYq7SeTNNajCrHdkik4Xh09Li9LDNLvWNjm3Tz3wjyu7l3WDf+9BySamj5tKlOniYxk7qzt6OvEP1hpuxPuzK39/0Ok/zq9F5XQ+mUWo12hh3XNCd7b92Tj64vwXL/UyPlyzxq3fGZ9wHx9iHZj+ECLnZND85P0fdhvoa3EqeTSUyb0A/WYSTce031pDJtDBfBVnB63uXhdT6ZnvKDAauto6aE/StZO51vqBwaRfo7w+tcaiu0kfHx8XVqxhHWx04pQTGvdVxStY8DdAGLOLDTXuhqrOL3ro61acuO6idsraHXG2vm7g1bWX0zMp2h3mJcbJ8T7l3xpf3/ZEts/s/FRNfkLnyPN3zPN3yHjqejU6K0Y2NFDDxpLLNvuViOhqIqqoqoZmMdMdWmHOABwA7odCpmm2jGqc41JTjLX5fydvyrEP95i/7f8A1qbyOm/W/wDZfb+Tw2gwmSppKWGSa72udM6UsuXuJcO9zaDuik02itejKpTjFy0zudHyrEP95i/7f/Wl5E79Zf3L7fyS2ze/JmfPKJXHdgWZkawAO4C54k8VaN+5ow+/nvO5NuHMrGm1yp1ezRps76OYxMccxp3MbLDm6WtdYt8xVN22h8+eH4edN2v21R4P2ekxC3yucOYw3DY4WRuv++S4jzKLb2pR4Z1nacvsrHPgNTNT1keFZmPp2CR2bdhr3Myusx1jY6m5NrmyRdpbpWhOUKv4fVHYdnZKEvfRVDoo3nMYHsEsYP7NyCObn5k3d3Q6/h3Rf/jlZPtqiKx3DqquY2OeoYWtdnGWDKc1i37fQSokm+5wr06lZWlLT5fySe1VE6rNG7OGGLLP3pdmcSNOIsO5/FTNXsd8TTdRwz0zOjaendNLRyBwbuXNqLFpOY3729xYaKZK9jpiIOTg76O5aeZXNZWK+lccSgqMwAiG6yZScwk4nNfTvujmVGviTMk4N1ozvpkR+OYfK7EBVxStjfG3dNBjzi1nXJ7oX78qGnvXONanJ1uJF27aHTH8vl7n5Wxl9MzKdocPJmcR+CnMs3Wf9/6Ers/s9FRZ3NLpJpNXzvN3vPHzC/MpjGx3oYeNK7WbfdkThFA5uJzVWcHfBzDHlIygBtiHX1/Rjm51VL4rnGjSaryqX1JbHNno6lzJmudDUM72eOwcB0OB0cOpWcbnath4ze/o13RFWry7d/K2jmzinbm8vfWv5lX4vJnvWtzfoS2B7Px0hfJmdLPJ388hu9/V1DqHQFZRSNNDDxptvVvu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AutoShape 9" descr="data:image/jpeg;base64,/9j/4AAQSkZJRgABAQAAAQABAAD/2wCEAAkGBxQSEhUUEBQVFhQXGBcVFRYVFxcYFhgXGBYXFxgYGBkYHCggGBomHhwXITEhJSkrLi4uGh8zODMsNygtLisBCgoKDg0OGxAQGzcmICQ3LCw2MSwsLDQtNC4sLCwsLCwyNywsLDQsNiw0NCwsNDQsLDQsNCwsLDQsLCwsLCwsLP/AABEIANUA7AMBIgACEQEDEQH/xAAcAAABBQEBAQAAAAAAAAAAAAAAAwQFBgcCAQj/xABJEAACAQIEAwUFBAYIBQMFAQABAgMAEQQSITEFQVEGEyJhcQcyQoGRFFKhsSNicsHR8BUzQ4KSouHxCCRTY3OTwtIlNESUwxb/xAAaAQEAAwEBAQAAAAAAAAAAAAAAAwQFBgIB/8QAMREAAgIBAgMGBAYDAQAAAAAAAAECAxEEIQUSMRMiQVFh8IGRodEGFDJxseEjwfFC/9oADAMBAAIRAxEAPwDcKK8r2gCiivKA9FFeAV6KAKKKKAKKKL0AV4WqL7RdocPgYjNipVjTYX95ja+VF3ZvIViXaHtvjeKOO5aTB4NTdMhtNJY6MzDb0By/tWoD6BvXkkgUFmNgASSdAANSSeQrB+GRYzFSR4dMdjRmIBYTEEAasxIF9gaY9s+yqxzGFMfi5rXEhlfMLn4N9TbfT99AaJL7WsMJsoikaK9u9BG33gh1t87+VXleJRd33veJ3eXPnLALlIvmudhbWvl9OxysQBLISSABYak6DnS/EexcKOUixEjqLAsQLMw94qL+7fagNkg9q2FacR5JBGWyiU2tqbBim4Xz38qu8nEIlF2kjUdS6gfia+buzXs3XFzrEJZANS7AL4UG5/IfOnvaz2c4PCSCKKeeRxrJfuwFBGi6L73P6ddANzn7W4BPfxuFFuRniv8ATNTRu3/DB/8AnYf/ANRT+VYNguyWCzDvvtOW/iKSx3t5KYd/mKdYTs9w8OO8glaPnac57db5QCfLSgNd4x7U+GwpmXEpK1wMsd2Op1O1rAXP061UuKe3KPbDRL5NKWJ/woP/AHVRp+zeFLMUjYKT4VMjEgcgTfU1z/8A5vDf9P8Azv8A/KgNB7T+2qBVQYAh3Iu7yRyZU/VCkLmbfXbTnfRv2Z9uEXiXiA5XWSFDr5MhJ+o6bVR17OYYf2Q+bP8A/Kl4uDwLtEnzF/zoB1279p642TLE0iYZfdW1s5++4B+g5etSvs79quHwsckWLeYpdTDZc5XfMN9F92w8zUR9lj+4lv2V/hUrxaLDCCLDxwQkqM00vdoWZzqUDWvlXQeZHQagTuJ9vOEVyI8PKyjZiVW462sbVJ8P9tXDnQNKZY21uvds4Gp+JRrprWcR4CJfdjQeir/Co7ifaCKHwr432yrsPU/uFzQGvYv2zcLVC0cjyNyQRSKT/eZbAU84B7UsBiIs8k0cDXKmOSRb6AG4Olxr05GsE4ZwTEcSxCJlVC5sqqoBAtqxNr2A1Ja/kNq+lOzvZHC4PDpBFDGQo8TsilnawzOxPM/htQE/RaiigC1FFFAFFqKKALUUji8SkSNJIwVFBZmOwAFyazOf2xwpMe8iIw1yA97ynTQ5LW1NtL6fhQGos1hc/jWL8Y9tb95NDgcOkxzEQyXawA0zMvxAnXdQAReoLtT2rx3F18IbC8PYsqj45gu5J3ceQ8IJtqRSPA+HwwkDL4B4n+89vhJ89vK9AO+McBPgxHEpzisZMocLr3MEZ1UBdLseQsANTYmxpvS+NxTSyNI5uzG56eQHkBYDyArjDxZmC3sCRc72HM+enKgLNwTEjA4VsRp9onvHAD8KKfHJb9rTzsPOqsxJNzck6kncnmaOP9oIzIM7BQAscUYuxVF0VbKCb8z5k164HJlbUg5TexFtD0OooARiDcaHUfUWNc0V1HGWIUWuSAL7XOmvlQF37N4kYDAPimAM05yQg8wugPoDmY+i9apM0pdizklmJZidySbk1I9oOJ986hL9zEoihG3gX4iOrHX6dKi6AKKKKAKKKKAKKK5lkCgliABuSbAetAdUz4jxOOEXkbU7KPePoOnntUYeLy4mUYfh0bSSsbA218yAdAP1msKunDPYbM6rJi8Svek3dApdR0u1wWP4etAUzgmCxvGJu5wo7uOxZmNwoUffYDW50sP3VbsD7GcVGtwYC97G7te3UHJYelbD2X7OxYGERQjzdyBmduptsOg5VMUBUOwXYsYAM8jK876FlBAVNPAt9d9SdL2HSrfRRQBRRRQBRRQTQBXIYai+o3HT1qD7bdoFwODlnJAYDLHm27xtF9bb26A1814bi+Knlf7LI6Fw3ezFirMCDmzMOvIbnSgNH9tfbtcy4HCsJDe82Q3Ga9ljNtyDqR1y9KqXYDsiMRi0k4jYxoGlkQ+6ERb2fyvYZR/pXHB+CxwC48T83O/oByFTcWLKxui6d4RnPVV1C+mbU+i0A67Q8U+0TFwMsagJEgAASNdFAA0HXTrUaqk7VxPKsaGSVgqDcncnoBux8qhuELNxbEfZ8OrLHa7KpAZlvq0jnRV8hfoAxoB1PxtAxjhQ4iX7sZ8Km41Zhf8AD6ihuHYh1L46cQxDVoojlFujMPy8VSnaGCPAu+FwzKiwhftEwGiEi5Avq8moAG99Tpa9cwWGOKIdwVw6kmONjdpG/wCpKfiJ/wBNtwO8FAsh/wCWi7iAad5/byj9Vjqinr/sJuKJUUKihVUWAGw/18+ddAV6B018hv8AKgPKKluP4L7P3cB/rFUPN/5H1C/3VC/MmomgCiiigCiiigCikcRjoord/IIwfIsfkq6np08xVVxvGJp9I/0UfX4z8+Xy+tAWbE8dw0Cyd6TJJlKxxIdnINmkb4VXQ23J5WvVH4hjJZirTmyFgAo0AHUA+XM0tHh0jGY/U/upXC4DEY4FcPDmVCWLaAkkAKhYmxY/Cg1JY78gPoj2Z9ho+HxZ2CGeQaldQqmxyq25voSedh0q8Vjvs79qip3eA4ohgmjCwrIwKr4QFUSg6o/623M2rYQaA9ooooAooooAooqg+1Htc2CEUUcndGS7PLlDFIwbeFSQCxP4A8yLAXuWQKCWIAAuSdAANyfKvnP2jduu/wASzI7ZEOWFAxFgPjNvdJNzfexFM+Jdvsfio5cFBMZonNjMyZZCnMX+BDzDXPptTfg/Z5IbM/jk6n3R+yOvmaA5xLY3iRR+IzOY0CiNCbaW3y7AkWux8RqYw+HWNQqAKo2ApSigCkMbi1iXM997KALszHZVHM15xLGpAt3uXb+rjW2Zj18lHU/jVYhWbFy5i1sujSLosY5pF5nmfP6gGIwmIxkxWQhVjsGAN0iv8OnvS9R1ve1tNPw2ITg+GOGwmVcbKveTymxGFito0hO8ltl66nRReCwRGCiR4kHeFu7wcRFw8osWlfqiDUnmxUbA1Wp1MznCxOWQN3mLn+KWQm5F+l9vTy1A9jT7Y9/F9lRiwzEl55SfFJIT7xJvcnrbrawgW2pzwbhRkIjiGVEUszfDGii5Y/zqabny25XoDyrl7PeChmbFz/1UNyt9i6i5b0Ufj6VX+z/B3xcyxJoN3bkijcn8gOpq+dvcWmEwaYSHTOMtuYjW2YnzY6ed2oDO+J40zzSStu7FvQHYfIWHyprRRQBRSeInVFLOwVRzP861AY3i00iF8MuWIOIzM1tXKlgFB8lY3sflQE5jMbHELyMFHnufQbmoTG8XmePPh0KRFu7717XLZcxCr6EG+u42vTbAzLEhOQPiC1+/lu5VbCwjU+FWvc5jc7WtvSagu2pF2OpZgBcndmY2HqaAaJhBfNIS7cyxv+dOokZ3EcYzOdlH5k8h502g7yd+7wylm5nkPMk6AeZq/wDZfs39nuoIlmcjMyBtdPdW4vYen7qqavVxoj5y8EWKKHZL08yHwHYUSTR/bMSqQ6mWwtYAXyoSdWY6AkfuFTyY7u7DDKIY1BWJF3jB0JDb94Ru/vHa9tKnOI8Lw/cSxYq7ySKVCI1hEdwzMNCwIHh1Gmu9ULgeIfxwTf1sJyk73Xkf58qtcC1Stbjbhz/0UONUShFSr/SWRewH9IxPPNIsNge7mkPvuOTEnVBzO/TnXXsv9oT4KT+j+JNeMNkhlvn7s3sELC+aI/C3L02b4sytlMuY3ACBr+7sMq8l6W0qU4v7KZMTgmlY5cUq5oY9NQNSjk7MeW1jvztpaumK77e/kUtFfJvs0tl4m1g17WR+yT2jo2HOG4hJlmgFlZ75pIwbAHS+ddjztY9a0rhXHIMTf7PIHK2uLEEX8mANUOWWM42NLniny53JKiiivJ6KL299puG4cuVSJ8QR4YkYWX9aRh7o8tz051hnFMbPxOcYjiM6INAiZlUKt7hVUmyDX3jr+da7N7C+HMSRJiluSbK8eUXJIAvGTYbfKqx2i9iBiVWwbSTnUSKzRq17+EroBa2hF7319AK1HjMLB+jSSIAG3hYMD55lvm9aWx/HMIkjLHOHUWAcK1j4Re2m171c+xXsahCs/EoySbZIhIwKjmXKGxJ2ty166XjC+zfhcdsuChNvvgv9c5INAYhje0GFQJlmzkqGYKreEknw6ga2t9aOG9pYnWXuo2aQJ4DJlWGO+hlka50UbLa5J0rb+02HwXDsFPOMLhgsaEhBFGqs50RdF0uxArP+zfApOKYxRi3STD4ZUbEKqhFkncGRIQot+ijDDy0tre4AyeHiELT3xTzNGT+mkiCmVwPgjDkBEP5cuVS2G7SQgCPDxS8wihVJt1sGuTbU/nzpl7TsQj8Vxhi9wSlRYWF0ARreWZTTTshGe/Lggd3FK5/9Nl0+ZFATGOx8i4c4mRj3so7iDkUhW+ZrDZmtuOt+dP8AgnbHCx4aLCRcNaWQG/eCYrK8rCzEKkZuNBZbnQCq/wBs5LNBCNooUHzZQT+AWmPBUtdvVR8xY/gbUBor9ssXHhXhThv2eGQ5XmfvSxO5Bc2BNgRb1qGwZx2KJXBQiR1sWCgaKdLnMRpem2N4hfDYfDKfBF3khGwMsrEkj9lMq+pfrVz9n3El4fw/GY027yRlw8Cn4nVSw05i73PklAVSHtVxfAPJArJE4Yd4MkDm9gQCxDbA7X0ued6j+L9oeI4iQvPiFdh4MwWPLZSbWypa25+dN5JCzFmN2YlmJ3JJuSfMmuaA6TiGLA/rk138AJHn7lOv6SnCqe9jZjmzKY7ZbGy6gi9xr5U3EDFGkCnIhUM3wqWvlueV7GmrYyMKxLi4tZQCS1zrYjQWHU+lAK4i8jZpWLnkD7o9FGgpQynLlv4QS1uV7WLethXGFwWKm/qYGA+8/hH1aw/Op3hfYBpWviptALsEGigbnMR8rAXJIFV7NVTXtKW5LCiyW6RWhiS7ZIUaR+ign8qnuGdjJJLNjGsP+kh1/vHYfK/rV7SOJFEWEiWKIWAVR43O2aRtS7Hpc25VIYvh4w6DvtZnF1j+4v3ntueg+vSsnUcSnPKp2S8ff/S9TpIxw7Or8CFwWCjhUJEoVRyH7zuT5mnuHxTJmyGxYZSRvbmAeV+dI0Viucm+bO5pcqxjBH9oMQ0eGldDZlQ5SOROgPrrUT7OsMMLGcdNaSWUMuHicBhYNriJL/rBgo3JB5a1MdoIgcFiiVc2iJGXkcw8Tfqj94qP7N8Nb7HDJIRHEV8LNu1iQciDV/wHmK6v8O1QlFuXmc9xy6UElEm8Bxvunadl77EkkhpPcT9YAe83TYAbUhxPjuIxB/TSsR90HKn+FbCmEpW/hBt57n1tp/POuK7BVxzzY3OSdk8cudipdo4Dh5kxEegJ1H61tfkwv+Nb77K2wskBlw2cu2USF7BtrgAAkBdT56a7Vlr8GOMH2dSoZ9ELaDOBdR6k6fOrH/w6cXGTE4RxaRGEq394qfC6kfqsB/jrL1a7OTiuj3NfRPtYxk+sdvgbRRQKKoGkFFFFAFFFFAZb7cMbmGCwY/t5+8k/8cNiQfUtf+7Vq7AcH7jDF2W0kztK552LHux/gy/WqH24U4rtFhsONo4ByvYyM2Y/4Sp+Va5PiFijZ5CAqKWYnQAKLk0B8we1vgseF4pMkPiEgE2UG5R5CWZdvUgdGFQPZg2nCMG/SAxMMvwP73O4NtbjpTniEr4l8TxAsbmcsobW9yWynyC5VA+VWHheMCsshBItfTexFS1QU02vAguu7NpPoyn9ppe8xUrLfLmCi4I91QtjfbavcNikRACdbXNgdzU/3VsTjFcKT3zA6ajVtidRz6VKx8NhIBMUd7D4R+RqarSOxZTIbtbGqXK0VrCcXwyxTZ0kaYqFhsFEa3YFnY5rlrAgC1vFfe1mb8adlVACUTMyrfRc1ixsBzsLnyHStB4R2eXESrFDDHmbnkWwHNm00A/gOdXz2h8AXCcBxEOFW2VY2cqAC4EiGQm3KwOnQWrxfR2WzeWe9Pqe23UcIwfDQYqYAwwEqdjY23+81h/tUnB2Rxj++6RjmCbkf4B++rd2Yw4jwsKg38Aa/m92P4m1SuU6m2g3+e35H6GuXv4rapuMEtsm/XoYOKcinYXsGn9tM787AZR+JJq88M4TheHwgQwR/aX8XeMA7xIQMti9yrGwOm16SgYKbkXtsDtflfyG9ue1KSwtl71yfGTYndz8Teg69T9Kn56+Sbcv6J/y1SaWBuTelI8xsi3NyLAbk7DTmf41wqkkAAknQAaknoKt2GgTh0YklAbEuDkT7g6n95+Q51Xoqdjbbwl1ZLbYobLd+CFMLgE4fD384DTnSNOSkjYeY5n6edRxWIaR2dzdmNyf5+ld47HSTNmlYseV9hfkByHpTevuoujLEa1iK95Z8qrccylu2FFFMeN8Q+zwPLbNlAsNrkkKPlc1BCDnJRXVkspKKyx5KmZJEJYLIjRtlNiVcWI9KqfAZD3fcuTngJiIJvbxFhl6Lqfxqw47sri4sFHxX7UJGMUcz4bLkjEUihiqnOczC+9tflrUo+JxNjmaJwUmjQ9P0g0y67N/Guv4NVZpL+SW8ZfRnOcWlDU0OUesf4J6iiiuwOQFIJmRgyGzKQVI3BGxqqYeSSHiymNiryyLZr28Uzbk9M+vyqz1Wu2kTp3OIS4CsUD8g62kUDzFyap61dznXVF7QSzY4Po0z6sjvYX35+tdU14TixNBFKNpER+vvKG/fTqsU3wooooAooooDGk4l3faDic1xmiwojjBt7x7gCw52J5edTPt84w0HDREhscRIsZsbHIoLttyNlBHRjWbSHvOL44jnj4Yh/8Augf+2pf2849cRjcLhkZiFvmF/CGd1TTz8JvXmUkup9SbK5JwvNwpUi1bSRt9zdiPkLD5VGjE3wrSJ4THkOXzWRFy/Q/StFygCw22A8qoHbDgzwK7xawyW7wfcfMLMLcjoOevqKzeGcQi3Kt7OTbXxLOu0TfLPyx9B3jFy47FjU/pA2v6y5tfrS+HRpHA1JJHrvsPnamGInZ8diGckswjYk7+4v8AGpjh3ETh2DxBTINmYXCm2hA5kcr6X9K6fTP/ABo5zVr/ACs17gmHg4Vh8+JZRM4u9tWPREG5A+l7n0pHaztRJjbo3ggNx3YPvDq55ny2H41Ve+eaUySuzudWZiST5X6eWwqVweIEZzZQzj3c2qqfvEfEegOnW9TU0LeyW7IbtQ8KuG0UI9hsE8c68PxP6J2/SQNJoJI218PVt7D+FXPtOiROuHh9yIeI82kNrluptYeWoqicZg+03MzMz3zCS/jVuRB/dUJPhuIC+XFM99yznN9WufxrA1/A5PLq6y6/Y3dFxiGErX095Ne7LdnDiCJJARCPkXI5DoOp+nk37Sv3k7gEKIz3UaWbZdLLYEXJvTHsp2U46mHEo4kFYgNHBNmmQqVBAZnByeig2qI472h4xhJC82DwQm5SJZ2OnvCPvd/1stUHwp9mq4dc7+/QvrXpTc5dPAuvDMMMJY5O9xjDwRDURAjd7bH+epqC4xn71u+fPJ8ZGoB+6DtoLDTQbVV8D214yuZx9mBa5ZTHGpY9SUsb+ppfshxZ8fK0PdFcQurLe4IvYsSdQATrfqOtQa7h11NSSW3v5sk0msqtsfeWffyRLxRFr5QTYFjbkqi5J8q4q/Qth+GxFWIkmYeMCxJ8v1U9d9ao+MnDuWCKgOyp7orK1GnVSWZd7xXkXqrnY3hbeDEarHbBJppI8FEMudRNIzWAEWbRjf4QRfTU2AF72q1GVIo5MRPfuYQGcDQuxNkiU9WOl+QueVUrDyT4vEtjsUQCwtGg2VLWVVHwqBsOZua1eCcPd1isa2XvPw/kocV1qprcU9/exbeN8aMyRQJdcPAiRxKdyEUKHfzIG3L61EYPgOBt3mIQ5gbxxwnKzN9522VL8tz0tuUV3nYQ5VHGxxP5izncs7nreVd4eBnYLGpZjsqi5PypOlkxbhSqsVU7hdM37Vve+dSvONiFYzuWHA9n4IrNxGdE/wCwhzSnybLfL8vqKhPa9xvDz4JIMLEUjilVwxsu4ZdtSb33OtN8Nh2kYJGrMx2VRc/QUv247Gzw8NmxE+VAvdWS+ZjmlRdbaLv1NUdVCPK3OW/h/wANDSTnzpVx28X/AGaf7JceJuE4Rhuqd0fWMlPyAPzq31QPYYf/AKPBYfHNfz/Sv/Pyq/1kG4FFFFAFFFcSrcEA2uLX6edAfMmAlIx2JdT4m4kpB31SSeUH6gfSk+NjPxbDg8gh16gu/PzqT9mXCu+x7qwEix4ss99ivd4hM3+Iqf8Aake1SqvHwqJkVbKFuSdEbUkm+u9UdTCXPz+HLL5lqmS5eX1RaKiO1qg4Oe/3L/RgRUvSHH+GluH4qVjlRY2yk7u2nhUc+pPSuc0Sl28eXzNbUtdk8lIlRm4hYatJFCBqBclIlFybAXOlzUlj8IYpWiurMpykrquYbgHnY3F/I16vE0hx0LGNSG4eYmVhdXZopAuYHe5C39KagV3+lbx6HGa1LmXmSuHjCiw16nzpSmGAUZr39BT7MNr69K1YPKMiawz2rD2X4XGT9pxhCYZDpm/tXGyqN2A529OtoTDlRq4zW2S9r/tEagemp8t69xmMeUgub2FlUaKi8lRRoq+QpNSl3VsfYNRfM9y29oPaBLLdMLeJPvG3eH9yD8fMVTHckksSSdSSbknqSd6VwuGeVgkalmOwH4k9AOp0qSjeHDckxE31w8Z//s3+X1rxGEKliC3Pc5ztfNNi3Bez+ZRPi2EOGBBLNo0n6sa7m/W3PS9RPb3usRiExHDM+GmRQhkVineKoCromqkAAXvqAARpXuPx8k755nLt5nQDoo2UeQpxw/heYCSdxDD99tWa24iTdz57Co7KYy3t+XvqSVXyhtV8372RXeFcemhlWDHXbObRzdSTazHnrpfcc971baqvtHxyTz4GLCRmKOMlIyxFy7SJd25A+6dSatkgAYgMrWNiUYMt+YuNLjauE41pI025gsZO14XqZW1d55IDt6rvgmVScqMshUbHkSep159KbcKdTDGUvlyLa+h0FiN+txU/xCMNDKrWs0cikkXsCpGYeY3FUrsXiS0JQ/A2no2v53rX/DN+VKDMv8Q07KaLBRRQK645M7iiZmCoCzHQBQST6AVbOH9jljUScSlWBNxGGHeHyO9vQXPpUJh+NvCLYZViJ0LjxSt/fI0HkoFR00rOczszMd2Ylj9TvUUlZLZPC+pNF1x3ay/p/Zepu2eHwyGPhsA/bcEA+ZHvv87VnXb/AIzNiMPIZ5Ga5Ww2UeNToo0FSnDMGsrhXlSJSbZnv+Q/MkDzqR9rnZmDB8LzIS8jSxrnY8rMTYDQDTzqpf2VMWv/AE/Eu6ftr5p/+V4f0S//AA+xyjAsWv3JY93fbMGYOV8th6itUqmexvDlOD4QHcrI/wAnmkYfgRV0rKbyzYjHAUUUV8PQVy+1dVxObKT0BP4UBg3sBlBxeIa+shYjztdjb60h7Sx3XaGFp/EjLEVC6eAl4wt/UGmvsTumLwmlxIcX9AkQB/A1Lf8AEPhu7xWCxIv7pQn/AMcgcfPxt9K8WR5k/ieovDHbNc3sB5DQDyFIcdxYaJu/cBSpjF9lDAqAoHrsKVDX1HPX61Xu183dnDzOpaKOQlwBe11srW2uDci/P1rlNEm9RFZ8f4NzU7VN48BvwybD/wBK4CPEkBY17mfvB+jP6MhdToVJNr+Ypx2kSJcVMsC5Y1dkUXJ905Sbk8yDSXanEQT4JpBle4Uxm3iBL5fUa5h8jUfDfKtxY5VDXNzmCgMbnqbn513GkeWzk9esJC0bZdefL+NLYJCWzdPxJpui3IAqVjQKLD+fOtOqOWZFksI6p1hsJcZ5GyR/etdmI5Rr8R89AOZpCNgDci/kdvnaiaUubsbnbyA5AAaAeQ0qw8voQLHiOsRxA5THEO7iO4GrPbnI3xegso6c6ZUUUSS6BtvqLxOqa2DNyvqg+XxH109a4nnZ2zOxZjzPlsPIeQpOlcLhnkcJGpZ2NlUbmmEt2N3shpisAs4EbpnuRlAve+wy21vTzE+znG8OVMXhlaVD/wDc4dSDIqXvpb3zboCVP3he2rdkeyKYQd7Nlaa2/wAMY5hb/i35Ucb7eYaC6xXmccktkB832+l6x9U46l8kY5NvSJ6WPPOWPQyHjXaiGXDTS4NT4QEyP76Z/DmfkTvtpyqD7H4ExxF23ksQP1QND89fwr3G49PtHE2myRGeJ3jVVOVnY7L0JJJ16GluykbLhlzcySv7JOn43/Cq3CdIqL5xx795J+K6h26eLz1JeiiiuiOcCiiigCo72gYuUYCCN5VMZmLJHmDMuRCCdPdXxjQ1I1WuJ4f7XxDDYUa5njjNv+44zbbALY/Wqmua7IvcPTdx9LdjcH3OAwsf3IIgfXIL/jUxXiCwsK9rEN8KKKKAKbcSa0Uh6I5/ymnNM+MyZYJSBe0bm3XwnpQGC+yM2xPDTe3hxnzuygD8qvH/ABAYBZOGh7+KGVHUcyGujD8Qf7tU72UYIvPw7oseJkPkFliI/G31rSvaHwSTEqoRS6ZWRlG4zc7c6hvsdcOZLJJVBTlhvBmXZbF97hIm5hQh9U8P7r13x17rHH/1ZUQ+ag53HzCkfOofsRBLBNicFMCHiJcg6EAEKx873Q6dfWnXGJf+ewaf+V/8hA/I1iQ0/Lr8Y26/7NKVudLldegh20w5RExMWjxHKdBYxvdSNvO3lc0xRrgEbHWp3tIVfCYgA3Kqb+RUB/ytVa4af0Uf7C/lXWaV7tHNa6OyZJYchBmO52FL4bEZrgimG9SOFC2spBPO387Vp1N5x4GRYljItRRRVggCiinvDuH95dnYRxKfHI2w/VUDV3t8I+dq+NpLLPqTbwg4TwuXEyCOFbk7n4VHVjyFXqHG4PhKFUPf4k++Vtf9knUIv6upqr4rtFkjMGBUwxfE1x30h2zOw930H+lQBqvKuVv6tl5fcsxtjT+jeXn5ft9yY452lxGLJEr2TlGmifP7x9ah6KsXCsFBhwJsf4iReLDD32vs8n3V6X338jL3a44S+CIu9bLMn8WUjtGEEXePGrlCMoa9rkga23HlTzh2NWaMOvoRzU81PSmfaxh9nktoLrl1uR4wQL89OdN+JkwGPGpfu5wpnTo7rmLD11Pr61Rv1caNRGMukv5L9Gjeo0zlHrF/QnaK8VgQCNjqPQ7Gva0jLCiiigFMM0YYGcsIgbuUtmCjci+ldexLhn2zik+MykRQ5mQHWzS3WNb8yEzfhVc7XY/JFkX3pNP7vP66D5mt29lfZj+j8BHG4tNJ+lm6h2A8J/ZAC+oPWsjX2ZmorwNvhtWIOb8S4CiiiqBpBRRRQBTLjePXD4eWZyAsaM5JNhoDb6nT509qge23BNLw4Hxd1HPFJiAt7mEZlbbcAsrf3b8qAgvY5LAy4QeCOePDTKFuLzLNLGxbkSV7u1hf3+Va3WD4jDBRgFhUCSTGYcYbLoQkRvKw5hQGQE+ZvtW8UBivtpwAwuLg4hBrJbLiI+TR2yhjba4uvyU8qq2LcS47AzRm6NHLY+iMdeh1/CtV7dcCmmlLCMyRugQgC9twVI6G5186yXEYeXguJGHxQPcSASRncoGJGpGlxazAeR565U5WSslJR70c49U1/K6l6CioJN7S6+jQmMS2fEqQckuKWA3B2eJ0J19EN/SmHDlZERJUeNwitlkUoSpvZlB3U9a0fg+EGIkjRLESEeIWIy7lr+g/CqR2h4zJjuISzHSGLNh4EGwjRrAep94nztyq5wnVzuk8rZYX3KfFNPCEOvr9hKnuAj0J66CmkaXIA507xM2UZV/2H8a6WvC7zOZnl91HGLxF/CNufnTqAHKMx1pjg4szeQ1/hUlUteX3mRzwu6j0edKTzs9r7DRQNFUeQ5fv3NzSVFS4IwoooofDuKQqQRuNQbA2PXXnXLsSSSSSdSSbknqTzNJTzKilnNlAuSahJOPvKSmCheRhucjEAHQGw8+ZsKiturq3kyenT2WvEUcdopUlmgw5JN5F7zJuAxC26ZrEnXbTrVr7S8NbEYd4oR4iVyAn7rAgbb20pp2W7Id04d/0uINzcG6KT7xB576sdN9t6vULLhkLxZZJhYGT+zivsEv77+etvrXCcR135jUKyPSPj9vM7XQ6T8vR2b6v38DLsYcdglSPE4GRbKFU6kEKANwGF7b60pwvjiysUZTHIPgY/W1wNfK1X/CsJJc2JkOX3pCSSzC/ugbkn6Co7t9goOJyBzGImUZVdQO8Ycg/Igchy61f034ha3s6eC8SlfwOEtodfMhgb6ik8ROsal3NlUXJqMxXZSTCr3uExF8qZpFlsqm1yQDex0621vY1DxyYjicqQxIbaXVAW+Z/cK3aOK1XwzX1Ma3hU6ppTe31HvZbhsnEcaHCm2YCMcgRqPkouxPWvqpaqXYDsanD4hcXlKgHoo3Kjqb7nmat1U7ZJvC+fqaFMWt3t5LySCiiioScKKKKAKzL2tcYczYbARkhZM0+It8USHwof1WYa+nS9abWM+0CRRxzxEAnBoEB5kzMSB1NhQFc7Q4r7IYsdCo7+GRLN1Q3DI3UEG3lyrfuE45Z4Y5UuFdQwB3F+VfPnb4WwkinRgVOU7+F1VtPLML+orb+wbf8jD5Aj6MaAn7VU+3XYmLiMZD6SBbK3Qi5U9RYk6jqRrVsorzOCksM+xk4vKPmfBYzG9ncYiYlC0V8y21V0JGcxt16qedtr3LASRvPipYD+hknd4wRYhSSdRy328q+k+0XAYMbC0OKQOh/xKeTKfhYda+be3HY2bhE/wCikEsTAup+ILfQSqNufiGhsdtqkoSrnzJe/Mh1CdkOXIvHIV232v0rxlIsTz1pLgOPjm30k+4fzHWnE8l2J+nyrXTTipJmJKLjLlaFFmKAAW6n16VILra255c79KiA2t69D66k9f31JGzBFKvJJzSBTZjY9P8AauwaiHYk3O5qQMgRQDvbapI2Zzk8Srx0F6KbQYq4JbS382pOPFEsOhNrV67SJ57NjDtc94RGNXdlyqNzr/G1XfDosaCOGNYo9DkTYkC13O8jfrNc+m1U/stF3+Knmk17ohI+i3LagdbDf9arjXB8f1ztu7OPRHb8G0fZUqT6s7EpAyg2B3A5+tt/nXFFSX2ARR95iCFuLxxH3n82t7qc7m17VgwhKfQ15SUeoxULY3JzchbT1J/d+PVnj8akKF5WCqOZ5noBzPkKgOPds4orrDaWTXUf1anzPxeg+oqtYHh+J4lIHlY9398jwgfdReZ/kmr9OgbXPd3Y/VlazVJPlr3Yvj+Iz8TlEUAKxA3IO1h8chH4D863X2R8Ojw+FeKNBcNd5LeKQkfEfLkNgD63rvYzsUSoWJckXxSN7znnb7x89h+Farw7AJAgjiFlH1J6k8zWrpHOUk61y1r6+pQv5Uu88zfyQ6ooorTKYUUUUAUUUUAVmHtR4ADjcBiwCW71YGAG+XPMpv55WX5itPriWJWtmANiGFxexGx9aA+ee1GGMmF4WbXafBYkHcl5ljQ5j5my1t3YrDd3gMMt7nukYnqWXMfzpzJwHDnuB3agYZs0AXQIQhTQDS2UnT06VIooAAAsBoByoD2iiigPDVA7S9iZ8VinlDxiNgoGYsWAC2tlAsdbnfnWgUVJXbKt5iRXUxtWJGF9u/ZTh8NhjPFOUnDDSwWNyTsoBuhAubi+x0rMU4pLCcs65hyPMjqD8VfSvtC7MyY6KNYWVWR81nvYgqRuASCKxntJwF8NM2HnXNb3TY5XFtGTr8ulT1d5ZT7xWufI+WUcx+pBYbjET/FlPRtPx2p8pvtqKjuL9kGiIBDRMVDhHF/C3unqt+hrni/YvHYJ2BXNlCMzQtmUd4CVU7HNodLV77acf1LP7EX5euazCWP3JaIi4J2Gv0olkLG5qq/0tiI9HH+NSD+6lk7SHnGPk3+le1qY9HsRvR2dVuWK9NsXxJYLMdW3VeZ/gKih2l/7f+b/AEpjBxW0plkjWRreAPfIp5eEe9bpfzrxbqVGOYbslp0bcv8AJsi49gOHuA+Id9Jb+C25DHxnprmsB1q0YvFpELyuqD9YgfnvWY4ntPi5jlVyoOmSFcv5eL8af9nuwuMx0h/RyKNy7qSb6feI+pI2rl79C7bHZdLHouv9/I6SvUqEFCuOf3LJifaDh4NYEM0vJmFokPUX1ZvUWH4ip43iuN4k599wTqFuF/vsTr8zWl4f2M9wFYr9oY7gsAF/u6A/U1oHZfsYkAVpVXMPdjW2RPpoT+H51LVXGuXJVXv5y6fuRzm5LmnL4IzrsB7Gc+WbiJuu6wrcX82Oht5furVsD2PwsVssd7bBiSoHTLt+FTwr2r7pjLHPu/UqKxr9Oxyq20FdUUVMeAooooAooooAooooAooooAooooAooooAooooArh0B5C/K4oooCJ4b2ejjEhktLJMc00jqDn6LbZUAsAvK3zpXEcEikjkjkGZZGLOdiWNrG46WAHQKKKK+8zznJ45I4xgok3s8Uy5O/OQ9YwTb1zWJ+VUzFdiom4j9jJXKWtnEag232vvbn+HKiirqtlPaXkZ3ZRhjl2382aUfZLwk74QdNJZx+UlL4T2X8Kj1XBxn9tpJB9JHNFFUTUJHAdjcDCf0WGjW/QG30JtU5HEFFlAA5ACw+lFFeFCMXsj7KTfVilFFFez4FFFFAFFFFAFFFFAFeUU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3 CuadroTexto"/>
          <p:cNvSpPr txBox="1"/>
          <p:nvPr/>
        </p:nvSpPr>
        <p:spPr>
          <a:xfrm>
            <a:off x="6838011" y="2908116"/>
            <a:ext cx="642676" cy="369332"/>
          </a:xfrm>
          <a:prstGeom prst="rect">
            <a:avLst/>
          </a:prstGeom>
          <a:noFill/>
        </p:spPr>
        <p:txBody>
          <a:bodyPr wrap="none" rtlCol="0">
            <a:spAutoFit/>
          </a:bodyPr>
          <a:lstStyle/>
          <a:p>
            <a:r>
              <a:rPr lang="es-CO" dirty="0" smtClean="0">
                <a:solidFill>
                  <a:schemeClr val="bg1"/>
                </a:solidFill>
              </a:rPr>
              <a:t>EPFC</a:t>
            </a:r>
            <a:endParaRPr lang="es-CO" dirty="0">
              <a:solidFill>
                <a:schemeClr val="bg1"/>
              </a:solidFill>
            </a:endParaRPr>
          </a:p>
        </p:txBody>
      </p:sp>
      <p:graphicFrame>
        <p:nvGraphicFramePr>
          <p:cNvPr id="20" name="19 Diagrama"/>
          <p:cNvGraphicFramePr/>
          <p:nvPr>
            <p:extLst>
              <p:ext uri="{D42A27DB-BD31-4B8C-83A1-F6EECF244321}">
                <p14:modId xmlns:p14="http://schemas.microsoft.com/office/powerpoint/2010/main" val="183111924"/>
              </p:ext>
            </p:extLst>
          </p:nvPr>
        </p:nvGraphicFramePr>
        <p:xfrm>
          <a:off x="656272" y="1327120"/>
          <a:ext cx="2763599" cy="411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0 Imagen"/>
          <p:cNvPicPr/>
          <p:nvPr/>
        </p:nvPicPr>
        <p:blipFill>
          <a:blip r:embed="rId8" cstate="print">
            <a:extLst>
              <a:ext uri="{28A0092B-C50C-407E-A947-70E740481C1C}">
                <a14:useLocalDpi xmlns:a14="http://schemas.microsoft.com/office/drawing/2010/main" val="0"/>
              </a:ext>
            </a:extLst>
          </a:blip>
          <a:stretch>
            <a:fillRect/>
          </a:stretch>
        </p:blipFill>
        <p:spPr>
          <a:xfrm>
            <a:off x="1304344" y="2556100"/>
            <a:ext cx="1944216" cy="1500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3 Marcador de contenido"/>
          <p:cNvSpPr txBox="1">
            <a:spLocks/>
          </p:cNvSpPr>
          <p:nvPr/>
        </p:nvSpPr>
        <p:spPr>
          <a:xfrm>
            <a:off x="3779912" y="2852936"/>
            <a:ext cx="4623493" cy="936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Font typeface="Arial" panose="020B0604020202020204" pitchFamily="34" charset="0"/>
              <a:buNone/>
            </a:pPr>
            <a:r>
              <a:rPr lang="es-CO" sz="2400" dirty="0" smtClean="0"/>
              <a:t>Implementar un proceso según un ciclo de vida</a:t>
            </a:r>
            <a:endParaRPr lang="es-CO" sz="2400" dirty="0"/>
          </a:p>
        </p:txBody>
      </p:sp>
      <p:sp>
        <p:nvSpPr>
          <p:cNvPr id="23" name="TextBox 2107"/>
          <p:cNvSpPr txBox="1"/>
          <p:nvPr/>
        </p:nvSpPr>
        <p:spPr>
          <a:xfrm>
            <a:off x="66237" y="97468"/>
            <a:ext cx="2210718" cy="523220"/>
          </a:xfrm>
          <a:prstGeom prst="rect">
            <a:avLst/>
          </a:prstGeom>
          <a:noFill/>
        </p:spPr>
        <p:txBody>
          <a:bodyPr wrap="square" rtlCol="0">
            <a:spAutoFit/>
          </a:bodyPr>
          <a:lstStyle/>
          <a:p>
            <a:r>
              <a:rPr lang="en-US" sz="2800" b="1" dirty="0" err="1" smtClean="0">
                <a:solidFill>
                  <a:schemeClr val="accent3"/>
                </a:solidFill>
                <a:cs typeface="Roboto condensed"/>
              </a:rPr>
              <a:t>Metodología</a:t>
            </a:r>
            <a:endParaRPr lang="en-US" sz="2800" b="1" dirty="0">
              <a:solidFill>
                <a:schemeClr val="accent3"/>
              </a:solidFill>
              <a:cs typeface="Roboto condensed"/>
            </a:endParaRPr>
          </a:p>
        </p:txBody>
      </p:sp>
    </p:spTree>
    <p:extLst>
      <p:ext uri="{BB962C8B-B14F-4D97-AF65-F5344CB8AC3E}">
        <p14:creationId xmlns:p14="http://schemas.microsoft.com/office/powerpoint/2010/main" val="1307306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3" y="1630541"/>
            <a:ext cx="8280921" cy="5355312"/>
          </a:xfrm>
          <a:prstGeom prst="rect">
            <a:avLst/>
          </a:prstGeom>
          <a:noFill/>
        </p:spPr>
        <p:txBody>
          <a:bodyPr wrap="square" rtlCol="0">
            <a:spAutoFit/>
          </a:bodyPr>
          <a:lstStyle/>
          <a:p>
            <a:pPr marL="285750" indent="-285750">
              <a:buFontTx/>
              <a:buChar char="-"/>
            </a:pPr>
            <a:r>
              <a:rPr lang="en-US" dirty="0" smtClean="0"/>
              <a:t>Ambler</a:t>
            </a:r>
            <a:r>
              <a:rPr lang="en-US" dirty="0"/>
              <a:t>, S. W., J. </a:t>
            </a:r>
            <a:r>
              <a:rPr lang="en-US" dirty="0" err="1"/>
              <a:t>Nalbone</a:t>
            </a:r>
            <a:r>
              <a:rPr lang="en-US" dirty="0"/>
              <a:t> and M. </a:t>
            </a:r>
            <a:r>
              <a:rPr lang="en-US" dirty="0" err="1"/>
              <a:t>Vizdos</a:t>
            </a:r>
            <a:r>
              <a:rPr lang="en-US" dirty="0"/>
              <a:t>, "Extending The RUP With The </a:t>
            </a:r>
            <a:r>
              <a:rPr lang="en-US" dirty="0" err="1"/>
              <a:t>Zachman</a:t>
            </a:r>
            <a:r>
              <a:rPr lang="en-US" dirty="0"/>
              <a:t> Framework", vol., ed. city, Pearson Education, (2005), </a:t>
            </a:r>
            <a:r>
              <a:rPr lang="en-US" dirty="0" smtClean="0"/>
              <a:t>0131914510</a:t>
            </a:r>
          </a:p>
          <a:p>
            <a:pPr marL="285750" indent="-285750">
              <a:buFontTx/>
              <a:buChar char="-"/>
            </a:pPr>
            <a:r>
              <a:rPr lang="es-CO" dirty="0" err="1" smtClean="0"/>
              <a:t>Booch</a:t>
            </a:r>
            <a:r>
              <a:rPr lang="es-CO" dirty="0"/>
              <a:t>, G., R. A. </a:t>
            </a:r>
            <a:r>
              <a:rPr lang="es-CO" dirty="0" err="1"/>
              <a:t>Maksimchuk</a:t>
            </a:r>
            <a:r>
              <a:rPr lang="es-CO" dirty="0"/>
              <a:t>, M. W. </a:t>
            </a:r>
            <a:r>
              <a:rPr lang="es-CO" dirty="0" err="1"/>
              <a:t>Engle</a:t>
            </a:r>
            <a:r>
              <a:rPr lang="es-CO" dirty="0"/>
              <a:t>, P. D. </a:t>
            </a:r>
            <a:r>
              <a:rPr lang="es-CO" dirty="0" err="1"/>
              <a:t>Bobbi</a:t>
            </a:r>
            <a:r>
              <a:rPr lang="es-CO" dirty="0"/>
              <a:t> J. Young, J. </a:t>
            </a:r>
            <a:r>
              <a:rPr lang="es-CO" dirty="0" err="1" smtClean="0"/>
              <a:t>Conallen</a:t>
            </a:r>
            <a:r>
              <a:rPr lang="es-CO" dirty="0"/>
              <a:t> </a:t>
            </a:r>
            <a:r>
              <a:rPr lang="en-US" dirty="0" smtClean="0"/>
              <a:t>and </a:t>
            </a:r>
            <a:r>
              <a:rPr lang="en-US" dirty="0"/>
              <a:t>K. A. Houston, "Object‐Oriented Analysis and Design with Applications</a:t>
            </a:r>
            <a:r>
              <a:rPr lang="en-US" dirty="0" smtClean="0"/>
              <a:t>", vol</a:t>
            </a:r>
            <a:r>
              <a:rPr lang="en-US" dirty="0"/>
              <a:t>., 3 ed. city, Addison‐Wesley, (2007), </a:t>
            </a:r>
            <a:r>
              <a:rPr lang="en-US" dirty="0" smtClean="0"/>
              <a:t>9780201895513</a:t>
            </a:r>
          </a:p>
          <a:p>
            <a:pPr marL="285750" indent="-285750">
              <a:buFontTx/>
              <a:buChar char="-"/>
            </a:pPr>
            <a:r>
              <a:rPr lang="en-US" dirty="0" smtClean="0"/>
              <a:t>France</a:t>
            </a:r>
            <a:r>
              <a:rPr lang="en-US" dirty="0"/>
              <a:t>, R. and B. </a:t>
            </a:r>
            <a:r>
              <a:rPr lang="en-US" dirty="0" err="1"/>
              <a:t>Rumpe</a:t>
            </a:r>
            <a:r>
              <a:rPr lang="en-US" dirty="0"/>
              <a:t>, "Model‐driven Development of Complex </a:t>
            </a:r>
            <a:r>
              <a:rPr lang="en-US" dirty="0" smtClean="0"/>
              <a:t>Software: A </a:t>
            </a:r>
            <a:r>
              <a:rPr lang="en-US" dirty="0"/>
              <a:t>Research Roadmap," presented at 2007 Future of Software Engineering</a:t>
            </a:r>
            <a:r>
              <a:rPr lang="en-US" dirty="0" smtClean="0"/>
              <a:t>, (</a:t>
            </a:r>
            <a:r>
              <a:rPr lang="en-US" dirty="0"/>
              <a:t>2007), 37‐54, publisher: IEEE Computer Society, 0‐7695‐2829‐5</a:t>
            </a:r>
            <a:r>
              <a:rPr lang="en-US" dirty="0" smtClean="0"/>
              <a:t>.</a:t>
            </a:r>
          </a:p>
          <a:p>
            <a:pPr marL="285750" indent="-285750">
              <a:buFontTx/>
              <a:buChar char="-"/>
            </a:pPr>
            <a:r>
              <a:rPr lang="es-CO" dirty="0" smtClean="0"/>
              <a:t>Giraldo, W. “Marco </a:t>
            </a:r>
            <a:r>
              <a:rPr lang="es-CO" dirty="0"/>
              <a:t>de Desarrollo de Sistemas Groupware Interactivos Basado en la Integración de Procesos y Notaciones </a:t>
            </a:r>
            <a:r>
              <a:rPr lang="es-CO" dirty="0" smtClean="0"/>
              <a:t>– CIAF.” (2010)</a:t>
            </a:r>
            <a:endParaRPr lang="es-CO" dirty="0"/>
          </a:p>
          <a:p>
            <a:pPr marL="285750" indent="-285750">
              <a:buFontTx/>
              <a:buChar char="-"/>
            </a:pPr>
            <a:r>
              <a:rPr lang="en-US" dirty="0" smtClean="0"/>
              <a:t>Roland </a:t>
            </a:r>
            <a:r>
              <a:rPr lang="en-US" dirty="0"/>
              <a:t>Berger Strategy </a:t>
            </a:r>
            <a:r>
              <a:rPr lang="en-US" dirty="0" smtClean="0"/>
              <a:t>Consultants. “WebTV </a:t>
            </a:r>
            <a:r>
              <a:rPr lang="en-US" dirty="0"/>
              <a:t>insights and </a:t>
            </a:r>
            <a:r>
              <a:rPr lang="en-US" dirty="0" smtClean="0"/>
              <a:t>perspectives:  </a:t>
            </a:r>
            <a:r>
              <a:rPr lang="en-US" dirty="0"/>
              <a:t>A web 2.0 phenomenon is coining new TV usage </a:t>
            </a:r>
            <a:r>
              <a:rPr lang="en-US" dirty="0" smtClean="0"/>
              <a:t>patterns”, Germany, (2008) </a:t>
            </a:r>
            <a:endParaRPr lang="en-US" dirty="0"/>
          </a:p>
          <a:p>
            <a:pPr marL="285750" indent="-285750">
              <a:buFontTx/>
              <a:buChar char="-"/>
            </a:pPr>
            <a:r>
              <a:rPr lang="en-US" dirty="0" smtClean="0"/>
              <a:t>Shaw, M. </a:t>
            </a:r>
            <a:r>
              <a:rPr lang="en-US" dirty="0"/>
              <a:t>“The coming-of-age of software architecture research,” in </a:t>
            </a:r>
            <a:r>
              <a:rPr lang="en-US" i="1" dirty="0"/>
              <a:t>ICSE ’01: </a:t>
            </a:r>
            <a:r>
              <a:rPr lang="en-US" i="1" dirty="0" smtClean="0"/>
              <a:t>Proceedings of </a:t>
            </a:r>
            <a:r>
              <a:rPr lang="en-US" i="1" dirty="0"/>
              <a:t>the 23rd International Conference on Software Engineering</a:t>
            </a:r>
            <a:r>
              <a:rPr lang="en-US" dirty="0"/>
              <a:t>. </a:t>
            </a:r>
            <a:r>
              <a:rPr lang="en-US" dirty="0" smtClean="0"/>
              <a:t>Washington, </a:t>
            </a:r>
            <a:r>
              <a:rPr lang="it-IT" dirty="0" smtClean="0"/>
              <a:t>DC</a:t>
            </a:r>
            <a:r>
              <a:rPr lang="it-IT" dirty="0"/>
              <a:t>, USA: IEEE Computer Society, 2001, p. </a:t>
            </a:r>
            <a:r>
              <a:rPr lang="it-IT" dirty="0" smtClean="0"/>
              <a:t>656</a:t>
            </a:r>
          </a:p>
          <a:p>
            <a:pPr marL="285750" indent="-285750">
              <a:buFontTx/>
              <a:buChar char="-"/>
            </a:pPr>
            <a:r>
              <a:rPr lang="en-US" dirty="0" err="1"/>
              <a:t>Vanattenhoven</a:t>
            </a:r>
            <a:r>
              <a:rPr lang="en-US" dirty="0"/>
              <a:t>, </a:t>
            </a:r>
            <a:r>
              <a:rPr lang="en-US" dirty="0" err="1"/>
              <a:t>Jeroen</a:t>
            </a:r>
            <a:r>
              <a:rPr lang="en-US" dirty="0"/>
              <a:t>., </a:t>
            </a:r>
            <a:r>
              <a:rPr lang="en-US" dirty="0" err="1"/>
              <a:t>Geerts</a:t>
            </a:r>
            <a:r>
              <a:rPr lang="en-US" dirty="0"/>
              <a:t>, David. (2015) Broadcast, Video-on-Demand, and Other Ways to Watch Television Content: a Household Perspective. Proceedings TVX 2015, June 3-5,2015. Brussels, Belgium</a:t>
            </a:r>
            <a:endParaRPr lang="en-US" dirty="0" smtClean="0"/>
          </a:p>
          <a:p>
            <a:pPr marL="285750" indent="-285750">
              <a:buFontTx/>
              <a:buChar char="-"/>
            </a:pPr>
            <a:endParaRPr lang="es-CO" dirty="0"/>
          </a:p>
        </p:txBody>
      </p:sp>
      <p:sp>
        <p:nvSpPr>
          <p:cNvPr id="5" name="Title 2100"/>
          <p:cNvSpPr>
            <a:spLocks noGrp="1"/>
          </p:cNvSpPr>
          <p:nvPr>
            <p:ph type="title"/>
          </p:nvPr>
        </p:nvSpPr>
        <p:spPr>
          <a:xfrm>
            <a:off x="273050" y="683683"/>
            <a:ext cx="8187382" cy="657085"/>
          </a:xfrm>
          <a:prstGeom prst="rect">
            <a:avLst/>
          </a:prstGeom>
        </p:spPr>
        <p:txBody>
          <a:bodyPr>
            <a:noAutofit/>
          </a:bodyPr>
          <a:lstStyle/>
          <a:p>
            <a:r>
              <a:rPr lang="es-CO" b="1" dirty="0" smtClean="0">
                <a:solidFill>
                  <a:schemeClr val="accent3"/>
                </a:solidFill>
                <a:latin typeface="+mn-lt"/>
              </a:rPr>
              <a:t>Referencias</a:t>
            </a:r>
            <a:r>
              <a:rPr lang="en-US" b="1" dirty="0" smtClean="0">
                <a:latin typeface="+mn-lt"/>
              </a:rPr>
              <a:t/>
            </a:r>
            <a:br>
              <a:rPr lang="en-US" b="1" dirty="0" smtClean="0">
                <a:latin typeface="+mn-lt"/>
              </a:rPr>
            </a:br>
            <a:endParaRPr lang="en-US" b="1" dirty="0">
              <a:latin typeface="+mn-lt"/>
            </a:endParaRPr>
          </a:p>
        </p:txBody>
      </p:sp>
    </p:spTree>
    <p:extLst>
      <p:ext uri="{BB962C8B-B14F-4D97-AF65-F5344CB8AC3E}">
        <p14:creationId xmlns:p14="http://schemas.microsoft.com/office/powerpoint/2010/main" val="2438457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http://www.aiaappel.com/images/culturaweb/La%20pregunta%20te%20aplasta.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07871" y="1772816"/>
            <a:ext cx="4248472" cy="424847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0128" y="3592913"/>
            <a:ext cx="722111" cy="764588"/>
            <a:chOff x="746837" y="3647550"/>
            <a:chExt cx="962815" cy="1019451"/>
          </a:xfrm>
        </p:grpSpPr>
        <p:grpSp>
          <p:nvGrpSpPr>
            <p:cNvPr id="6" name="Group 5"/>
            <p:cNvGrpSpPr/>
            <p:nvPr/>
          </p:nvGrpSpPr>
          <p:grpSpPr>
            <a:xfrm>
              <a:off x="746837" y="3647550"/>
              <a:ext cx="962815" cy="1019451"/>
              <a:chOff x="1664677" y="1949380"/>
              <a:chExt cx="1195754" cy="1266093"/>
            </a:xfrm>
          </p:grpSpPr>
          <p:sp>
            <p:nvSpPr>
              <p:cNvPr id="11" name="Rounded Rectangle 10"/>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Rounded Rectangle 11"/>
              <p:cNvSpPr/>
              <p:nvPr/>
            </p:nvSpPr>
            <p:spPr>
              <a:xfrm>
                <a:off x="1664677" y="1949380"/>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7" name="TextBox 46"/>
            <p:cNvSpPr txBox="1"/>
            <p:nvPr/>
          </p:nvSpPr>
          <p:spPr>
            <a:xfrm>
              <a:off x="976950" y="3963193"/>
              <a:ext cx="498428" cy="400109"/>
            </a:xfrm>
            <a:prstGeom prst="rect">
              <a:avLst/>
            </a:prstGeom>
            <a:noFill/>
          </p:spPr>
          <p:txBody>
            <a:bodyPr wrap="none" rtlCol="0">
              <a:spAutoFit/>
            </a:bodyPr>
            <a:lstStyle/>
            <a:p>
              <a:pPr algn="ctr"/>
              <a:r>
                <a:rPr lang="es-CO" sz="1350" dirty="0" smtClean="0">
                  <a:solidFill>
                    <a:schemeClr val="bg1"/>
                  </a:solidFill>
                  <a:latin typeface="Roboto Condensed" panose="02000000000000000000" pitchFamily="2" charset="0"/>
                  <a:ea typeface="Roboto Condensed" panose="02000000000000000000" pitchFamily="2" charset="0"/>
                </a:rPr>
                <a:t>QUÉ</a:t>
              </a:r>
              <a:endParaRPr lang="id-ID" sz="1350" dirty="0">
                <a:solidFill>
                  <a:schemeClr val="bg1"/>
                </a:solidFill>
                <a:latin typeface="Roboto Condensed" panose="02000000000000000000" pitchFamily="2" charset="0"/>
                <a:ea typeface="Roboto Condensed" panose="02000000000000000000" pitchFamily="2" charset="0"/>
              </a:endParaRPr>
            </a:p>
          </p:txBody>
        </p:sp>
      </p:grpSp>
      <p:grpSp>
        <p:nvGrpSpPr>
          <p:cNvPr id="56" name="Group 55"/>
          <p:cNvGrpSpPr/>
          <p:nvPr/>
        </p:nvGrpSpPr>
        <p:grpSpPr>
          <a:xfrm>
            <a:off x="1382640" y="3592913"/>
            <a:ext cx="722111" cy="764588"/>
            <a:chOff x="1843519" y="3647550"/>
            <a:chExt cx="962815" cy="1019451"/>
          </a:xfrm>
        </p:grpSpPr>
        <p:grpSp>
          <p:nvGrpSpPr>
            <p:cNvPr id="14" name="Group 13"/>
            <p:cNvGrpSpPr/>
            <p:nvPr/>
          </p:nvGrpSpPr>
          <p:grpSpPr>
            <a:xfrm>
              <a:off x="1843519" y="3647550"/>
              <a:ext cx="962815" cy="1019451"/>
              <a:chOff x="1664677" y="1949380"/>
              <a:chExt cx="1195754" cy="1266093"/>
            </a:xfrm>
          </p:grpSpPr>
          <p:sp>
            <p:nvSpPr>
              <p:cNvPr id="19" name="Rounded Rectangle 18"/>
              <p:cNvSpPr/>
              <p:nvPr/>
            </p:nvSpPr>
            <p:spPr>
              <a:xfrm>
                <a:off x="1664677" y="2019719"/>
                <a:ext cx="1195754" cy="119575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Rounded Rectangle 19"/>
              <p:cNvSpPr/>
              <p:nvPr/>
            </p:nvSpPr>
            <p:spPr>
              <a:xfrm>
                <a:off x="1664677" y="1949380"/>
                <a:ext cx="1195754" cy="11957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8" name="TextBox 47"/>
            <p:cNvSpPr txBox="1"/>
            <p:nvPr/>
          </p:nvSpPr>
          <p:spPr>
            <a:xfrm>
              <a:off x="1942131" y="3963193"/>
              <a:ext cx="765595" cy="400109"/>
            </a:xfrm>
            <a:prstGeom prst="rect">
              <a:avLst/>
            </a:prstGeom>
            <a:noFill/>
          </p:spPr>
          <p:txBody>
            <a:bodyPr wrap="none" rtlCol="0">
              <a:spAutoFit/>
            </a:bodyPr>
            <a:lstStyle/>
            <a:p>
              <a:pPr algn="ctr"/>
              <a:r>
                <a:rPr lang="es-CO" sz="1350" dirty="0" smtClean="0">
                  <a:solidFill>
                    <a:schemeClr val="bg1"/>
                  </a:solidFill>
                  <a:latin typeface="Roboto Condensed" panose="02000000000000000000" pitchFamily="2" charset="0"/>
                  <a:ea typeface="Roboto Condensed" panose="02000000000000000000" pitchFamily="2" charset="0"/>
                </a:rPr>
                <a:t>PORQUE</a:t>
              </a:r>
              <a:endParaRPr lang="id-ID" sz="1350" dirty="0">
                <a:solidFill>
                  <a:schemeClr val="bg1"/>
                </a:solidFill>
                <a:latin typeface="Roboto Condensed" panose="02000000000000000000" pitchFamily="2" charset="0"/>
                <a:ea typeface="Roboto Condensed" panose="02000000000000000000" pitchFamily="2" charset="0"/>
              </a:endParaRPr>
            </a:p>
          </p:txBody>
        </p:sp>
      </p:grpSp>
      <p:grpSp>
        <p:nvGrpSpPr>
          <p:cNvPr id="58" name="Group 57"/>
          <p:cNvGrpSpPr/>
          <p:nvPr/>
        </p:nvGrpSpPr>
        <p:grpSpPr>
          <a:xfrm>
            <a:off x="2200789" y="3592913"/>
            <a:ext cx="722111" cy="764588"/>
            <a:chOff x="2958135" y="3647550"/>
            <a:chExt cx="962815" cy="1019451"/>
          </a:xfrm>
        </p:grpSpPr>
        <p:grpSp>
          <p:nvGrpSpPr>
            <p:cNvPr id="22" name="Group 21"/>
            <p:cNvGrpSpPr/>
            <p:nvPr/>
          </p:nvGrpSpPr>
          <p:grpSpPr>
            <a:xfrm>
              <a:off x="2958135" y="3647550"/>
              <a:ext cx="962815" cy="1019451"/>
              <a:chOff x="1664677" y="1949380"/>
              <a:chExt cx="1195754" cy="1266093"/>
            </a:xfrm>
          </p:grpSpPr>
          <p:sp>
            <p:nvSpPr>
              <p:cNvPr id="27" name="Rounded Rectangle 26"/>
              <p:cNvSpPr/>
              <p:nvPr/>
            </p:nvSpPr>
            <p:spPr>
              <a:xfrm>
                <a:off x="1664677" y="2019719"/>
                <a:ext cx="1195754" cy="11957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Rounded Rectangle 27"/>
              <p:cNvSpPr/>
              <p:nvPr/>
            </p:nvSpPr>
            <p:spPr>
              <a:xfrm>
                <a:off x="1664677" y="1949380"/>
                <a:ext cx="1195754" cy="119575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9" name="TextBox 48"/>
            <p:cNvSpPr txBox="1"/>
            <p:nvPr/>
          </p:nvSpPr>
          <p:spPr>
            <a:xfrm>
              <a:off x="3086274" y="3963193"/>
              <a:ext cx="682239" cy="400109"/>
            </a:xfrm>
            <a:prstGeom prst="rect">
              <a:avLst/>
            </a:prstGeom>
            <a:noFill/>
          </p:spPr>
          <p:txBody>
            <a:bodyPr wrap="none" rtlCol="0">
              <a:spAutoFit/>
            </a:bodyPr>
            <a:lstStyle/>
            <a:p>
              <a:pPr algn="ctr"/>
              <a:r>
                <a:rPr lang="es-CO" sz="1350" dirty="0" smtClean="0">
                  <a:solidFill>
                    <a:schemeClr val="bg1"/>
                  </a:solidFill>
                  <a:latin typeface="Roboto Condensed" panose="02000000000000000000" pitchFamily="2" charset="0"/>
                  <a:ea typeface="Roboto Condensed" panose="02000000000000000000" pitchFamily="2" charset="0"/>
                </a:rPr>
                <a:t>DONDE</a:t>
              </a:r>
              <a:endParaRPr lang="id-ID" sz="1350" dirty="0">
                <a:solidFill>
                  <a:schemeClr val="bg1"/>
                </a:solidFill>
                <a:latin typeface="Roboto Condensed" panose="02000000000000000000" pitchFamily="2" charset="0"/>
                <a:ea typeface="Roboto Condensed" panose="02000000000000000000" pitchFamily="2" charset="0"/>
              </a:endParaRPr>
            </a:p>
          </p:txBody>
        </p:sp>
      </p:grpSp>
      <p:grpSp>
        <p:nvGrpSpPr>
          <p:cNvPr id="59" name="Group 58"/>
          <p:cNvGrpSpPr/>
          <p:nvPr/>
        </p:nvGrpSpPr>
        <p:grpSpPr>
          <a:xfrm>
            <a:off x="3038216" y="3592913"/>
            <a:ext cx="722111" cy="764588"/>
            <a:chOff x="4536225" y="3647550"/>
            <a:chExt cx="962815" cy="1019451"/>
          </a:xfrm>
        </p:grpSpPr>
        <p:grpSp>
          <p:nvGrpSpPr>
            <p:cNvPr id="30" name="Group 29"/>
            <p:cNvGrpSpPr/>
            <p:nvPr/>
          </p:nvGrpSpPr>
          <p:grpSpPr>
            <a:xfrm>
              <a:off x="4536225" y="3647550"/>
              <a:ext cx="962815" cy="1019451"/>
              <a:chOff x="1664677" y="1949380"/>
              <a:chExt cx="1195754" cy="1266093"/>
            </a:xfrm>
          </p:grpSpPr>
          <p:sp>
            <p:nvSpPr>
              <p:cNvPr id="35" name="Rounded Rectangle 34"/>
              <p:cNvSpPr/>
              <p:nvPr/>
            </p:nvSpPr>
            <p:spPr>
              <a:xfrm>
                <a:off x="1664677"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Rounded Rectangle 35"/>
              <p:cNvSpPr/>
              <p:nvPr/>
            </p:nvSpPr>
            <p:spPr>
              <a:xfrm>
                <a:off x="1664677"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0" name="TextBox 49"/>
            <p:cNvSpPr txBox="1"/>
            <p:nvPr/>
          </p:nvSpPr>
          <p:spPr>
            <a:xfrm>
              <a:off x="4627988" y="3963193"/>
              <a:ext cx="797656" cy="400109"/>
            </a:xfrm>
            <a:prstGeom prst="rect">
              <a:avLst/>
            </a:prstGeom>
            <a:noFill/>
          </p:spPr>
          <p:txBody>
            <a:bodyPr wrap="none" rtlCol="0">
              <a:spAutoFit/>
            </a:bodyPr>
            <a:lstStyle/>
            <a:p>
              <a:pPr algn="ctr"/>
              <a:r>
                <a:rPr lang="es-CO" sz="1350" dirty="0" smtClean="0">
                  <a:solidFill>
                    <a:schemeClr val="bg1"/>
                  </a:solidFill>
                  <a:latin typeface="Roboto Condensed" panose="02000000000000000000" pitchFamily="2" charset="0"/>
                  <a:ea typeface="Roboto Condensed" panose="02000000000000000000" pitchFamily="2" charset="0"/>
                </a:rPr>
                <a:t>CUANDO</a:t>
              </a:r>
              <a:endParaRPr lang="id-ID" sz="1350" dirty="0">
                <a:solidFill>
                  <a:schemeClr val="bg1"/>
                </a:solidFill>
                <a:latin typeface="Roboto Condensed" panose="02000000000000000000" pitchFamily="2" charset="0"/>
                <a:ea typeface="Roboto Condensed" panose="02000000000000000000" pitchFamily="2" charset="0"/>
              </a:endParaRPr>
            </a:p>
          </p:txBody>
        </p:sp>
      </p:grpSp>
      <p:grpSp>
        <p:nvGrpSpPr>
          <p:cNvPr id="60" name="Group 59"/>
          <p:cNvGrpSpPr/>
          <p:nvPr/>
        </p:nvGrpSpPr>
        <p:grpSpPr>
          <a:xfrm>
            <a:off x="3843897" y="3592913"/>
            <a:ext cx="722111" cy="764588"/>
            <a:chOff x="5778906" y="3647550"/>
            <a:chExt cx="962815" cy="1019451"/>
          </a:xfrm>
        </p:grpSpPr>
        <p:grpSp>
          <p:nvGrpSpPr>
            <p:cNvPr id="37" name="Group 36"/>
            <p:cNvGrpSpPr/>
            <p:nvPr/>
          </p:nvGrpSpPr>
          <p:grpSpPr>
            <a:xfrm>
              <a:off x="5778906" y="3647550"/>
              <a:ext cx="962815" cy="1019451"/>
              <a:chOff x="1664677" y="1949380"/>
              <a:chExt cx="1195754" cy="1266093"/>
            </a:xfrm>
          </p:grpSpPr>
          <p:sp>
            <p:nvSpPr>
              <p:cNvPr id="38" name="Rounded Rectangle 37"/>
              <p:cNvSpPr/>
              <p:nvPr/>
            </p:nvSpPr>
            <p:spPr>
              <a:xfrm>
                <a:off x="1664677" y="2019719"/>
                <a:ext cx="1195754" cy="119575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Rounded Rectangle 38"/>
              <p:cNvSpPr/>
              <p:nvPr/>
            </p:nvSpPr>
            <p:spPr>
              <a:xfrm>
                <a:off x="1664677" y="1949380"/>
                <a:ext cx="1195754" cy="11957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1" name="TextBox 50"/>
            <p:cNvSpPr txBox="1"/>
            <p:nvPr/>
          </p:nvSpPr>
          <p:spPr>
            <a:xfrm>
              <a:off x="5953341" y="3963193"/>
              <a:ext cx="639491" cy="400109"/>
            </a:xfrm>
            <a:prstGeom prst="rect">
              <a:avLst/>
            </a:prstGeom>
            <a:noFill/>
          </p:spPr>
          <p:txBody>
            <a:bodyPr wrap="none" rtlCol="0">
              <a:spAutoFit/>
            </a:bodyPr>
            <a:lstStyle/>
            <a:p>
              <a:pPr algn="ctr"/>
              <a:r>
                <a:rPr lang="es-CO" sz="1350" dirty="0" smtClean="0">
                  <a:solidFill>
                    <a:schemeClr val="bg1"/>
                  </a:solidFill>
                  <a:latin typeface="Roboto Condensed" panose="02000000000000000000" pitchFamily="2" charset="0"/>
                  <a:ea typeface="Roboto Condensed" panose="02000000000000000000" pitchFamily="2" charset="0"/>
                </a:rPr>
                <a:t>QUIEN</a:t>
              </a:r>
              <a:endParaRPr lang="id-ID" sz="1350" dirty="0">
                <a:solidFill>
                  <a:schemeClr val="bg1"/>
                </a:solidFill>
                <a:latin typeface="Roboto Condensed" panose="02000000000000000000" pitchFamily="2" charset="0"/>
                <a:ea typeface="Roboto Condensed" panose="02000000000000000000" pitchFamily="2" charset="0"/>
              </a:endParaRPr>
            </a:p>
          </p:txBody>
        </p:sp>
      </p:grpSp>
      <p:grpSp>
        <p:nvGrpSpPr>
          <p:cNvPr id="61" name="Group 60"/>
          <p:cNvGrpSpPr/>
          <p:nvPr/>
        </p:nvGrpSpPr>
        <p:grpSpPr>
          <a:xfrm>
            <a:off x="4649578" y="3592913"/>
            <a:ext cx="722111" cy="764588"/>
            <a:chOff x="7054873" y="3647550"/>
            <a:chExt cx="962815" cy="1019451"/>
          </a:xfrm>
        </p:grpSpPr>
        <p:grpSp>
          <p:nvGrpSpPr>
            <p:cNvPr id="44" name="Group 43"/>
            <p:cNvGrpSpPr/>
            <p:nvPr/>
          </p:nvGrpSpPr>
          <p:grpSpPr>
            <a:xfrm>
              <a:off x="7054873" y="3647550"/>
              <a:ext cx="962815" cy="1019451"/>
              <a:chOff x="1664677" y="1949380"/>
              <a:chExt cx="1195754" cy="1266093"/>
            </a:xfrm>
          </p:grpSpPr>
          <p:sp>
            <p:nvSpPr>
              <p:cNvPr id="45" name="Rounded Rectangle 44"/>
              <p:cNvSpPr/>
              <p:nvPr/>
            </p:nvSpPr>
            <p:spPr>
              <a:xfrm>
                <a:off x="1664677" y="2019719"/>
                <a:ext cx="1195754" cy="119575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6" name="Rounded Rectangle 45"/>
              <p:cNvSpPr/>
              <p:nvPr/>
            </p:nvSpPr>
            <p:spPr>
              <a:xfrm>
                <a:off x="1664677" y="1949380"/>
                <a:ext cx="1195754" cy="119575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2" name="TextBox 51"/>
            <p:cNvSpPr txBox="1"/>
            <p:nvPr/>
          </p:nvSpPr>
          <p:spPr>
            <a:xfrm>
              <a:off x="7194846" y="3963193"/>
              <a:ext cx="639492" cy="400109"/>
            </a:xfrm>
            <a:prstGeom prst="rect">
              <a:avLst/>
            </a:prstGeom>
            <a:noFill/>
          </p:spPr>
          <p:txBody>
            <a:bodyPr wrap="none" rtlCol="0">
              <a:spAutoFit/>
            </a:bodyPr>
            <a:lstStyle/>
            <a:p>
              <a:pPr algn="ctr"/>
              <a:r>
                <a:rPr lang="es-CO" sz="1350" dirty="0" smtClean="0">
                  <a:solidFill>
                    <a:schemeClr val="bg1"/>
                  </a:solidFill>
                  <a:latin typeface="Roboto Condensed" panose="02000000000000000000" pitchFamily="2" charset="0"/>
                  <a:ea typeface="Roboto Condensed" panose="02000000000000000000" pitchFamily="2" charset="0"/>
                </a:rPr>
                <a:t>CÓMO</a:t>
              </a:r>
              <a:endParaRPr lang="id-ID" sz="1350" dirty="0">
                <a:solidFill>
                  <a:schemeClr val="bg1"/>
                </a:solidFill>
                <a:latin typeface="Roboto Condensed" panose="02000000000000000000" pitchFamily="2" charset="0"/>
                <a:ea typeface="Roboto Condensed" panose="02000000000000000000" pitchFamily="2" charset="0"/>
              </a:endParaRPr>
            </a:p>
          </p:txBody>
        </p:sp>
      </p:grpSp>
      <p:sp>
        <p:nvSpPr>
          <p:cNvPr id="40" name="TextBox 39"/>
          <p:cNvSpPr txBox="1"/>
          <p:nvPr/>
        </p:nvSpPr>
        <p:spPr>
          <a:xfrm>
            <a:off x="564112" y="2664788"/>
            <a:ext cx="5044871" cy="854080"/>
          </a:xfrm>
          <a:prstGeom prst="rect">
            <a:avLst/>
          </a:prstGeom>
          <a:noFill/>
        </p:spPr>
        <p:txBody>
          <a:bodyPr wrap="square" rtlCol="0">
            <a:spAutoFit/>
          </a:bodyPr>
          <a:lstStyle/>
          <a:p>
            <a:r>
              <a:rPr lang="es-CO" sz="4950" dirty="0" smtClean="0">
                <a:solidFill>
                  <a:schemeClr val="tx1">
                    <a:lumMod val="65000"/>
                    <a:lumOff val="35000"/>
                  </a:schemeClr>
                </a:solidFill>
                <a:latin typeface="Roboto Condensed" panose="02000000000000000000" pitchFamily="2" charset="0"/>
                <a:cs typeface="Raleway"/>
              </a:rPr>
              <a:t>PREGUNTAS</a:t>
            </a:r>
            <a:r>
              <a:rPr lang="id-ID" sz="4950" dirty="0" smtClean="0">
                <a:solidFill>
                  <a:schemeClr val="tx1">
                    <a:lumMod val="65000"/>
                    <a:lumOff val="35000"/>
                  </a:schemeClr>
                </a:solidFill>
                <a:latin typeface="Roboto Condensed" panose="02000000000000000000" pitchFamily="2" charset="0"/>
                <a:cs typeface="Raleway"/>
              </a:rPr>
              <a:t> </a:t>
            </a:r>
            <a:r>
              <a:rPr lang="id-ID" sz="4950" dirty="0">
                <a:solidFill>
                  <a:schemeClr val="tx1">
                    <a:lumMod val="65000"/>
                    <a:lumOff val="35000"/>
                  </a:schemeClr>
                </a:solidFill>
                <a:latin typeface="Roboto Condensed" panose="02000000000000000000" pitchFamily="2" charset="0"/>
                <a:cs typeface="Raleway"/>
              </a:rPr>
              <a:t>???</a:t>
            </a:r>
          </a:p>
        </p:txBody>
      </p:sp>
    </p:spTree>
    <p:extLst>
      <p:ext uri="{BB962C8B-B14F-4D97-AF65-F5344CB8AC3E}">
        <p14:creationId xmlns:p14="http://schemas.microsoft.com/office/powerpoint/2010/main" val="2949630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52" name="Group 51"/>
          <p:cNvGrpSpPr/>
          <p:nvPr/>
        </p:nvGrpSpPr>
        <p:grpSpPr>
          <a:xfrm>
            <a:off x="107505" y="4725144"/>
            <a:ext cx="9468149" cy="1927006"/>
            <a:chOff x="107504" y="3867894"/>
            <a:chExt cx="9468149" cy="1927006"/>
          </a:xfrm>
        </p:grpSpPr>
        <p:sp>
          <p:nvSpPr>
            <p:cNvPr id="5" name="Oval 4"/>
            <p:cNvSpPr/>
            <p:nvPr/>
          </p:nvSpPr>
          <p:spPr>
            <a:xfrm>
              <a:off x="4746042" y="4595027"/>
              <a:ext cx="622156" cy="62215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Oval 5"/>
            <p:cNvSpPr/>
            <p:nvPr/>
          </p:nvSpPr>
          <p:spPr>
            <a:xfrm>
              <a:off x="5427637" y="4906105"/>
              <a:ext cx="888795" cy="888795"/>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 name="Oval 6"/>
            <p:cNvSpPr/>
            <p:nvPr/>
          </p:nvSpPr>
          <p:spPr>
            <a:xfrm>
              <a:off x="6316431" y="4088853"/>
              <a:ext cx="1155433" cy="1155433"/>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Oval 7"/>
            <p:cNvSpPr/>
            <p:nvPr/>
          </p:nvSpPr>
          <p:spPr>
            <a:xfrm>
              <a:off x="7765552" y="4355492"/>
              <a:ext cx="622156" cy="62215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 name="Oval 8"/>
            <p:cNvSpPr/>
            <p:nvPr/>
          </p:nvSpPr>
          <p:spPr>
            <a:xfrm>
              <a:off x="8464659" y="3867894"/>
              <a:ext cx="1110994" cy="1110993"/>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 name="Oval 9"/>
            <p:cNvSpPr/>
            <p:nvPr/>
          </p:nvSpPr>
          <p:spPr>
            <a:xfrm>
              <a:off x="4449962" y="4506148"/>
              <a:ext cx="177759" cy="177759"/>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1" name="Oval 10"/>
            <p:cNvSpPr/>
            <p:nvPr/>
          </p:nvSpPr>
          <p:spPr>
            <a:xfrm rot="1351255">
              <a:off x="1257323" y="4646203"/>
              <a:ext cx="622156" cy="62215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2" name="Oval 11"/>
            <p:cNvSpPr/>
            <p:nvPr/>
          </p:nvSpPr>
          <p:spPr>
            <a:xfrm rot="1351255">
              <a:off x="1977619" y="4538540"/>
              <a:ext cx="1110994" cy="1110993"/>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Oval 12"/>
            <p:cNvSpPr/>
            <p:nvPr/>
          </p:nvSpPr>
          <p:spPr>
            <a:xfrm rot="1351255">
              <a:off x="3238762" y="4316903"/>
              <a:ext cx="561620" cy="56162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4" name="Oval 13"/>
            <p:cNvSpPr/>
            <p:nvPr/>
          </p:nvSpPr>
          <p:spPr>
            <a:xfrm rot="1351255">
              <a:off x="3938084" y="4537063"/>
              <a:ext cx="280809" cy="280809"/>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Oval 14"/>
            <p:cNvSpPr/>
            <p:nvPr/>
          </p:nvSpPr>
          <p:spPr>
            <a:xfrm>
              <a:off x="107504" y="4740845"/>
              <a:ext cx="177759" cy="177759"/>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Oval 15"/>
            <p:cNvSpPr/>
            <p:nvPr/>
          </p:nvSpPr>
          <p:spPr>
            <a:xfrm rot="1351255">
              <a:off x="712228" y="5042681"/>
              <a:ext cx="508648" cy="50864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7" name="Oval 16"/>
            <p:cNvSpPr/>
            <p:nvPr/>
          </p:nvSpPr>
          <p:spPr>
            <a:xfrm rot="1351255">
              <a:off x="341356" y="4961675"/>
              <a:ext cx="280809" cy="280809"/>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sp>
        <p:nvSpPr>
          <p:cNvPr id="49" name="Oval 48"/>
          <p:cNvSpPr/>
          <p:nvPr/>
        </p:nvSpPr>
        <p:spPr>
          <a:xfrm>
            <a:off x="7104046" y="2266005"/>
            <a:ext cx="622156" cy="62215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50" name="Oval 49"/>
          <p:cNvSpPr/>
          <p:nvPr/>
        </p:nvSpPr>
        <p:spPr>
          <a:xfrm rot="1351255">
            <a:off x="1654542" y="2068538"/>
            <a:ext cx="561620" cy="56162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51" name="Oval 50"/>
          <p:cNvSpPr/>
          <p:nvPr/>
        </p:nvSpPr>
        <p:spPr>
          <a:xfrm>
            <a:off x="209405" y="4653166"/>
            <a:ext cx="177759" cy="17775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itle 13"/>
          <p:cNvSpPr txBox="1">
            <a:spLocks/>
          </p:cNvSpPr>
          <p:nvPr/>
        </p:nvSpPr>
        <p:spPr>
          <a:xfrm>
            <a:off x="481761" y="2349348"/>
            <a:ext cx="8229600" cy="17997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6000" b="1" dirty="0" smtClean="0">
                <a:solidFill>
                  <a:schemeClr val="bg1"/>
                </a:solidFill>
                <a:latin typeface="+mn-lt"/>
                <a:cs typeface="Roboto Condensed" panose="02000000000000000000" pitchFamily="2" charset="0"/>
              </a:rPr>
              <a:t>Television </a:t>
            </a:r>
          </a:p>
          <a:p>
            <a:pPr>
              <a:lnSpc>
                <a:spcPct val="90000"/>
              </a:lnSpc>
            </a:pPr>
            <a:r>
              <a:rPr lang="en-US" sz="6000" b="1" dirty="0" err="1" smtClean="0">
                <a:solidFill>
                  <a:schemeClr val="bg1"/>
                </a:solidFill>
                <a:latin typeface="+mn-lt"/>
                <a:cs typeface="Roboto Condensed" panose="02000000000000000000" pitchFamily="2" charset="0"/>
              </a:rPr>
              <a:t>Interactiva</a:t>
            </a:r>
            <a:endParaRPr lang="en-US" sz="6000" b="1" dirty="0">
              <a:solidFill>
                <a:schemeClr val="bg1"/>
              </a:solidFill>
              <a:latin typeface="+mn-lt"/>
              <a:cs typeface="Roboto Condensed" panose="02000000000000000000" pitchFamily="2" charset="0"/>
            </a:endParaRPr>
          </a:p>
        </p:txBody>
      </p:sp>
      <p:sp>
        <p:nvSpPr>
          <p:cNvPr id="34" name="AutoShape 6"/>
          <p:cNvSpPr>
            <a:spLocks/>
          </p:cNvSpPr>
          <p:nvPr/>
        </p:nvSpPr>
        <p:spPr bwMode="auto">
          <a:xfrm flipH="1">
            <a:off x="2793368" y="866236"/>
            <a:ext cx="1481727" cy="1116160"/>
          </a:xfrm>
          <a:prstGeom prst="wedgeEllipseCallout">
            <a:avLst>
              <a:gd name="adj1" fmla="val -17148"/>
              <a:gd name="adj2" fmla="val 59338"/>
            </a:avLst>
          </a:prstGeom>
          <a:solidFill>
            <a:schemeClr val="accent1">
              <a:alpha val="89803"/>
            </a:schemeClr>
          </a:solidFill>
          <a:ln w="25400">
            <a:solidFill>
              <a:schemeClr val="tx1">
                <a:alpha val="0"/>
              </a:schemeClr>
            </a:solidFill>
            <a:miter lim="800000"/>
            <a:headEnd/>
            <a:tailEnd/>
          </a:ln>
        </p:spPr>
        <p:txBody>
          <a:bodyPr lIns="0" tIns="0" rIns="0" bIns="0"/>
          <a:lstStyle/>
          <a:p>
            <a:endParaRPr lang="en-US"/>
          </a:p>
        </p:txBody>
      </p:sp>
      <p:sp>
        <p:nvSpPr>
          <p:cNvPr id="4" name="3 CuadroTexto"/>
          <p:cNvSpPr txBox="1"/>
          <p:nvPr/>
        </p:nvSpPr>
        <p:spPr>
          <a:xfrm>
            <a:off x="2806991" y="1061441"/>
            <a:ext cx="1508041" cy="830997"/>
          </a:xfrm>
          <a:prstGeom prst="rect">
            <a:avLst/>
          </a:prstGeom>
          <a:noFill/>
        </p:spPr>
        <p:txBody>
          <a:bodyPr wrap="none" rtlCol="0">
            <a:spAutoFit/>
          </a:bodyPr>
          <a:lstStyle/>
          <a:p>
            <a:pPr algn="ctr"/>
            <a:r>
              <a:rPr lang="es-CO" sz="1600" b="1" dirty="0" smtClean="0">
                <a:solidFill>
                  <a:schemeClr val="bg1"/>
                </a:solidFill>
              </a:rPr>
              <a:t>Acciones sobre </a:t>
            </a:r>
          </a:p>
          <a:p>
            <a:pPr algn="ctr"/>
            <a:r>
              <a:rPr lang="es-CO" sz="1600" b="1" dirty="0">
                <a:solidFill>
                  <a:schemeClr val="bg1"/>
                </a:solidFill>
              </a:rPr>
              <a:t>o</a:t>
            </a:r>
            <a:r>
              <a:rPr lang="es-CO" sz="1600" b="1" dirty="0" smtClean="0">
                <a:solidFill>
                  <a:schemeClr val="bg1"/>
                </a:solidFill>
              </a:rPr>
              <a:t> asociadas al</a:t>
            </a:r>
          </a:p>
          <a:p>
            <a:pPr algn="ctr"/>
            <a:r>
              <a:rPr lang="es-CO" sz="1600" b="1" dirty="0" smtClean="0">
                <a:solidFill>
                  <a:schemeClr val="bg1"/>
                </a:solidFill>
              </a:rPr>
              <a:t>contenido</a:t>
            </a:r>
            <a:endParaRPr lang="es-CO" sz="1600" b="1" dirty="0">
              <a:solidFill>
                <a:schemeClr val="bg1"/>
              </a:solidFill>
            </a:endParaRPr>
          </a:p>
        </p:txBody>
      </p:sp>
      <p:grpSp>
        <p:nvGrpSpPr>
          <p:cNvPr id="20" name="19 Grupo"/>
          <p:cNvGrpSpPr/>
          <p:nvPr/>
        </p:nvGrpSpPr>
        <p:grpSpPr>
          <a:xfrm>
            <a:off x="509214" y="3064469"/>
            <a:ext cx="1579359" cy="1402693"/>
            <a:chOff x="778722" y="1885491"/>
            <a:chExt cx="1579359" cy="1402693"/>
          </a:xfrm>
          <a:solidFill>
            <a:schemeClr val="accent1">
              <a:lumMod val="50000"/>
            </a:schemeClr>
          </a:solidFill>
        </p:grpSpPr>
        <p:sp>
          <p:nvSpPr>
            <p:cNvPr id="32" name="AutoShape 4"/>
            <p:cNvSpPr>
              <a:spLocks/>
            </p:cNvSpPr>
            <p:nvPr/>
          </p:nvSpPr>
          <p:spPr bwMode="auto">
            <a:xfrm rot="15969189" flipH="1">
              <a:off x="867055" y="1797158"/>
              <a:ext cx="1402693" cy="1579359"/>
            </a:xfrm>
            <a:prstGeom prst="wedgeEllipseCallout">
              <a:avLst>
                <a:gd name="adj1" fmla="val -3097"/>
                <a:gd name="adj2" fmla="val 59879"/>
              </a:avLst>
            </a:prstGeom>
            <a:grpFill/>
            <a:ln w="25400">
              <a:solidFill>
                <a:schemeClr val="tx1">
                  <a:alpha val="0"/>
                </a:schemeClr>
              </a:solidFill>
              <a:miter lim="800000"/>
              <a:headEnd/>
              <a:tailEnd/>
            </a:ln>
          </p:spPr>
          <p:txBody>
            <a:bodyPr lIns="0" tIns="0" rIns="0" bIns="0"/>
            <a:lstStyle/>
            <a:p>
              <a:endParaRPr lang="en-US" dirty="0"/>
            </a:p>
          </p:txBody>
        </p:sp>
        <p:sp>
          <p:nvSpPr>
            <p:cNvPr id="37" name="36 CuadroTexto"/>
            <p:cNvSpPr txBox="1"/>
            <p:nvPr/>
          </p:nvSpPr>
          <p:spPr>
            <a:xfrm>
              <a:off x="842991" y="2417560"/>
              <a:ext cx="1380507" cy="338554"/>
            </a:xfrm>
            <a:prstGeom prst="rect">
              <a:avLst/>
            </a:prstGeom>
            <a:grpFill/>
          </p:spPr>
          <p:txBody>
            <a:bodyPr wrap="none" rtlCol="0">
              <a:spAutoFit/>
            </a:bodyPr>
            <a:lstStyle/>
            <a:p>
              <a:pPr algn="ctr"/>
              <a:r>
                <a:rPr lang="es-CO" sz="1600" b="1" dirty="0" smtClean="0">
                  <a:solidFill>
                    <a:schemeClr val="bg1"/>
                  </a:solidFill>
                </a:rPr>
                <a:t>Funcionalidad</a:t>
              </a:r>
              <a:endParaRPr lang="es-CO" sz="1600" b="1" dirty="0">
                <a:solidFill>
                  <a:schemeClr val="bg1"/>
                </a:solidFill>
              </a:endParaRPr>
            </a:p>
          </p:txBody>
        </p:sp>
      </p:grpSp>
      <p:sp>
        <p:nvSpPr>
          <p:cNvPr id="33" name="AutoShape 5"/>
          <p:cNvSpPr>
            <a:spLocks/>
          </p:cNvSpPr>
          <p:nvPr/>
        </p:nvSpPr>
        <p:spPr bwMode="auto">
          <a:xfrm flipH="1">
            <a:off x="6869162" y="3206598"/>
            <a:ext cx="1518547" cy="1518547"/>
          </a:xfrm>
          <a:prstGeom prst="wedgeEllipseCallout">
            <a:avLst>
              <a:gd name="adj1" fmla="val 59073"/>
              <a:gd name="adj2" fmla="val -23843"/>
            </a:avLst>
          </a:prstGeom>
          <a:solidFill>
            <a:srgbClr val="92D050">
              <a:alpha val="89803"/>
            </a:srgbClr>
          </a:solidFill>
          <a:ln w="25400">
            <a:solidFill>
              <a:schemeClr val="tx1">
                <a:alpha val="0"/>
              </a:schemeClr>
            </a:solidFill>
            <a:miter lim="800000"/>
            <a:headEnd/>
            <a:tailEnd/>
          </a:ln>
        </p:spPr>
        <p:txBody>
          <a:bodyPr lIns="0" tIns="0" rIns="0" bIns="0"/>
          <a:lstStyle/>
          <a:p>
            <a:endParaRPr lang="en-US"/>
          </a:p>
        </p:txBody>
      </p:sp>
      <p:sp>
        <p:nvSpPr>
          <p:cNvPr id="53" name="52 CuadroTexto"/>
          <p:cNvSpPr txBox="1"/>
          <p:nvPr/>
        </p:nvSpPr>
        <p:spPr>
          <a:xfrm>
            <a:off x="6782024" y="3765816"/>
            <a:ext cx="1664366" cy="369332"/>
          </a:xfrm>
          <a:prstGeom prst="rect">
            <a:avLst/>
          </a:prstGeom>
          <a:noFill/>
        </p:spPr>
        <p:txBody>
          <a:bodyPr wrap="none" rtlCol="0">
            <a:spAutoFit/>
          </a:bodyPr>
          <a:lstStyle/>
          <a:p>
            <a:pPr algn="ctr"/>
            <a:r>
              <a:rPr lang="es-CO" b="1" dirty="0" smtClean="0">
                <a:solidFill>
                  <a:schemeClr val="bg1"/>
                </a:solidFill>
              </a:rPr>
              <a:t>Personalización</a:t>
            </a:r>
            <a:endParaRPr lang="es-CO" b="1" dirty="0">
              <a:solidFill>
                <a:schemeClr val="bg1"/>
              </a:solidFill>
            </a:endParaRPr>
          </a:p>
        </p:txBody>
      </p:sp>
      <p:sp>
        <p:nvSpPr>
          <p:cNvPr id="38" name="AutoShape 24"/>
          <p:cNvSpPr>
            <a:spLocks/>
          </p:cNvSpPr>
          <p:nvPr/>
        </p:nvSpPr>
        <p:spPr bwMode="auto">
          <a:xfrm flipH="1">
            <a:off x="4361722" y="4204712"/>
            <a:ext cx="1024488" cy="1024488"/>
          </a:xfrm>
          <a:prstGeom prst="wedgeEllipseCallout">
            <a:avLst>
              <a:gd name="adj1" fmla="val 49137"/>
              <a:gd name="adj2" fmla="val -43682"/>
            </a:avLst>
          </a:prstGeom>
          <a:solidFill>
            <a:srgbClr val="9DC76F">
              <a:alpha val="89412"/>
            </a:srgbClr>
          </a:solidFill>
          <a:ln w="25400">
            <a:solidFill>
              <a:schemeClr val="tx1">
                <a:alpha val="0"/>
              </a:schemeClr>
            </a:solidFill>
            <a:miter lim="800000"/>
            <a:headEnd/>
            <a:tailEnd/>
          </a:ln>
        </p:spPr>
        <p:txBody>
          <a:bodyPr lIns="0" tIns="0" rIns="0" bIns="0"/>
          <a:lstStyle/>
          <a:p>
            <a:endParaRPr lang="en-US"/>
          </a:p>
        </p:txBody>
      </p:sp>
      <p:sp>
        <p:nvSpPr>
          <p:cNvPr id="54" name="53 CuadroTexto"/>
          <p:cNvSpPr txBox="1"/>
          <p:nvPr/>
        </p:nvSpPr>
        <p:spPr>
          <a:xfrm>
            <a:off x="4627744" y="4509994"/>
            <a:ext cx="492443" cy="400110"/>
          </a:xfrm>
          <a:prstGeom prst="rect">
            <a:avLst/>
          </a:prstGeom>
          <a:noFill/>
        </p:spPr>
        <p:txBody>
          <a:bodyPr wrap="none" rtlCol="0">
            <a:spAutoFit/>
          </a:bodyPr>
          <a:lstStyle/>
          <a:p>
            <a:pPr algn="ctr"/>
            <a:r>
              <a:rPr lang="es-CO" sz="2000" b="1" dirty="0" smtClean="0">
                <a:solidFill>
                  <a:schemeClr val="bg1"/>
                </a:solidFill>
              </a:rPr>
              <a:t>UX</a:t>
            </a:r>
            <a:endParaRPr lang="es-CO" sz="2000" b="1" dirty="0">
              <a:solidFill>
                <a:schemeClr val="bg1"/>
              </a:solidFill>
            </a:endParaRPr>
          </a:p>
        </p:txBody>
      </p:sp>
      <p:grpSp>
        <p:nvGrpSpPr>
          <p:cNvPr id="55" name="54 Grupo"/>
          <p:cNvGrpSpPr/>
          <p:nvPr/>
        </p:nvGrpSpPr>
        <p:grpSpPr>
          <a:xfrm>
            <a:off x="5289803" y="766887"/>
            <a:ext cx="1579359" cy="1402693"/>
            <a:chOff x="778722" y="1885491"/>
            <a:chExt cx="1579359" cy="1402693"/>
          </a:xfrm>
          <a:solidFill>
            <a:schemeClr val="accent1">
              <a:lumMod val="75000"/>
            </a:schemeClr>
          </a:solidFill>
        </p:grpSpPr>
        <p:sp>
          <p:nvSpPr>
            <p:cNvPr id="56" name="AutoShape 4"/>
            <p:cNvSpPr>
              <a:spLocks/>
            </p:cNvSpPr>
            <p:nvPr/>
          </p:nvSpPr>
          <p:spPr bwMode="auto">
            <a:xfrm rot="15969189" flipH="1">
              <a:off x="867055" y="1797158"/>
              <a:ext cx="1402693" cy="1579359"/>
            </a:xfrm>
            <a:prstGeom prst="wedgeEllipseCallout">
              <a:avLst>
                <a:gd name="adj1" fmla="val 55874"/>
                <a:gd name="adj2" fmla="val -24189"/>
              </a:avLst>
            </a:prstGeom>
            <a:grpFill/>
            <a:ln w="25400">
              <a:solidFill>
                <a:schemeClr val="tx1">
                  <a:alpha val="0"/>
                </a:schemeClr>
              </a:solidFill>
              <a:miter lim="800000"/>
              <a:headEnd/>
              <a:tailEnd/>
            </a:ln>
          </p:spPr>
          <p:txBody>
            <a:bodyPr lIns="0" tIns="0" rIns="0" bIns="0"/>
            <a:lstStyle/>
            <a:p>
              <a:endParaRPr lang="en-US" dirty="0"/>
            </a:p>
          </p:txBody>
        </p:sp>
        <p:sp>
          <p:nvSpPr>
            <p:cNvPr id="57" name="56 CuadroTexto"/>
            <p:cNvSpPr txBox="1"/>
            <p:nvPr/>
          </p:nvSpPr>
          <p:spPr>
            <a:xfrm>
              <a:off x="896208" y="2276872"/>
              <a:ext cx="1385699" cy="584775"/>
            </a:xfrm>
            <a:prstGeom prst="rect">
              <a:avLst/>
            </a:prstGeom>
            <a:grpFill/>
          </p:spPr>
          <p:txBody>
            <a:bodyPr wrap="none" rtlCol="0">
              <a:spAutoFit/>
            </a:bodyPr>
            <a:lstStyle/>
            <a:p>
              <a:pPr algn="ctr"/>
              <a:r>
                <a:rPr lang="es-CO" sz="1600" b="1" dirty="0" smtClean="0">
                  <a:solidFill>
                    <a:schemeClr val="bg1"/>
                  </a:solidFill>
                </a:rPr>
                <a:t>Comunicación</a:t>
              </a:r>
            </a:p>
            <a:p>
              <a:pPr algn="ctr"/>
              <a:r>
                <a:rPr lang="es-CO" sz="1600" b="1" dirty="0" smtClean="0">
                  <a:solidFill>
                    <a:schemeClr val="bg1"/>
                  </a:solidFill>
                </a:rPr>
                <a:t>Bidireccional</a:t>
              </a:r>
              <a:endParaRPr lang="es-CO" sz="1600" b="1" dirty="0">
                <a:solidFill>
                  <a:schemeClr val="bg1"/>
                </a:solidFill>
              </a:endParaRPr>
            </a:p>
          </p:txBody>
        </p:sp>
      </p:grpSp>
    </p:spTree>
    <p:extLst>
      <p:ext uri="{BB962C8B-B14F-4D97-AF65-F5344CB8AC3E}">
        <p14:creationId xmlns:p14="http://schemas.microsoft.com/office/powerpoint/2010/main" val="123393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1268760"/>
            <a:ext cx="9144000" cy="5589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a:off x="-324544" y="2236222"/>
            <a:ext cx="3348372" cy="3202825"/>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CO"/>
          </a:p>
        </p:txBody>
      </p:sp>
      <p:pic>
        <p:nvPicPr>
          <p:cNvPr id="12" name="Picture 4" descr="http://androideity.com/wp-content/uploads/2011/08/listView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964" y="2503287"/>
            <a:ext cx="1814045" cy="22654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ndroideity.com/wp-content/uploads/2011/08/listView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27" y="2905855"/>
            <a:ext cx="1814045" cy="22654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156" y="3488386"/>
            <a:ext cx="45593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32656" y="2438886"/>
            <a:ext cx="2871192" cy="2862322"/>
          </a:xfrm>
          <a:prstGeom prst="rect">
            <a:avLst/>
          </a:prstGeom>
        </p:spPr>
        <p:txBody>
          <a:bodyPr wrap="square">
            <a:spAutoFit/>
          </a:bodyPr>
          <a:lstStyle/>
          <a:p>
            <a:r>
              <a:rPr lang="es-CO" dirty="0" smtClean="0">
                <a:solidFill>
                  <a:schemeClr val="bg1">
                    <a:lumMod val="95000"/>
                  </a:schemeClr>
                </a:solidFill>
              </a:rPr>
              <a:t>- modelos </a:t>
            </a:r>
            <a:r>
              <a:rPr lang="es-CO" dirty="0">
                <a:solidFill>
                  <a:schemeClr val="bg1">
                    <a:lumMod val="95000"/>
                  </a:schemeClr>
                </a:solidFill>
              </a:rPr>
              <a:t>de datos, </a:t>
            </a:r>
            <a:endParaRPr lang="es-CO" dirty="0" smtClean="0">
              <a:solidFill>
                <a:schemeClr val="bg1">
                  <a:lumMod val="95000"/>
                </a:schemeClr>
              </a:solidFill>
            </a:endParaRPr>
          </a:p>
          <a:p>
            <a:r>
              <a:rPr lang="es-CO" dirty="0" smtClean="0">
                <a:solidFill>
                  <a:schemeClr val="bg1">
                    <a:lumMod val="95000"/>
                  </a:schemeClr>
                </a:solidFill>
              </a:rPr>
              <a:t>- modelos </a:t>
            </a:r>
            <a:r>
              <a:rPr lang="es-CO" dirty="0">
                <a:solidFill>
                  <a:schemeClr val="bg1">
                    <a:lumMod val="95000"/>
                  </a:schemeClr>
                </a:solidFill>
              </a:rPr>
              <a:t>de dominio, </a:t>
            </a:r>
            <a:endParaRPr lang="es-CO" dirty="0" smtClean="0">
              <a:solidFill>
                <a:schemeClr val="bg1">
                  <a:lumMod val="95000"/>
                </a:schemeClr>
              </a:solidFill>
            </a:endParaRPr>
          </a:p>
          <a:p>
            <a:r>
              <a:rPr lang="es-CO" dirty="0" smtClean="0">
                <a:solidFill>
                  <a:schemeClr val="bg1">
                    <a:lumMod val="95000"/>
                  </a:schemeClr>
                </a:solidFill>
              </a:rPr>
              <a:t>- modelos de aplicación</a:t>
            </a:r>
            <a:r>
              <a:rPr lang="es-CO" dirty="0">
                <a:solidFill>
                  <a:schemeClr val="bg1">
                    <a:lumMod val="95000"/>
                  </a:schemeClr>
                </a:solidFill>
              </a:rPr>
              <a:t>, </a:t>
            </a:r>
            <a:endParaRPr lang="es-CO" dirty="0" smtClean="0">
              <a:solidFill>
                <a:schemeClr val="bg1">
                  <a:lumMod val="95000"/>
                </a:schemeClr>
              </a:solidFill>
            </a:endParaRPr>
          </a:p>
          <a:p>
            <a:r>
              <a:rPr lang="es-CO" dirty="0" smtClean="0">
                <a:solidFill>
                  <a:schemeClr val="bg1">
                    <a:lumMod val="95000"/>
                  </a:schemeClr>
                </a:solidFill>
              </a:rPr>
              <a:t>- modelos </a:t>
            </a:r>
            <a:r>
              <a:rPr lang="es-CO" dirty="0">
                <a:solidFill>
                  <a:schemeClr val="bg1">
                    <a:lumMod val="95000"/>
                  </a:schemeClr>
                </a:solidFill>
              </a:rPr>
              <a:t>de tareas, </a:t>
            </a:r>
            <a:endParaRPr lang="es-CO" dirty="0" smtClean="0">
              <a:solidFill>
                <a:schemeClr val="bg1">
                  <a:lumMod val="95000"/>
                </a:schemeClr>
              </a:solidFill>
            </a:endParaRPr>
          </a:p>
          <a:p>
            <a:r>
              <a:rPr lang="es-CO" dirty="0" smtClean="0">
                <a:solidFill>
                  <a:schemeClr val="bg1">
                    <a:lumMod val="95000"/>
                  </a:schemeClr>
                </a:solidFill>
              </a:rPr>
              <a:t>- modelos </a:t>
            </a:r>
            <a:r>
              <a:rPr lang="es-CO" dirty="0">
                <a:solidFill>
                  <a:schemeClr val="bg1">
                    <a:lumMod val="95000"/>
                  </a:schemeClr>
                </a:solidFill>
              </a:rPr>
              <a:t>de diálogo, </a:t>
            </a:r>
            <a:endParaRPr lang="es-CO" dirty="0" smtClean="0">
              <a:solidFill>
                <a:schemeClr val="bg1">
                  <a:lumMod val="95000"/>
                </a:schemeClr>
              </a:solidFill>
            </a:endParaRPr>
          </a:p>
          <a:p>
            <a:r>
              <a:rPr lang="es-CO" dirty="0" smtClean="0">
                <a:solidFill>
                  <a:schemeClr val="bg1">
                    <a:lumMod val="95000"/>
                  </a:schemeClr>
                </a:solidFill>
              </a:rPr>
              <a:t>- modelos </a:t>
            </a:r>
            <a:r>
              <a:rPr lang="es-CO" dirty="0">
                <a:solidFill>
                  <a:schemeClr val="bg1">
                    <a:lumMod val="95000"/>
                  </a:schemeClr>
                </a:solidFill>
              </a:rPr>
              <a:t>de presentación (abstracta y concreta) </a:t>
            </a:r>
          </a:p>
          <a:p>
            <a:r>
              <a:rPr lang="es-CO" dirty="0" smtClean="0">
                <a:solidFill>
                  <a:schemeClr val="bg1">
                    <a:lumMod val="95000"/>
                  </a:schemeClr>
                </a:solidFill>
              </a:rPr>
              <a:t>- modelos </a:t>
            </a:r>
            <a:r>
              <a:rPr lang="es-CO" dirty="0">
                <a:solidFill>
                  <a:schemeClr val="bg1">
                    <a:lumMod val="95000"/>
                  </a:schemeClr>
                </a:solidFill>
              </a:rPr>
              <a:t>de </a:t>
            </a:r>
            <a:r>
              <a:rPr lang="es-CO" dirty="0" smtClean="0">
                <a:solidFill>
                  <a:schemeClr val="bg1">
                    <a:lumMod val="95000"/>
                  </a:schemeClr>
                </a:solidFill>
              </a:rPr>
              <a:t>usuario</a:t>
            </a:r>
          </a:p>
          <a:p>
            <a:r>
              <a:rPr lang="es-CO" dirty="0" smtClean="0">
                <a:solidFill>
                  <a:schemeClr val="bg1">
                    <a:lumMod val="95000"/>
                  </a:schemeClr>
                </a:solidFill>
              </a:rPr>
              <a:t>- modelo de escena </a:t>
            </a:r>
          </a:p>
          <a:p>
            <a:r>
              <a:rPr lang="es-CO" dirty="0" smtClean="0">
                <a:solidFill>
                  <a:schemeClr val="bg1">
                    <a:lumMod val="95000"/>
                  </a:schemeClr>
                </a:solidFill>
              </a:rPr>
              <a:t>- modelos de contexto </a:t>
            </a:r>
            <a:endParaRPr lang="es-CO" dirty="0">
              <a:solidFill>
                <a:schemeClr val="bg1">
                  <a:lumMod val="95000"/>
                </a:schemeClr>
              </a:solidFill>
            </a:endParaRPr>
          </a:p>
        </p:txBody>
      </p:sp>
      <p:pic>
        <p:nvPicPr>
          <p:cNvPr id="5" name="0 Imagen"/>
          <p:cNvPicPr/>
          <p:nvPr/>
        </p:nvPicPr>
        <p:blipFill>
          <a:blip r:embed="rId5" cstate="print">
            <a:extLst>
              <a:ext uri="{28A0092B-C50C-407E-A947-70E740481C1C}">
                <a14:useLocalDpi xmlns:a14="http://schemas.microsoft.com/office/drawing/2010/main" val="0"/>
              </a:ext>
            </a:extLst>
          </a:blip>
          <a:stretch>
            <a:fillRect/>
          </a:stretch>
        </p:blipFill>
        <p:spPr>
          <a:xfrm>
            <a:off x="2987824" y="1541134"/>
            <a:ext cx="1274187" cy="1673225"/>
          </a:xfrm>
          <a:prstGeom prst="rect">
            <a:avLst/>
          </a:prstGeom>
          <a:ln>
            <a:solidFill>
              <a:schemeClr val="tx1"/>
            </a:solidFill>
          </a:ln>
        </p:spPr>
      </p:pic>
      <p:pic>
        <p:nvPicPr>
          <p:cNvPr id="6" name="0 Imagen"/>
          <p:cNvPicPr/>
          <p:nvPr/>
        </p:nvPicPr>
        <p:blipFill>
          <a:blip r:embed="rId6">
            <a:extLst>
              <a:ext uri="{28A0092B-C50C-407E-A947-70E740481C1C}">
                <a14:useLocalDpi xmlns:a14="http://schemas.microsoft.com/office/drawing/2010/main" val="0"/>
              </a:ext>
            </a:extLst>
          </a:blip>
          <a:stretch>
            <a:fillRect/>
          </a:stretch>
        </p:blipFill>
        <p:spPr>
          <a:xfrm>
            <a:off x="4069374" y="3068960"/>
            <a:ext cx="1274187" cy="1673225"/>
          </a:xfrm>
          <a:prstGeom prst="rect">
            <a:avLst/>
          </a:prstGeom>
        </p:spPr>
      </p:pic>
      <p:pic>
        <p:nvPicPr>
          <p:cNvPr id="7" name="0 Imagen"/>
          <p:cNvPicPr/>
          <p:nvPr/>
        </p:nvPicPr>
        <p:blipFill>
          <a:blip r:embed="rId7">
            <a:extLst>
              <a:ext uri="{28A0092B-C50C-407E-A947-70E740481C1C}">
                <a14:useLocalDpi xmlns:a14="http://schemas.microsoft.com/office/drawing/2010/main" val="0"/>
              </a:ext>
            </a:extLst>
          </a:blip>
          <a:stretch>
            <a:fillRect/>
          </a:stretch>
        </p:blipFill>
        <p:spPr>
          <a:xfrm>
            <a:off x="3419872" y="2001695"/>
            <a:ext cx="1281857" cy="1562322"/>
          </a:xfrm>
          <a:prstGeom prst="rect">
            <a:avLst/>
          </a:prstGeom>
          <a:ln>
            <a:solidFill>
              <a:schemeClr val="tx1"/>
            </a:solidFill>
          </a:ln>
        </p:spPr>
      </p:pic>
      <p:pic>
        <p:nvPicPr>
          <p:cNvPr id="8" name="0 Imagen"/>
          <p:cNvPicPr/>
          <p:nvPr/>
        </p:nvPicPr>
        <p:blipFill>
          <a:blip r:embed="rId8" cstate="print">
            <a:extLst>
              <a:ext uri="{28A0092B-C50C-407E-A947-70E740481C1C}">
                <a14:useLocalDpi xmlns:a14="http://schemas.microsoft.com/office/drawing/2010/main" val="0"/>
              </a:ext>
            </a:extLst>
          </a:blip>
          <a:stretch>
            <a:fillRect/>
          </a:stretch>
        </p:blipFill>
        <p:spPr>
          <a:xfrm>
            <a:off x="3490442" y="3821647"/>
            <a:ext cx="1216025" cy="1617400"/>
          </a:xfrm>
          <a:prstGeom prst="rect">
            <a:avLst/>
          </a:prstGeom>
          <a:ln>
            <a:solidFill>
              <a:schemeClr val="tx1"/>
            </a:solidFill>
          </a:ln>
        </p:spPr>
      </p:pic>
      <p:pic>
        <p:nvPicPr>
          <p:cNvPr id="9" name="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5994" y="4293096"/>
            <a:ext cx="1441950" cy="1650007"/>
          </a:xfrm>
          <a:prstGeom prst="rect">
            <a:avLst/>
          </a:prstGeom>
          <a:ln>
            <a:solidFill>
              <a:schemeClr val="tx1"/>
            </a:solidFill>
          </a:ln>
        </p:spPr>
      </p:pic>
      <p:sp>
        <p:nvSpPr>
          <p:cNvPr id="11" name="10 CuadroTexto"/>
          <p:cNvSpPr txBox="1"/>
          <p:nvPr/>
        </p:nvSpPr>
        <p:spPr>
          <a:xfrm>
            <a:off x="6589097" y="2051556"/>
            <a:ext cx="2591415" cy="369332"/>
          </a:xfrm>
          <a:prstGeom prst="rect">
            <a:avLst/>
          </a:prstGeom>
          <a:noFill/>
        </p:spPr>
        <p:txBody>
          <a:bodyPr wrap="none" rtlCol="0">
            <a:spAutoFit/>
          </a:bodyPr>
          <a:lstStyle/>
          <a:p>
            <a:r>
              <a:rPr lang="es-CO" dirty="0" smtClean="0"/>
              <a:t>HTML, Java, CSS, </a:t>
            </a:r>
            <a:r>
              <a:rPr lang="es-CO" dirty="0" err="1" smtClean="0"/>
              <a:t>.Net</a:t>
            </a:r>
            <a:r>
              <a:rPr lang="es-CO" dirty="0" smtClean="0"/>
              <a:t>, </a:t>
            </a:r>
            <a:r>
              <a:rPr lang="es-CO" dirty="0" err="1" smtClean="0"/>
              <a:t>etc</a:t>
            </a:r>
            <a:endParaRPr lang="es-CO" dirty="0"/>
          </a:p>
        </p:txBody>
      </p:sp>
      <p:sp>
        <p:nvSpPr>
          <p:cNvPr id="15" name="14 CuadroTexto"/>
          <p:cNvSpPr txBox="1"/>
          <p:nvPr/>
        </p:nvSpPr>
        <p:spPr>
          <a:xfrm>
            <a:off x="5768840" y="5304976"/>
            <a:ext cx="1152367" cy="369332"/>
          </a:xfrm>
          <a:prstGeom prst="rect">
            <a:avLst/>
          </a:prstGeom>
          <a:noFill/>
        </p:spPr>
        <p:txBody>
          <a:bodyPr wrap="none" rtlCol="0">
            <a:spAutoFit/>
          </a:bodyPr>
          <a:lstStyle/>
          <a:p>
            <a:r>
              <a:rPr lang="es-CO" b="1" dirty="0" smtClean="0">
                <a:solidFill>
                  <a:schemeClr val="accent1"/>
                </a:solidFill>
              </a:rPr>
              <a:t>EMF, GMF</a:t>
            </a:r>
            <a:endParaRPr lang="es-CO" b="1" dirty="0">
              <a:solidFill>
                <a:schemeClr val="accent1"/>
              </a:solidFill>
            </a:endParaRPr>
          </a:p>
        </p:txBody>
      </p:sp>
      <p:sp>
        <p:nvSpPr>
          <p:cNvPr id="18" name="Title 2100"/>
          <p:cNvSpPr>
            <a:spLocks noGrp="1"/>
          </p:cNvSpPr>
          <p:nvPr>
            <p:ph type="title"/>
          </p:nvPr>
        </p:nvSpPr>
        <p:spPr>
          <a:xfrm>
            <a:off x="273050" y="683683"/>
            <a:ext cx="4800600" cy="357717"/>
          </a:xfrm>
          <a:prstGeom prst="rect">
            <a:avLst/>
          </a:prstGeom>
        </p:spPr>
        <p:txBody>
          <a:bodyPr>
            <a:noAutofit/>
          </a:bodyPr>
          <a:lstStyle/>
          <a:p>
            <a:r>
              <a:rPr lang="en-US" b="1" dirty="0" smtClean="0">
                <a:latin typeface="+mn-lt"/>
              </a:rPr>
              <a:t>Model Driven Engineering - MDE </a:t>
            </a:r>
            <a:br>
              <a:rPr lang="en-US" b="1" dirty="0" smtClean="0">
                <a:latin typeface="+mn-lt"/>
              </a:rPr>
            </a:br>
            <a:endParaRPr lang="en-US" b="1" dirty="0">
              <a:latin typeface="+mn-lt"/>
            </a:endParaRPr>
          </a:p>
        </p:txBody>
      </p:sp>
      <p:sp>
        <p:nvSpPr>
          <p:cNvPr id="16" name="15 Flecha derecha"/>
          <p:cNvSpPr/>
          <p:nvPr/>
        </p:nvSpPr>
        <p:spPr>
          <a:xfrm>
            <a:off x="5483498" y="2782856"/>
            <a:ext cx="960710" cy="57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TextBox 2107"/>
          <p:cNvSpPr txBox="1"/>
          <p:nvPr/>
        </p:nvSpPr>
        <p:spPr>
          <a:xfrm>
            <a:off x="273050" y="308522"/>
            <a:ext cx="1921272" cy="461665"/>
          </a:xfrm>
          <a:prstGeom prst="rect">
            <a:avLst/>
          </a:prstGeom>
          <a:noFill/>
        </p:spPr>
        <p:txBody>
          <a:bodyPr wrap="square" rtlCol="0">
            <a:spAutoFit/>
          </a:bodyPr>
          <a:lstStyle/>
          <a:p>
            <a:r>
              <a:rPr lang="en-US" sz="2400" b="1" dirty="0" err="1" smtClean="0">
                <a:solidFill>
                  <a:schemeClr val="accent1"/>
                </a:solidFill>
                <a:cs typeface="Roboto condensed"/>
              </a:rPr>
              <a:t>Contexto</a:t>
            </a:r>
            <a:endParaRPr lang="en-US" sz="2400" b="1" dirty="0">
              <a:solidFill>
                <a:schemeClr val="accent1"/>
              </a:solidFill>
              <a:cs typeface="Roboto condensed"/>
            </a:endParaRPr>
          </a:p>
        </p:txBody>
      </p:sp>
    </p:spTree>
    <p:extLst>
      <p:ext uri="{BB962C8B-B14F-4D97-AF65-F5344CB8AC3E}">
        <p14:creationId xmlns:p14="http://schemas.microsoft.com/office/powerpoint/2010/main" val="1547946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100"/>
          <p:cNvSpPr>
            <a:spLocks noGrp="1"/>
          </p:cNvSpPr>
          <p:nvPr>
            <p:ph type="title"/>
          </p:nvPr>
        </p:nvSpPr>
        <p:spPr>
          <a:xfrm>
            <a:off x="273050" y="683683"/>
            <a:ext cx="4800600" cy="357717"/>
          </a:xfrm>
          <a:prstGeom prst="rect">
            <a:avLst/>
          </a:prstGeom>
        </p:spPr>
        <p:txBody>
          <a:bodyPr>
            <a:noAutofit/>
          </a:bodyPr>
          <a:lstStyle/>
          <a:p>
            <a:r>
              <a:rPr lang="en-US" b="1" dirty="0" smtClean="0">
                <a:latin typeface="+mn-lt"/>
              </a:rPr>
              <a:t>Model Driven </a:t>
            </a:r>
            <a:r>
              <a:rPr lang="en-US" b="1" dirty="0">
                <a:latin typeface="+mn-lt"/>
              </a:rPr>
              <a:t>A</a:t>
            </a:r>
            <a:r>
              <a:rPr lang="en-US" b="1" dirty="0" smtClean="0">
                <a:latin typeface="+mn-lt"/>
              </a:rPr>
              <a:t>rchitecture - MDA </a:t>
            </a:r>
            <a:br>
              <a:rPr lang="en-US" b="1" dirty="0" smtClean="0">
                <a:latin typeface="+mn-lt"/>
              </a:rPr>
            </a:br>
            <a:endParaRPr lang="en-US" b="1" dirty="0">
              <a:latin typeface="+mn-lt"/>
            </a:endParaRPr>
          </a:p>
        </p:txBody>
      </p:sp>
      <p:sp>
        <p:nvSpPr>
          <p:cNvPr id="20" name="TextBox 2107"/>
          <p:cNvSpPr txBox="1"/>
          <p:nvPr/>
        </p:nvSpPr>
        <p:spPr>
          <a:xfrm>
            <a:off x="273050" y="308522"/>
            <a:ext cx="1921272" cy="461665"/>
          </a:xfrm>
          <a:prstGeom prst="rect">
            <a:avLst/>
          </a:prstGeom>
          <a:noFill/>
        </p:spPr>
        <p:txBody>
          <a:bodyPr wrap="square" rtlCol="0">
            <a:spAutoFit/>
          </a:bodyPr>
          <a:lstStyle/>
          <a:p>
            <a:r>
              <a:rPr lang="en-US" sz="2400" b="1" dirty="0" err="1" smtClean="0">
                <a:solidFill>
                  <a:schemeClr val="accent1"/>
                </a:solidFill>
                <a:cs typeface="Roboto condensed"/>
              </a:rPr>
              <a:t>Contexto</a:t>
            </a:r>
            <a:endParaRPr lang="en-US" sz="2400" b="1" dirty="0">
              <a:solidFill>
                <a:schemeClr val="accent1"/>
              </a:solidFill>
              <a:cs typeface="Roboto condensed"/>
            </a:endParaRPr>
          </a:p>
        </p:txBody>
      </p:sp>
      <p:cxnSp>
        <p:nvCxnSpPr>
          <p:cNvPr id="3" name="2 Conector recto de flecha"/>
          <p:cNvCxnSpPr/>
          <p:nvPr/>
        </p:nvCxnSpPr>
        <p:spPr>
          <a:xfrm>
            <a:off x="683568" y="1405817"/>
            <a:ext cx="0" cy="461547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878816" y="2708920"/>
            <a:ext cx="7437600"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902537" y="4317806"/>
            <a:ext cx="7436467" cy="1367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925864" y="5733256"/>
            <a:ext cx="7272808"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3923928" y="1484647"/>
            <a:ext cx="1368152" cy="655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Rectángulo"/>
          <p:cNvSpPr/>
          <p:nvPr/>
        </p:nvSpPr>
        <p:spPr>
          <a:xfrm>
            <a:off x="2708176" y="3242142"/>
            <a:ext cx="1368152" cy="655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Rectángulo"/>
          <p:cNvSpPr/>
          <p:nvPr/>
        </p:nvSpPr>
        <p:spPr>
          <a:xfrm>
            <a:off x="5339378" y="3249664"/>
            <a:ext cx="1368152" cy="655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Rectángulo"/>
          <p:cNvSpPr/>
          <p:nvPr/>
        </p:nvSpPr>
        <p:spPr>
          <a:xfrm>
            <a:off x="1918213" y="4756676"/>
            <a:ext cx="1368152" cy="655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Rectángulo"/>
          <p:cNvSpPr/>
          <p:nvPr/>
        </p:nvSpPr>
        <p:spPr>
          <a:xfrm>
            <a:off x="3739436" y="4756676"/>
            <a:ext cx="1368152" cy="655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Rectángulo"/>
          <p:cNvSpPr/>
          <p:nvPr/>
        </p:nvSpPr>
        <p:spPr>
          <a:xfrm>
            <a:off x="5338596" y="4756676"/>
            <a:ext cx="1368152" cy="655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CuadroTexto"/>
          <p:cNvSpPr txBox="1"/>
          <p:nvPr/>
        </p:nvSpPr>
        <p:spPr>
          <a:xfrm>
            <a:off x="792175" y="2400766"/>
            <a:ext cx="1472775" cy="584775"/>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Reglas de</a:t>
            </a:r>
          </a:p>
          <a:p>
            <a:pPr algn="ctr"/>
            <a:r>
              <a:rPr lang="es-CO" sz="1600" dirty="0" smtClean="0">
                <a:solidFill>
                  <a:schemeClr val="tx1">
                    <a:lumMod val="75000"/>
                    <a:lumOff val="25000"/>
                  </a:schemeClr>
                </a:solidFill>
              </a:rPr>
              <a:t>Transformación</a:t>
            </a:r>
            <a:endParaRPr lang="es-CO" sz="1600" dirty="0">
              <a:solidFill>
                <a:schemeClr val="tx1">
                  <a:lumMod val="75000"/>
                  <a:lumOff val="25000"/>
                </a:schemeClr>
              </a:solidFill>
            </a:endParaRPr>
          </a:p>
        </p:txBody>
      </p:sp>
      <p:sp>
        <p:nvSpPr>
          <p:cNvPr id="36" name="35 CuadroTexto"/>
          <p:cNvSpPr txBox="1"/>
          <p:nvPr/>
        </p:nvSpPr>
        <p:spPr>
          <a:xfrm>
            <a:off x="807941" y="4039088"/>
            <a:ext cx="1472775" cy="584775"/>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Reglas de</a:t>
            </a:r>
          </a:p>
          <a:p>
            <a:pPr algn="ctr"/>
            <a:r>
              <a:rPr lang="es-CO" sz="1600" dirty="0" smtClean="0">
                <a:solidFill>
                  <a:schemeClr val="tx1">
                    <a:lumMod val="75000"/>
                    <a:lumOff val="25000"/>
                  </a:schemeClr>
                </a:solidFill>
              </a:rPr>
              <a:t>Transformación</a:t>
            </a:r>
            <a:endParaRPr lang="es-CO" sz="1600" dirty="0">
              <a:solidFill>
                <a:schemeClr val="tx1">
                  <a:lumMod val="75000"/>
                  <a:lumOff val="25000"/>
                </a:schemeClr>
              </a:solidFill>
            </a:endParaRPr>
          </a:p>
        </p:txBody>
      </p:sp>
      <p:sp>
        <p:nvSpPr>
          <p:cNvPr id="37" name="36 CuadroTexto"/>
          <p:cNvSpPr txBox="1"/>
          <p:nvPr/>
        </p:nvSpPr>
        <p:spPr>
          <a:xfrm>
            <a:off x="826622" y="5442390"/>
            <a:ext cx="1472775" cy="584775"/>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Reglas de</a:t>
            </a:r>
          </a:p>
          <a:p>
            <a:pPr algn="ctr"/>
            <a:r>
              <a:rPr lang="es-CO" sz="1600" dirty="0" smtClean="0">
                <a:solidFill>
                  <a:schemeClr val="tx1">
                    <a:lumMod val="75000"/>
                    <a:lumOff val="25000"/>
                  </a:schemeClr>
                </a:solidFill>
              </a:rPr>
              <a:t>Transformación</a:t>
            </a:r>
            <a:endParaRPr lang="es-CO" sz="1600" dirty="0">
              <a:solidFill>
                <a:schemeClr val="tx1">
                  <a:lumMod val="75000"/>
                  <a:lumOff val="25000"/>
                </a:schemeClr>
              </a:solidFill>
            </a:endParaRPr>
          </a:p>
        </p:txBody>
      </p:sp>
      <p:sp>
        <p:nvSpPr>
          <p:cNvPr id="39" name="38 CuadroTexto"/>
          <p:cNvSpPr txBox="1"/>
          <p:nvPr/>
        </p:nvSpPr>
        <p:spPr>
          <a:xfrm>
            <a:off x="6591470" y="1410191"/>
            <a:ext cx="2141228" cy="1323439"/>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Modelo </a:t>
            </a:r>
          </a:p>
          <a:p>
            <a:pPr algn="ctr"/>
            <a:r>
              <a:rPr lang="es-CO" sz="1600" dirty="0" smtClean="0">
                <a:solidFill>
                  <a:schemeClr val="tx1">
                    <a:lumMod val="75000"/>
                    <a:lumOff val="25000"/>
                  </a:schemeClr>
                </a:solidFill>
              </a:rPr>
              <a:t>independiente de la </a:t>
            </a:r>
          </a:p>
          <a:p>
            <a:pPr algn="ctr"/>
            <a:r>
              <a:rPr lang="es-CO" sz="1600" dirty="0" smtClean="0">
                <a:solidFill>
                  <a:schemeClr val="tx1">
                    <a:lumMod val="75000"/>
                    <a:lumOff val="25000"/>
                  </a:schemeClr>
                </a:solidFill>
              </a:rPr>
              <a:t>Computación</a:t>
            </a:r>
          </a:p>
          <a:p>
            <a:pPr algn="ctr"/>
            <a:r>
              <a:rPr lang="es-CO" sz="1600" dirty="0" smtClean="0">
                <a:solidFill>
                  <a:schemeClr val="tx1">
                    <a:lumMod val="75000"/>
                    <a:lumOff val="25000"/>
                  </a:schemeClr>
                </a:solidFill>
              </a:rPr>
              <a:t>Modelo de dominio</a:t>
            </a:r>
          </a:p>
          <a:p>
            <a:pPr algn="ctr"/>
            <a:r>
              <a:rPr lang="es-CO" sz="1600" dirty="0" smtClean="0">
                <a:solidFill>
                  <a:schemeClr val="tx1">
                    <a:lumMod val="75000"/>
                    <a:lumOff val="25000"/>
                  </a:schemeClr>
                </a:solidFill>
              </a:rPr>
              <a:t>Modelo de negocio, </a:t>
            </a:r>
            <a:r>
              <a:rPr lang="es-CO" sz="1600" dirty="0" err="1" smtClean="0">
                <a:solidFill>
                  <a:schemeClr val="tx1">
                    <a:lumMod val="75000"/>
                    <a:lumOff val="25000"/>
                  </a:schemeClr>
                </a:solidFill>
              </a:rPr>
              <a:t>etc</a:t>
            </a:r>
            <a:endParaRPr lang="es-CO" sz="1600" dirty="0" smtClean="0">
              <a:solidFill>
                <a:schemeClr val="tx1">
                  <a:lumMod val="75000"/>
                  <a:lumOff val="25000"/>
                </a:schemeClr>
              </a:solidFill>
            </a:endParaRPr>
          </a:p>
        </p:txBody>
      </p:sp>
      <p:sp>
        <p:nvSpPr>
          <p:cNvPr id="40" name="39 CuadroTexto"/>
          <p:cNvSpPr txBox="1"/>
          <p:nvPr/>
        </p:nvSpPr>
        <p:spPr>
          <a:xfrm>
            <a:off x="6849424" y="3507645"/>
            <a:ext cx="1705018" cy="830997"/>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Modelo </a:t>
            </a:r>
          </a:p>
          <a:p>
            <a:pPr algn="ctr"/>
            <a:r>
              <a:rPr lang="es-CO" sz="1600" dirty="0" smtClean="0">
                <a:solidFill>
                  <a:schemeClr val="tx1">
                    <a:lumMod val="75000"/>
                    <a:lumOff val="25000"/>
                  </a:schemeClr>
                </a:solidFill>
              </a:rPr>
              <a:t>Independiente de </a:t>
            </a:r>
          </a:p>
          <a:p>
            <a:pPr algn="ctr"/>
            <a:r>
              <a:rPr lang="es-CO" sz="1600" dirty="0" smtClean="0">
                <a:solidFill>
                  <a:schemeClr val="tx1">
                    <a:lumMod val="75000"/>
                    <a:lumOff val="25000"/>
                  </a:schemeClr>
                </a:solidFill>
              </a:rPr>
              <a:t>la  Plataforma</a:t>
            </a:r>
          </a:p>
        </p:txBody>
      </p:sp>
      <p:sp>
        <p:nvSpPr>
          <p:cNvPr id="41" name="40 CuadroTexto"/>
          <p:cNvSpPr txBox="1"/>
          <p:nvPr/>
        </p:nvSpPr>
        <p:spPr>
          <a:xfrm>
            <a:off x="6950386" y="4905392"/>
            <a:ext cx="1316258" cy="830997"/>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Modelo </a:t>
            </a:r>
          </a:p>
          <a:p>
            <a:pPr algn="ctr"/>
            <a:r>
              <a:rPr lang="es-CO" sz="1600" dirty="0" smtClean="0">
                <a:solidFill>
                  <a:schemeClr val="tx1">
                    <a:lumMod val="75000"/>
                    <a:lumOff val="25000"/>
                  </a:schemeClr>
                </a:solidFill>
              </a:rPr>
              <a:t>especifico de </a:t>
            </a:r>
          </a:p>
          <a:p>
            <a:pPr algn="ctr"/>
            <a:r>
              <a:rPr lang="es-CO" sz="1600" dirty="0" smtClean="0">
                <a:solidFill>
                  <a:schemeClr val="tx1">
                    <a:lumMod val="75000"/>
                    <a:lumOff val="25000"/>
                  </a:schemeClr>
                </a:solidFill>
              </a:rPr>
              <a:t>la plataforma</a:t>
            </a:r>
          </a:p>
        </p:txBody>
      </p:sp>
      <p:sp>
        <p:nvSpPr>
          <p:cNvPr id="33" name="32 CuadroTexto"/>
          <p:cNvSpPr txBox="1"/>
          <p:nvPr/>
        </p:nvSpPr>
        <p:spPr>
          <a:xfrm rot="16200000">
            <a:off x="-672613" y="3599050"/>
            <a:ext cx="2374561" cy="369332"/>
          </a:xfrm>
          <a:prstGeom prst="rect">
            <a:avLst/>
          </a:prstGeom>
          <a:noFill/>
          <a:ln w="28575">
            <a:noFill/>
          </a:ln>
        </p:spPr>
        <p:txBody>
          <a:bodyPr wrap="none" rtlCol="0">
            <a:spAutoFit/>
          </a:bodyPr>
          <a:lstStyle/>
          <a:p>
            <a:r>
              <a:rPr lang="es-CO" dirty="0" smtClean="0">
                <a:solidFill>
                  <a:schemeClr val="tx1">
                    <a:lumMod val="75000"/>
                    <a:lumOff val="25000"/>
                  </a:schemeClr>
                </a:solidFill>
              </a:rPr>
              <a:t>Generación automática</a:t>
            </a:r>
            <a:endParaRPr lang="es-CO" dirty="0">
              <a:solidFill>
                <a:schemeClr val="tx1">
                  <a:lumMod val="75000"/>
                  <a:lumOff val="25000"/>
                </a:schemeClr>
              </a:solidFill>
            </a:endParaRPr>
          </a:p>
        </p:txBody>
      </p:sp>
      <p:cxnSp>
        <p:nvCxnSpPr>
          <p:cNvPr id="35" name="34 Conector recto de flecha"/>
          <p:cNvCxnSpPr>
            <a:stCxn id="19" idx="2"/>
            <a:endCxn id="29" idx="0"/>
          </p:cNvCxnSpPr>
          <p:nvPr/>
        </p:nvCxnSpPr>
        <p:spPr>
          <a:xfrm>
            <a:off x="4608004" y="2139678"/>
            <a:ext cx="1415450" cy="110998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19" idx="2"/>
            <a:endCxn id="28" idx="0"/>
          </p:cNvCxnSpPr>
          <p:nvPr/>
        </p:nvCxnSpPr>
        <p:spPr>
          <a:xfrm flipH="1">
            <a:off x="3392252" y="2139678"/>
            <a:ext cx="1215752" cy="110246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28" idx="2"/>
          </p:cNvCxnSpPr>
          <p:nvPr/>
        </p:nvCxnSpPr>
        <p:spPr>
          <a:xfrm flipH="1">
            <a:off x="2602289" y="3897173"/>
            <a:ext cx="789963" cy="85950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28" idx="2"/>
            <a:endCxn id="31" idx="0"/>
          </p:cNvCxnSpPr>
          <p:nvPr/>
        </p:nvCxnSpPr>
        <p:spPr>
          <a:xfrm>
            <a:off x="3392252" y="3897173"/>
            <a:ext cx="1031260" cy="85950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29" idx="2"/>
            <a:endCxn id="32" idx="0"/>
          </p:cNvCxnSpPr>
          <p:nvPr/>
        </p:nvCxnSpPr>
        <p:spPr>
          <a:xfrm flipH="1">
            <a:off x="6022672" y="3904695"/>
            <a:ext cx="782" cy="85198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4317516" y="1619508"/>
            <a:ext cx="569387"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CIM</a:t>
            </a:r>
            <a:endParaRPr lang="es-CO" b="1" dirty="0">
              <a:solidFill>
                <a:schemeClr val="tx1">
                  <a:lumMod val="75000"/>
                  <a:lumOff val="25000"/>
                </a:schemeClr>
              </a:solidFill>
            </a:endParaRPr>
          </a:p>
        </p:txBody>
      </p:sp>
      <p:sp>
        <p:nvSpPr>
          <p:cNvPr id="54" name="53 CuadroTexto"/>
          <p:cNvSpPr txBox="1"/>
          <p:nvPr/>
        </p:nvSpPr>
        <p:spPr>
          <a:xfrm>
            <a:off x="3106757" y="3392513"/>
            <a:ext cx="57099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PIM</a:t>
            </a:r>
            <a:endParaRPr lang="es-CO" b="1" dirty="0">
              <a:solidFill>
                <a:schemeClr val="tx1">
                  <a:lumMod val="75000"/>
                  <a:lumOff val="25000"/>
                </a:schemeClr>
              </a:solidFill>
            </a:endParaRPr>
          </a:p>
        </p:txBody>
      </p:sp>
      <p:sp>
        <p:nvSpPr>
          <p:cNvPr id="55" name="54 CuadroTexto"/>
          <p:cNvSpPr txBox="1"/>
          <p:nvPr/>
        </p:nvSpPr>
        <p:spPr>
          <a:xfrm>
            <a:off x="2271228" y="4899525"/>
            <a:ext cx="61908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PSM</a:t>
            </a:r>
            <a:endParaRPr lang="es-CO" b="1" dirty="0">
              <a:solidFill>
                <a:schemeClr val="tx1">
                  <a:lumMod val="75000"/>
                  <a:lumOff val="25000"/>
                </a:schemeClr>
              </a:solidFill>
            </a:endParaRPr>
          </a:p>
        </p:txBody>
      </p:sp>
      <p:sp>
        <p:nvSpPr>
          <p:cNvPr id="56" name="55 CuadroTexto"/>
          <p:cNvSpPr txBox="1"/>
          <p:nvPr/>
        </p:nvSpPr>
        <p:spPr>
          <a:xfrm>
            <a:off x="5737959" y="3407284"/>
            <a:ext cx="57099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PIM</a:t>
            </a:r>
            <a:endParaRPr lang="es-CO" b="1" dirty="0">
              <a:solidFill>
                <a:schemeClr val="tx1">
                  <a:lumMod val="75000"/>
                  <a:lumOff val="25000"/>
                </a:schemeClr>
              </a:solidFill>
            </a:endParaRPr>
          </a:p>
        </p:txBody>
      </p:sp>
      <p:sp>
        <p:nvSpPr>
          <p:cNvPr id="57" name="56 CuadroTexto"/>
          <p:cNvSpPr txBox="1"/>
          <p:nvPr/>
        </p:nvSpPr>
        <p:spPr>
          <a:xfrm>
            <a:off x="4113972" y="4907428"/>
            <a:ext cx="61908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PSM</a:t>
            </a:r>
            <a:endParaRPr lang="es-CO" b="1" dirty="0">
              <a:solidFill>
                <a:schemeClr val="tx1">
                  <a:lumMod val="75000"/>
                  <a:lumOff val="25000"/>
                </a:schemeClr>
              </a:solidFill>
            </a:endParaRPr>
          </a:p>
        </p:txBody>
      </p:sp>
      <p:sp>
        <p:nvSpPr>
          <p:cNvPr id="58" name="57 CuadroTexto"/>
          <p:cNvSpPr txBox="1"/>
          <p:nvPr/>
        </p:nvSpPr>
        <p:spPr>
          <a:xfrm>
            <a:off x="5710853" y="4899525"/>
            <a:ext cx="61908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PSM</a:t>
            </a:r>
            <a:endParaRPr lang="es-CO" b="1" dirty="0">
              <a:solidFill>
                <a:schemeClr val="tx1">
                  <a:lumMod val="75000"/>
                  <a:lumOff val="25000"/>
                </a:schemeClr>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578" y="2359670"/>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444" y="2333114"/>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920" y="3962396"/>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550" y="3978163"/>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04" y="3966455"/>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 name="50 Conector recto de flecha"/>
          <p:cNvCxnSpPr>
            <a:stCxn id="30" idx="2"/>
          </p:cNvCxnSpPr>
          <p:nvPr/>
        </p:nvCxnSpPr>
        <p:spPr>
          <a:xfrm>
            <a:off x="2602289" y="5411706"/>
            <a:ext cx="0" cy="9000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a:off x="4427984" y="5413691"/>
            <a:ext cx="0" cy="9000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a:off x="6023454" y="5391121"/>
            <a:ext cx="0" cy="9000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73 CuadroTexto"/>
          <p:cNvSpPr txBox="1"/>
          <p:nvPr/>
        </p:nvSpPr>
        <p:spPr>
          <a:xfrm>
            <a:off x="2227487" y="6309320"/>
            <a:ext cx="760337" cy="338554"/>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Código</a:t>
            </a:r>
            <a:endParaRPr lang="es-CO" sz="1600" dirty="0">
              <a:solidFill>
                <a:schemeClr val="tx1">
                  <a:lumMod val="75000"/>
                  <a:lumOff val="25000"/>
                </a:schemeClr>
              </a:solidFill>
            </a:endParaRPr>
          </a:p>
        </p:txBody>
      </p:sp>
      <p:sp>
        <p:nvSpPr>
          <p:cNvPr id="75" name="74 CuadroTexto"/>
          <p:cNvSpPr txBox="1"/>
          <p:nvPr/>
        </p:nvSpPr>
        <p:spPr>
          <a:xfrm>
            <a:off x="4000128" y="6322943"/>
            <a:ext cx="760337" cy="338554"/>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Código</a:t>
            </a:r>
            <a:endParaRPr lang="es-CO" sz="1600" dirty="0">
              <a:solidFill>
                <a:schemeClr val="tx1">
                  <a:lumMod val="75000"/>
                  <a:lumOff val="25000"/>
                </a:schemeClr>
              </a:solidFill>
            </a:endParaRPr>
          </a:p>
        </p:txBody>
      </p:sp>
      <p:sp>
        <p:nvSpPr>
          <p:cNvPr id="76" name="75 CuadroTexto"/>
          <p:cNvSpPr txBox="1"/>
          <p:nvPr/>
        </p:nvSpPr>
        <p:spPr>
          <a:xfrm>
            <a:off x="5696909" y="6292443"/>
            <a:ext cx="760337" cy="338554"/>
          </a:xfrm>
          <a:prstGeom prst="rect">
            <a:avLst/>
          </a:prstGeom>
          <a:noFill/>
          <a:ln w="28575">
            <a:noFill/>
          </a:ln>
        </p:spPr>
        <p:txBody>
          <a:bodyPr wrap="none" rtlCol="0">
            <a:spAutoFit/>
          </a:bodyPr>
          <a:lstStyle/>
          <a:p>
            <a:pPr algn="ctr"/>
            <a:r>
              <a:rPr lang="es-CO" sz="1600" dirty="0" smtClean="0">
                <a:solidFill>
                  <a:schemeClr val="tx1">
                    <a:lumMod val="75000"/>
                    <a:lumOff val="25000"/>
                  </a:schemeClr>
                </a:solidFill>
              </a:rPr>
              <a:t>Código</a:t>
            </a:r>
            <a:endParaRPr lang="es-CO" sz="1600" dirty="0">
              <a:solidFill>
                <a:schemeClr val="tx1">
                  <a:lumMod val="75000"/>
                  <a:lumOff val="25000"/>
                </a:schemeClr>
              </a:solidFill>
            </a:endParaRPr>
          </a:p>
        </p:txBody>
      </p:sp>
      <p:pic>
        <p:nvPicPr>
          <p:cNvPr id="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245" y="5417323"/>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428807"/>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305" y="5433087"/>
            <a:ext cx="102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63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100"/>
          <p:cNvSpPr>
            <a:spLocks noGrp="1"/>
          </p:cNvSpPr>
          <p:nvPr>
            <p:ph type="title"/>
          </p:nvPr>
        </p:nvSpPr>
        <p:spPr>
          <a:xfrm>
            <a:off x="273050" y="694706"/>
            <a:ext cx="7035254" cy="502046"/>
          </a:xfrm>
          <a:prstGeom prst="rect">
            <a:avLst/>
          </a:prstGeom>
        </p:spPr>
        <p:txBody>
          <a:bodyPr>
            <a:noAutofit/>
          </a:bodyPr>
          <a:lstStyle/>
          <a:p>
            <a:r>
              <a:rPr lang="en-US" b="1" dirty="0" smtClean="0">
                <a:latin typeface="+mn-lt"/>
              </a:rPr>
              <a:t>Model Based User Interface Development - MBUID </a:t>
            </a:r>
            <a:br>
              <a:rPr lang="en-US" b="1" dirty="0" smtClean="0">
                <a:latin typeface="+mn-lt"/>
              </a:rPr>
            </a:br>
            <a:endParaRPr lang="en-US" b="1" dirty="0">
              <a:latin typeface="+mn-lt"/>
            </a:endParaRPr>
          </a:p>
        </p:txBody>
      </p:sp>
      <p:sp>
        <p:nvSpPr>
          <p:cNvPr id="20" name="TextBox 2107"/>
          <p:cNvSpPr txBox="1"/>
          <p:nvPr/>
        </p:nvSpPr>
        <p:spPr>
          <a:xfrm>
            <a:off x="273050" y="308522"/>
            <a:ext cx="1921272" cy="461665"/>
          </a:xfrm>
          <a:prstGeom prst="rect">
            <a:avLst/>
          </a:prstGeom>
          <a:noFill/>
        </p:spPr>
        <p:txBody>
          <a:bodyPr wrap="square" rtlCol="0">
            <a:spAutoFit/>
          </a:bodyPr>
          <a:lstStyle/>
          <a:p>
            <a:r>
              <a:rPr lang="en-US" sz="2400" b="1" dirty="0" err="1" smtClean="0">
                <a:solidFill>
                  <a:schemeClr val="accent1"/>
                </a:solidFill>
                <a:cs typeface="Roboto condensed"/>
              </a:rPr>
              <a:t>Contexto</a:t>
            </a:r>
            <a:endParaRPr lang="en-US" sz="2400" b="1" dirty="0">
              <a:solidFill>
                <a:schemeClr val="accent1"/>
              </a:solidFill>
              <a:cs typeface="Roboto condensed"/>
            </a:endParaRPr>
          </a:p>
        </p:txBody>
      </p:sp>
      <p:sp>
        <p:nvSpPr>
          <p:cNvPr id="4" name="3 Rectángulo redondeado"/>
          <p:cNvSpPr/>
          <p:nvPr/>
        </p:nvSpPr>
        <p:spPr>
          <a:xfrm>
            <a:off x="2702682" y="1772816"/>
            <a:ext cx="1872208" cy="648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48 Rectángulo redondeado"/>
          <p:cNvSpPr/>
          <p:nvPr/>
        </p:nvSpPr>
        <p:spPr>
          <a:xfrm>
            <a:off x="4884742" y="1772816"/>
            <a:ext cx="1872208" cy="648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49 Rectángulo redondeado"/>
          <p:cNvSpPr/>
          <p:nvPr/>
        </p:nvSpPr>
        <p:spPr>
          <a:xfrm>
            <a:off x="3779912" y="2996952"/>
            <a:ext cx="1872208" cy="648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redondeado"/>
          <p:cNvSpPr/>
          <p:nvPr/>
        </p:nvSpPr>
        <p:spPr>
          <a:xfrm>
            <a:off x="3779912" y="4509120"/>
            <a:ext cx="1872208" cy="648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redondeado"/>
          <p:cNvSpPr/>
          <p:nvPr/>
        </p:nvSpPr>
        <p:spPr>
          <a:xfrm>
            <a:off x="3804622" y="5877272"/>
            <a:ext cx="1872208" cy="648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4067944" y="1331476"/>
            <a:ext cx="1553630" cy="369332"/>
          </a:xfrm>
          <a:prstGeom prst="rect">
            <a:avLst/>
          </a:prstGeom>
          <a:noFill/>
        </p:spPr>
        <p:txBody>
          <a:bodyPr wrap="none" rtlCol="0">
            <a:spAutoFit/>
          </a:bodyPr>
          <a:lstStyle/>
          <a:p>
            <a:r>
              <a:rPr lang="es-CO" dirty="0" smtClean="0"/>
              <a:t>Modelos de IU</a:t>
            </a:r>
            <a:endParaRPr lang="es-CO" dirty="0"/>
          </a:p>
        </p:txBody>
      </p:sp>
      <p:cxnSp>
        <p:nvCxnSpPr>
          <p:cNvPr id="7" name="6 Conector recto"/>
          <p:cNvCxnSpPr/>
          <p:nvPr/>
        </p:nvCxnSpPr>
        <p:spPr>
          <a:xfrm>
            <a:off x="395536" y="2564904"/>
            <a:ext cx="7344000"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395536" y="4077072"/>
            <a:ext cx="7344000"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316200" y="5629716"/>
            <a:ext cx="7351384"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61 CuadroTexto"/>
          <p:cNvSpPr txBox="1"/>
          <p:nvPr/>
        </p:nvSpPr>
        <p:spPr>
          <a:xfrm>
            <a:off x="1462780" y="1916832"/>
            <a:ext cx="1055097"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CIM/PIM</a:t>
            </a:r>
            <a:endParaRPr lang="es-CO" b="1" dirty="0">
              <a:solidFill>
                <a:schemeClr val="tx1">
                  <a:lumMod val="75000"/>
                  <a:lumOff val="25000"/>
                </a:schemeClr>
              </a:solidFill>
            </a:endParaRPr>
          </a:p>
        </p:txBody>
      </p:sp>
      <p:sp>
        <p:nvSpPr>
          <p:cNvPr id="67" name="66 CuadroTexto"/>
          <p:cNvSpPr txBox="1"/>
          <p:nvPr/>
        </p:nvSpPr>
        <p:spPr>
          <a:xfrm>
            <a:off x="1919022" y="3491716"/>
            <a:ext cx="57099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PIM</a:t>
            </a:r>
            <a:endParaRPr lang="es-CO" b="1" dirty="0">
              <a:solidFill>
                <a:schemeClr val="tx1">
                  <a:lumMod val="75000"/>
                  <a:lumOff val="25000"/>
                </a:schemeClr>
              </a:solidFill>
            </a:endParaRPr>
          </a:p>
        </p:txBody>
      </p:sp>
      <p:sp>
        <p:nvSpPr>
          <p:cNvPr id="68" name="67 CuadroTexto"/>
          <p:cNvSpPr txBox="1"/>
          <p:nvPr/>
        </p:nvSpPr>
        <p:spPr>
          <a:xfrm>
            <a:off x="1912639" y="5147900"/>
            <a:ext cx="61908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PSM</a:t>
            </a:r>
            <a:endParaRPr lang="es-CO" b="1" dirty="0">
              <a:solidFill>
                <a:schemeClr val="tx1">
                  <a:lumMod val="75000"/>
                  <a:lumOff val="25000"/>
                </a:schemeClr>
              </a:solidFill>
            </a:endParaRPr>
          </a:p>
        </p:txBody>
      </p:sp>
      <p:sp>
        <p:nvSpPr>
          <p:cNvPr id="69" name="68 CuadroTexto"/>
          <p:cNvSpPr txBox="1"/>
          <p:nvPr/>
        </p:nvSpPr>
        <p:spPr>
          <a:xfrm>
            <a:off x="1907704" y="6372036"/>
            <a:ext cx="619080"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PSM</a:t>
            </a:r>
            <a:endParaRPr lang="es-CO" b="1" dirty="0">
              <a:solidFill>
                <a:schemeClr val="tx1">
                  <a:lumMod val="75000"/>
                  <a:lumOff val="25000"/>
                </a:schemeClr>
              </a:solidFill>
            </a:endParaRPr>
          </a:p>
        </p:txBody>
      </p:sp>
      <p:sp>
        <p:nvSpPr>
          <p:cNvPr id="8" name="7 CuadroTexto"/>
          <p:cNvSpPr txBox="1"/>
          <p:nvPr/>
        </p:nvSpPr>
        <p:spPr>
          <a:xfrm>
            <a:off x="251520" y="2935629"/>
            <a:ext cx="3118354" cy="646331"/>
          </a:xfrm>
          <a:prstGeom prst="rect">
            <a:avLst/>
          </a:prstGeom>
          <a:noFill/>
        </p:spPr>
        <p:txBody>
          <a:bodyPr wrap="none" rtlCol="0">
            <a:spAutoFit/>
          </a:bodyPr>
          <a:lstStyle/>
          <a:p>
            <a:r>
              <a:rPr lang="es-CO" dirty="0" smtClean="0"/>
              <a:t>Independiente de la modalidad</a:t>
            </a:r>
          </a:p>
          <a:p>
            <a:r>
              <a:rPr lang="es-CO" dirty="0" smtClean="0"/>
              <a:t>Y de la implementación</a:t>
            </a:r>
            <a:endParaRPr lang="es-CO" dirty="0"/>
          </a:p>
        </p:txBody>
      </p:sp>
      <p:sp>
        <p:nvSpPr>
          <p:cNvPr id="71" name="70 CuadroTexto"/>
          <p:cNvSpPr txBox="1"/>
          <p:nvPr/>
        </p:nvSpPr>
        <p:spPr>
          <a:xfrm>
            <a:off x="316200" y="5847655"/>
            <a:ext cx="2959656" cy="646331"/>
          </a:xfrm>
          <a:prstGeom prst="rect">
            <a:avLst/>
          </a:prstGeom>
          <a:noFill/>
        </p:spPr>
        <p:txBody>
          <a:bodyPr wrap="none" rtlCol="0">
            <a:spAutoFit/>
          </a:bodyPr>
          <a:lstStyle/>
          <a:p>
            <a:r>
              <a:rPr lang="es-CO" dirty="0"/>
              <a:t>D</a:t>
            </a:r>
            <a:r>
              <a:rPr lang="es-CO" dirty="0" smtClean="0"/>
              <a:t>ependiente de la modalidad</a:t>
            </a:r>
          </a:p>
          <a:p>
            <a:r>
              <a:rPr lang="es-CO" dirty="0" smtClean="0"/>
              <a:t>Y de la implementación</a:t>
            </a:r>
            <a:endParaRPr lang="es-CO" dirty="0"/>
          </a:p>
        </p:txBody>
      </p:sp>
      <p:sp>
        <p:nvSpPr>
          <p:cNvPr id="80" name="79 CuadroTexto"/>
          <p:cNvSpPr txBox="1"/>
          <p:nvPr/>
        </p:nvSpPr>
        <p:spPr>
          <a:xfrm>
            <a:off x="2843121" y="1896726"/>
            <a:ext cx="1591333"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Modelo Tareas</a:t>
            </a:r>
            <a:endParaRPr lang="es-CO" b="1" dirty="0">
              <a:solidFill>
                <a:schemeClr val="tx1">
                  <a:lumMod val="75000"/>
                  <a:lumOff val="25000"/>
                </a:schemeClr>
              </a:solidFill>
            </a:endParaRPr>
          </a:p>
        </p:txBody>
      </p:sp>
      <p:sp>
        <p:nvSpPr>
          <p:cNvPr id="81" name="80 CuadroTexto"/>
          <p:cNvSpPr txBox="1"/>
          <p:nvPr/>
        </p:nvSpPr>
        <p:spPr>
          <a:xfrm>
            <a:off x="4937969" y="1906673"/>
            <a:ext cx="1797288"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Modelo Dominio</a:t>
            </a:r>
            <a:endParaRPr lang="es-CO" b="1" dirty="0">
              <a:solidFill>
                <a:schemeClr val="tx1">
                  <a:lumMod val="75000"/>
                  <a:lumOff val="25000"/>
                </a:schemeClr>
              </a:solidFill>
            </a:endParaRPr>
          </a:p>
        </p:txBody>
      </p:sp>
      <p:sp>
        <p:nvSpPr>
          <p:cNvPr id="82" name="81 CuadroTexto"/>
          <p:cNvSpPr txBox="1"/>
          <p:nvPr/>
        </p:nvSpPr>
        <p:spPr>
          <a:xfrm>
            <a:off x="4027468" y="3140620"/>
            <a:ext cx="1358257"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IU Abstracta</a:t>
            </a:r>
            <a:endParaRPr lang="es-CO" b="1" dirty="0">
              <a:solidFill>
                <a:schemeClr val="tx1">
                  <a:lumMod val="75000"/>
                  <a:lumOff val="25000"/>
                </a:schemeClr>
              </a:solidFill>
            </a:endParaRPr>
          </a:p>
        </p:txBody>
      </p:sp>
      <p:sp>
        <p:nvSpPr>
          <p:cNvPr id="83" name="82 CuadroTexto"/>
          <p:cNvSpPr txBox="1"/>
          <p:nvPr/>
        </p:nvSpPr>
        <p:spPr>
          <a:xfrm>
            <a:off x="4075025" y="4650492"/>
            <a:ext cx="1298753"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IU Concreta</a:t>
            </a:r>
            <a:endParaRPr lang="es-CO" b="1" dirty="0">
              <a:solidFill>
                <a:schemeClr val="tx1">
                  <a:lumMod val="75000"/>
                  <a:lumOff val="25000"/>
                </a:schemeClr>
              </a:solidFill>
            </a:endParaRPr>
          </a:p>
        </p:txBody>
      </p:sp>
      <p:sp>
        <p:nvSpPr>
          <p:cNvPr id="84" name="83 CuadroTexto"/>
          <p:cNvSpPr txBox="1"/>
          <p:nvPr/>
        </p:nvSpPr>
        <p:spPr>
          <a:xfrm>
            <a:off x="4270975" y="6036706"/>
            <a:ext cx="904415" cy="369332"/>
          </a:xfrm>
          <a:prstGeom prst="rect">
            <a:avLst/>
          </a:prstGeom>
          <a:noFill/>
          <a:ln w="28575">
            <a:noFill/>
          </a:ln>
        </p:spPr>
        <p:txBody>
          <a:bodyPr wrap="none" rtlCol="0">
            <a:spAutoFit/>
          </a:bodyPr>
          <a:lstStyle/>
          <a:p>
            <a:pPr algn="ctr"/>
            <a:r>
              <a:rPr lang="es-CO" b="1" dirty="0" smtClean="0">
                <a:solidFill>
                  <a:schemeClr val="tx1">
                    <a:lumMod val="75000"/>
                    <a:lumOff val="25000"/>
                  </a:schemeClr>
                </a:solidFill>
              </a:rPr>
              <a:t>IU Final</a:t>
            </a:r>
            <a:endParaRPr lang="es-CO" b="1" dirty="0">
              <a:solidFill>
                <a:schemeClr val="tx1">
                  <a:lumMod val="75000"/>
                  <a:lumOff val="2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584" y="2687823"/>
            <a:ext cx="3124305" cy="131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84 CuadroTexto"/>
          <p:cNvSpPr txBox="1"/>
          <p:nvPr/>
        </p:nvSpPr>
        <p:spPr>
          <a:xfrm>
            <a:off x="244192" y="4293096"/>
            <a:ext cx="2959656" cy="923330"/>
          </a:xfrm>
          <a:prstGeom prst="rect">
            <a:avLst/>
          </a:prstGeom>
          <a:noFill/>
        </p:spPr>
        <p:txBody>
          <a:bodyPr wrap="none" rtlCol="0">
            <a:spAutoFit/>
          </a:bodyPr>
          <a:lstStyle/>
          <a:p>
            <a:r>
              <a:rPr lang="es-CO" dirty="0"/>
              <a:t>D</a:t>
            </a:r>
            <a:r>
              <a:rPr lang="es-CO" dirty="0" smtClean="0"/>
              <a:t>ependiente de la modalidad</a:t>
            </a:r>
          </a:p>
          <a:p>
            <a:r>
              <a:rPr lang="es-CO" dirty="0"/>
              <a:t>e</a:t>
            </a:r>
            <a:r>
              <a:rPr lang="es-CO" dirty="0" smtClean="0"/>
              <a:t> independiente de </a:t>
            </a:r>
          </a:p>
          <a:p>
            <a:r>
              <a:rPr lang="es-CO" dirty="0" smtClean="0"/>
              <a:t>implementación</a:t>
            </a:r>
            <a:endParaRPr lang="es-CO"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427" y="4086016"/>
            <a:ext cx="1122957" cy="153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6588224" y="6043528"/>
            <a:ext cx="1682640" cy="369332"/>
          </a:xfrm>
          <a:prstGeom prst="rect">
            <a:avLst/>
          </a:prstGeom>
          <a:noFill/>
        </p:spPr>
        <p:txBody>
          <a:bodyPr wrap="none" rtlCol="0">
            <a:spAutoFit/>
          </a:bodyPr>
          <a:lstStyle/>
          <a:p>
            <a:r>
              <a:rPr lang="es-CO" dirty="0" smtClean="0"/>
              <a:t>HTML5, Java, …</a:t>
            </a:r>
            <a:endParaRPr lang="es-CO" dirty="0"/>
          </a:p>
        </p:txBody>
      </p:sp>
    </p:spTree>
    <p:extLst>
      <p:ext uri="{BB962C8B-B14F-4D97-AF65-F5344CB8AC3E}">
        <p14:creationId xmlns:p14="http://schemas.microsoft.com/office/powerpoint/2010/main" val="12796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ew Colored">
      <a:dk1>
        <a:srgbClr val="000000"/>
      </a:dk1>
      <a:lt1>
        <a:srgbClr val="FFFFFF"/>
      </a:lt1>
      <a:dk2>
        <a:srgbClr val="5C5C5C"/>
      </a:dk2>
      <a:lt2>
        <a:srgbClr val="FFFFFF"/>
      </a:lt2>
      <a:accent1>
        <a:srgbClr val="8FBF59"/>
      </a:accent1>
      <a:accent2>
        <a:srgbClr val="40A3E7"/>
      </a:accent2>
      <a:accent3>
        <a:srgbClr val="5A6B7B"/>
      </a:accent3>
      <a:accent4>
        <a:srgbClr val="F7AA29"/>
      </a:accent4>
      <a:accent5>
        <a:srgbClr val="F4394A"/>
      </a:accent5>
      <a:accent6>
        <a:srgbClr val="981212"/>
      </a:accent6>
      <a:hlink>
        <a:srgbClr val="0066FF"/>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29737</TotalTime>
  <Words>5383</Words>
  <Application>Microsoft Office PowerPoint</Application>
  <PresentationFormat>Presentación en pantalla (4:3)</PresentationFormat>
  <Paragraphs>763</Paragraphs>
  <Slides>53</Slides>
  <Notes>28</Notes>
  <HiddenSlides>7</HiddenSlides>
  <MMClips>0</MMClips>
  <ScaleCrop>false</ScaleCrop>
  <HeadingPairs>
    <vt:vector size="4" baseType="variant">
      <vt:variant>
        <vt:lpstr>Tema</vt:lpstr>
      </vt:variant>
      <vt:variant>
        <vt:i4>2</vt:i4>
      </vt:variant>
      <vt:variant>
        <vt:lpstr>Títulos de diapositiva</vt:lpstr>
      </vt:variant>
      <vt:variant>
        <vt:i4>53</vt:i4>
      </vt:variant>
    </vt:vector>
  </HeadingPairs>
  <TitlesOfParts>
    <vt:vector size="55" baseType="lpstr">
      <vt:lpstr>Office Theme</vt:lpstr>
      <vt:lpstr>Tema de Office</vt:lpstr>
      <vt:lpstr>Presentación de PowerPoint</vt:lpstr>
      <vt:lpstr>Presentación de PowerPoint</vt:lpstr>
      <vt:lpstr>Presentación de PowerPoint</vt:lpstr>
      <vt:lpstr>Presentación de PowerPoint</vt:lpstr>
      <vt:lpstr>Televisión digital interactiva</vt:lpstr>
      <vt:lpstr>Presentación de PowerPoint</vt:lpstr>
      <vt:lpstr>Model Driven Engineering - MDE  </vt:lpstr>
      <vt:lpstr>Model Driven Architecture - MDA  </vt:lpstr>
      <vt:lpstr>Model Based User Interface Development - MBUID  </vt:lpstr>
      <vt:lpstr>Presentación de PowerPoint</vt:lpstr>
      <vt:lpstr>Presentación de PowerPoint</vt:lpstr>
      <vt:lpstr>Presentación de PowerPoint</vt:lpstr>
      <vt:lpstr>Emprender el desarrollo de una aplicación interactiva de televisión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Comparación de propuestas metodológicas de Tdi en relación a la notación, el proceso y el soporte mediante herramientas</vt:lpstr>
      <vt:lpstr>Propuestas con enfoque de MBUID </vt:lpstr>
      <vt:lpstr>Propuestas con enfoque de MBUID </vt:lpstr>
      <vt:lpstr>Comparación de propuestas de MBUID </vt:lpstr>
      <vt:lpstr>Presentación de PowerPoint</vt:lpstr>
      <vt:lpstr>Presentación de PowerPoint</vt:lpstr>
      <vt:lpstr>Presentación de PowerPoint</vt:lpstr>
      <vt:lpstr>Brechas encontradas </vt:lpstr>
      <vt:lpstr>Pregunta de investigación </vt:lpstr>
      <vt:lpstr>Presentación de PowerPoint</vt:lpstr>
      <vt:lpstr>Presentación de PowerPoint</vt:lpstr>
      <vt:lpstr>Presentación de PowerPoint</vt:lpstr>
      <vt:lpstr>Presentación de PowerPoint</vt:lpstr>
      <vt:lpstr>Hipótesis </vt:lpstr>
      <vt:lpstr>Presentación de PowerPoint</vt:lpstr>
      <vt:lpstr>Presentación de PowerPoint</vt:lpstr>
      <vt:lpstr>Presentación de PowerPoint</vt:lpstr>
      <vt:lpstr>Objetivos </vt:lpstr>
      <vt:lpstr>Objetivos </vt:lpstr>
      <vt:lpstr>Validación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dc:creator>
  <cp:lastModifiedBy>Alexa</cp:lastModifiedBy>
  <cp:revision>292</cp:revision>
  <dcterms:created xsi:type="dcterms:W3CDTF">2015-04-06T16:48:34Z</dcterms:created>
  <dcterms:modified xsi:type="dcterms:W3CDTF">2015-08-28T11:50:58Z</dcterms:modified>
</cp:coreProperties>
</file>